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50" r:id="rId3"/>
    <p:sldId id="424" r:id="rId4"/>
    <p:sldId id="453" r:id="rId5"/>
    <p:sldId id="454" r:id="rId6"/>
    <p:sldId id="455" r:id="rId7"/>
    <p:sldId id="456" r:id="rId8"/>
    <p:sldId id="457" r:id="rId9"/>
    <p:sldId id="458" r:id="rId10"/>
    <p:sldId id="459" r:id="rId11"/>
    <p:sldId id="460" r:id="rId12"/>
    <p:sldId id="461" r:id="rId13"/>
    <p:sldId id="464" r:id="rId14"/>
    <p:sldId id="462" r:id="rId15"/>
    <p:sldId id="386" r:id="rId16"/>
    <p:sldId id="324" r:id="rId17"/>
    <p:sldId id="439" r:id="rId18"/>
    <p:sldId id="414" r:id="rId19"/>
    <p:sldId id="431" r:id="rId20"/>
    <p:sldId id="447" r:id="rId21"/>
    <p:sldId id="451" r:id="rId22"/>
    <p:sldId id="440" r:id="rId23"/>
    <p:sldId id="434" r:id="rId24"/>
    <p:sldId id="452" r:id="rId25"/>
    <p:sldId id="437" r:id="rId26"/>
    <p:sldId id="43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29" autoAdjust="0"/>
    <p:restoredTop sz="94660"/>
  </p:normalViewPr>
  <p:slideViewPr>
    <p:cSldViewPr>
      <p:cViewPr varScale="1">
        <p:scale>
          <a:sx n="99" d="100"/>
          <a:sy n="99" d="100"/>
        </p:scale>
        <p:origin x="582"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14340"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May 2013</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endParaRPr lang="en-US" altLang="en-US" dirty="0" smtClean="0"/>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15</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16</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May 2013</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endParaRPr lang="en-US" altLang="en-US" dirty="0" smtClean="0"/>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17</a:t>
            </a:fld>
            <a:endParaRPr lang="en-US" altLang="en-US"/>
          </a:p>
        </p:txBody>
      </p:sp>
      <p:sp>
        <p:nvSpPr>
          <p:cNvPr id="26629" name="Rectangle 2"/>
          <p:cNvSpPr>
            <a:spLocks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19</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542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May 2013</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endParaRPr lang="en-US" altLang="en-US" dirty="0" smtClean="0"/>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22</a:t>
            </a:fld>
            <a:endParaRPr lang="en-US" altLang="en-US"/>
          </a:p>
        </p:txBody>
      </p:sp>
      <p:sp>
        <p:nvSpPr>
          <p:cNvPr id="54277" name="Rectangle 2"/>
          <p:cNvSpPr>
            <a:spLocks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25</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26</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September2014</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802.11-12/xxxxr0</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2013</a:t>
            </a:r>
          </a:p>
        </p:txBody>
      </p:sp>
      <p:sp>
        <p:nvSpPr>
          <p:cNvPr id="26628"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endParaRPr lang="en-US" altLang="en-US" dirty="0" smtClean="0"/>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9A16AFCE-B742-43CD-940B-3B6E59B23594}" type="slidenum">
              <a:rPr lang="en-US" altLang="en-US"/>
              <a:pPr>
                <a:spcBef>
                  <a:spcPct val="0"/>
                </a:spcBef>
              </a:pPr>
              <a:t>6</a:t>
            </a:fld>
            <a:endParaRPr lang="en-US" altLang="en-US"/>
          </a:p>
        </p:txBody>
      </p:sp>
      <p:sp>
        <p:nvSpPr>
          <p:cNvPr id="26630"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26631"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29416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802.11-12/xxxxr0</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2013</a:t>
            </a:r>
          </a:p>
        </p:txBody>
      </p:sp>
      <p:sp>
        <p:nvSpPr>
          <p:cNvPr id="27652"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endParaRPr lang="en-US" altLang="en-US" dirty="0" smtClean="0"/>
          </a:p>
        </p:txBody>
      </p:sp>
      <p:sp>
        <p:nvSpPr>
          <p:cNvPr id="276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05112D2-5D29-455A-84C9-7C4BD2DB4428}" type="slidenum">
              <a:rPr lang="en-US" altLang="en-US"/>
              <a:pPr>
                <a:spcBef>
                  <a:spcPct val="0"/>
                </a:spcBef>
              </a:pPr>
              <a:t>7</a:t>
            </a:fld>
            <a:endParaRPr lang="en-US" altLang="en-US"/>
          </a:p>
        </p:txBody>
      </p:sp>
      <p:sp>
        <p:nvSpPr>
          <p:cNvPr id="27654" name="Rectangle 2"/>
          <p:cNvSpPr>
            <a:spLocks noGrp="1" noRot="1" noChangeAspect="1" noChangeArrowheads="1" noTextEdit="1"/>
          </p:cNvSpPr>
          <p:nvPr>
            <p:ph type="sldImg"/>
          </p:nvPr>
        </p:nvSpPr>
        <p:spPr>
          <a:xfrm>
            <a:off x="1149350" y="696913"/>
            <a:ext cx="4637088" cy="3478212"/>
          </a:xfrm>
          <a:ln/>
        </p:spPr>
      </p:sp>
      <p:sp>
        <p:nvSpPr>
          <p:cNvPr id="2765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049680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802.11-12/xxxxr0</a:t>
            </a:r>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2013</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endParaRPr lang="en-US" altLang="en-US" dirty="0" smtClean="0"/>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8</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802.11-12/xxxxr0</a:t>
            </a:r>
          </a:p>
        </p:txBody>
      </p:sp>
      <p:sp>
        <p:nvSpPr>
          <p:cNvPr id="296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2013</a:t>
            </a:r>
          </a:p>
        </p:txBody>
      </p:sp>
      <p:sp>
        <p:nvSpPr>
          <p:cNvPr id="29700"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endParaRPr lang="en-US" altLang="en-US" dirty="0" smtClean="0"/>
          </a:p>
        </p:txBody>
      </p:sp>
      <p:sp>
        <p:nvSpPr>
          <p:cNvPr id="297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3671597-8D94-48C7-AC44-E4A8B44B631D}" type="slidenum">
              <a:rPr lang="en-US" altLang="en-US"/>
              <a:pPr>
                <a:spcBef>
                  <a:spcPct val="0"/>
                </a:spcBef>
              </a:pPr>
              <a:t>9</a:t>
            </a:fld>
            <a:endParaRPr lang="en-US" altLang="en-US"/>
          </a:p>
        </p:txBody>
      </p:sp>
      <p:sp>
        <p:nvSpPr>
          <p:cNvPr id="29702" name="Rectangle 2"/>
          <p:cNvSpPr>
            <a:spLocks noGrp="1" noRot="1" noChangeAspect="1" noChangeArrowheads="1" noTextEdit="1"/>
          </p:cNvSpPr>
          <p:nvPr>
            <p:ph type="sldImg"/>
          </p:nvPr>
        </p:nvSpPr>
        <p:spPr>
          <a:xfrm>
            <a:off x="1154113" y="701675"/>
            <a:ext cx="4625975" cy="3468688"/>
          </a:xfrm>
          <a:ln/>
        </p:spPr>
      </p:sp>
      <p:sp>
        <p:nvSpPr>
          <p:cNvPr id="297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3616603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802.11-12/xxxxr0</a:t>
            </a:r>
          </a:p>
        </p:txBody>
      </p:sp>
      <p:sp>
        <p:nvSpPr>
          <p:cNvPr id="307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2013</a:t>
            </a:r>
          </a:p>
        </p:txBody>
      </p:sp>
      <p:sp>
        <p:nvSpPr>
          <p:cNvPr id="30724"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endParaRPr lang="en-US" altLang="en-US" dirty="0" smtClean="0"/>
          </a:p>
        </p:txBody>
      </p:sp>
      <p:sp>
        <p:nvSpPr>
          <p:cNvPr id="307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A59EA753-578A-4438-AFA1-4C70298986A3}" type="slidenum">
              <a:rPr lang="en-US" altLang="en-US"/>
              <a:pPr>
                <a:spcBef>
                  <a:spcPct val="0"/>
                </a:spcBef>
              </a:pPr>
              <a:t>10</a:t>
            </a:fld>
            <a:endParaRPr lang="en-US" altLang="en-US"/>
          </a:p>
        </p:txBody>
      </p:sp>
      <p:sp>
        <p:nvSpPr>
          <p:cNvPr id="30726" name="Rectangle 2"/>
          <p:cNvSpPr>
            <a:spLocks noGrp="1" noRot="1" noChangeAspect="1" noChangeArrowheads="1" noTextEdit="1"/>
          </p:cNvSpPr>
          <p:nvPr>
            <p:ph type="sldImg"/>
          </p:nvPr>
        </p:nvSpPr>
        <p:spPr>
          <a:xfrm>
            <a:off x="1149350" y="696913"/>
            <a:ext cx="4637088" cy="3478212"/>
          </a:xfrm>
          <a:ln/>
        </p:spPr>
      </p:sp>
      <p:sp>
        <p:nvSpPr>
          <p:cNvPr id="30727"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38802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250"/>
            <a:ext cx="1228725" cy="2159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a:t>September 2014</a:t>
            </a:r>
            <a:endParaRPr lang="en-GB" sz="140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13</a:t>
            </a:fld>
            <a:endParaRPr lang="en-GB" altLang="en-US"/>
          </a:p>
        </p:txBody>
      </p:sp>
      <p:sp>
        <p:nvSpPr>
          <p:cNvPr id="39941" name="Rectangle 2"/>
          <p:cNvSpPr>
            <a:spLocks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481239" cy="276999"/>
          </a:xfrm>
        </p:spPr>
        <p:txBody>
          <a:bodyPr/>
          <a:lstStyle>
            <a:lvl1pPr>
              <a:defRPr/>
            </a:lvl1pPr>
          </a:lstStyle>
          <a:p>
            <a:pPr>
              <a:defRPr/>
            </a:pPr>
            <a:r>
              <a:rPr lang="en-US" dirty="0" smtClean="0"/>
              <a:t>Nov. 2014 </a:t>
            </a:r>
            <a:r>
              <a:rPr lang="en-US" dirty="0"/>
              <a:t>2013</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541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a:t>November 2014</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4417304" y="332601"/>
            <a:ext cx="35138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802.11-14/01541r0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3/11-13-0001-01-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a:t>
            </a:r>
            <a:r>
              <a:rPr lang="en-US" altLang="en-US" dirty="0" smtClean="0"/>
              <a:t>SG </a:t>
            </a:r>
            <a:r>
              <a:rPr lang="en-US" altLang="en-US" dirty="0" smtClean="0"/>
              <a:t>January 2015 </a:t>
            </a:r>
            <a:r>
              <a:rPr lang="en-US" altLang="en-US" dirty="0" smtClean="0"/>
              <a:t>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2014-11-18</a:t>
            </a:r>
            <a:endParaRPr lang="en-US" altLang="en-US" sz="2000" b="0" dirty="0" smtClean="0"/>
          </a:p>
        </p:txBody>
      </p:sp>
      <p:graphicFrame>
        <p:nvGraphicFramePr>
          <p:cNvPr id="15366" name="Object 11"/>
          <p:cNvGraphicFramePr>
            <a:graphicFrameLocks noChangeAspect="1"/>
          </p:cNvGraphicFramePr>
          <p:nvPr>
            <p:extLst>
              <p:ext uri="{D42A27DB-BD31-4B8C-83A1-F6EECF244321}">
                <p14:modId xmlns:p14="http://schemas.microsoft.com/office/powerpoint/2010/main" val="3506892628"/>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375"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C07BBB0-0FDB-40DC-95DE-63157BF06501}" type="slidenum">
              <a:rPr lang="en-US" altLang="en-US" sz="1200" b="0"/>
              <a:pPr>
                <a:spcBef>
                  <a:spcPct val="0"/>
                </a:spcBef>
                <a:buFontTx/>
                <a:buNone/>
              </a:pPr>
              <a:t>10</a:t>
            </a:fld>
            <a:endParaRPr lang="en-US" altLang="en-US" sz="1200" b="0"/>
          </a:p>
        </p:txBody>
      </p:sp>
      <p:sp>
        <p:nvSpPr>
          <p:cNvPr id="1126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126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112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112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25091194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smtClean="0"/>
              <a:t>The current version of the IEEE-SA Standards Board Bylaws is available at: </a:t>
            </a:r>
            <a:endParaRPr lang="en-GB" altLang="en-US" sz="1800" smtClean="0"/>
          </a:p>
          <a:p>
            <a:r>
              <a:rPr lang="en-US" altLang="en-US" sz="1600" smtClean="0">
                <a:hlinkClick r:id="rId2"/>
              </a:rPr>
              <a:t>http://standards.ieee.org/develop/policies/bylaws/index.html</a:t>
            </a:r>
            <a:r>
              <a:rPr lang="en-US" altLang="en-US" sz="1600" smtClean="0"/>
              <a:t> (HTML version) </a:t>
            </a:r>
            <a:endParaRPr lang="en-GB" altLang="en-US" sz="1600" smtClean="0"/>
          </a:p>
          <a:p>
            <a:r>
              <a:rPr lang="en-US" altLang="en-US" sz="1600" smtClean="0">
                <a:hlinkClick r:id="rId3"/>
              </a:rPr>
              <a:t>http://standards.ieee.org/develop/policies/bylaws/sb_bylaws.pdf</a:t>
            </a:r>
            <a:r>
              <a:rPr lang="en-US" altLang="en-US" sz="1600" smtClean="0"/>
              <a:t> (PDF version) </a:t>
            </a:r>
            <a:endParaRPr lang="en-GB" altLang="en-US" sz="1600" smtClean="0"/>
          </a:p>
          <a:p>
            <a:pPr>
              <a:buFontTx/>
              <a:buNone/>
            </a:pPr>
            <a:endParaRPr lang="en-GB" altLang="en-US" sz="1800" smtClean="0"/>
          </a:p>
          <a:p>
            <a:r>
              <a:rPr lang="en-US" altLang="en-US" sz="1800" smtClean="0"/>
              <a:t>The current version of the IEEE-SA Standards Board Operations Manual is available at: </a:t>
            </a:r>
            <a:endParaRPr lang="en-GB" altLang="en-US" sz="1800" smtClean="0"/>
          </a:p>
          <a:p>
            <a:r>
              <a:rPr lang="en-US" altLang="en-US" sz="1600" smtClean="0">
                <a:hlinkClick r:id="rId4"/>
              </a:rPr>
              <a:t>http://standards.ieee.org/develop/policies/opman/index.html</a:t>
            </a:r>
            <a:r>
              <a:rPr lang="en-US" altLang="en-US" sz="1600" smtClean="0"/>
              <a:t> (HTML version) </a:t>
            </a:r>
            <a:endParaRPr lang="en-GB" altLang="en-US" sz="1600" smtClean="0"/>
          </a:p>
          <a:p>
            <a:r>
              <a:rPr lang="en-US" altLang="en-US" sz="1600" smtClean="0">
                <a:hlinkClick r:id="rId5"/>
              </a:rPr>
              <a:t>http://standards.ieee.org/develop/policies/opman/sb_om.pdf</a:t>
            </a:r>
            <a:r>
              <a:rPr lang="en-US" altLang="en-US" sz="1600" smtClean="0"/>
              <a:t> (PDF version) </a:t>
            </a:r>
            <a:endParaRPr lang="en-GB" altLang="en-US" sz="1600" smtClean="0"/>
          </a:p>
          <a:p>
            <a:endParaRPr lang="en-GB" altLang="en-US" sz="1800" smtClean="0"/>
          </a:p>
          <a:p>
            <a:r>
              <a:rPr lang="en-US" altLang="en-US" sz="1800" smtClean="0"/>
              <a:t>The text of the changes made to these documents (approved by SASB/BOG in 2012) can be found at: </a:t>
            </a:r>
            <a:endParaRPr lang="en-GB" altLang="en-US" sz="1800" smtClean="0"/>
          </a:p>
          <a:p>
            <a:r>
              <a:rPr lang="en-US" altLang="en-US" sz="1600" smtClean="0">
                <a:hlinkClick r:id="rId6"/>
              </a:rPr>
              <a:t>http://standards.ieee.org/develop/policies/policy_rev.pdf</a:t>
            </a:r>
            <a:endParaRPr lang="en-GB" altLang="en-US" sz="1600" smtClean="0"/>
          </a:p>
          <a:p>
            <a:pPr>
              <a:buFontTx/>
              <a:buNone/>
            </a:pPr>
            <a:endParaRPr lang="en-GB" altLang="en-US" sz="1600" smtClean="0"/>
          </a:p>
          <a:p>
            <a:r>
              <a:rPr lang="en-US" altLang="en-US" sz="180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11</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122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12</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smtClean="0">
                <a:hlinkClick r:id="rId2"/>
              </a:rPr>
              <a:t>IEEE 802 Policies &amp; Procedures</a:t>
            </a:r>
            <a:r>
              <a:rPr lang="en-US" altLang="en-US" sz="2000" smtClean="0"/>
              <a:t> </a:t>
            </a:r>
          </a:p>
          <a:p>
            <a:pPr lvl="1"/>
            <a:r>
              <a:rPr lang="en-US" altLang="en-US" sz="1600" smtClean="0"/>
              <a:t>(link to AudCom, approved by IEEE-SA Standards Board Dec 2012)</a:t>
            </a:r>
            <a:r>
              <a:rPr lang="en-US" altLang="en-US" sz="1800" smtClean="0"/>
              <a:t> </a:t>
            </a:r>
          </a:p>
          <a:p>
            <a:pPr lvl="1"/>
            <a:r>
              <a:rPr lang="en-US" altLang="en-US" sz="1400" smtClean="0">
                <a:hlinkClick r:id="rId2"/>
              </a:rPr>
              <a:t>http://standards.ieee.org/board/aud/LMSC.pdf</a:t>
            </a:r>
            <a:endParaRPr lang="en-US" altLang="en-US" sz="1400" smtClean="0"/>
          </a:p>
          <a:p>
            <a:pPr lvl="1"/>
            <a:endParaRPr lang="en-US" altLang="en-US" sz="1400" smtClean="0"/>
          </a:p>
          <a:p>
            <a:r>
              <a:rPr lang="en-US" altLang="en-US" sz="2000" smtClean="0">
                <a:hlinkClick r:id="rId3"/>
              </a:rPr>
              <a:t>IEEE 802 Operations Manual </a:t>
            </a:r>
            <a:r>
              <a:rPr lang="en-US" altLang="en-US" sz="1600" smtClean="0"/>
              <a:t>(effective 16 Nov 2012), </a:t>
            </a:r>
            <a:endParaRPr lang="en-US" altLang="en-US" sz="2000" smtClean="0"/>
          </a:p>
          <a:p>
            <a:pPr lvl="1"/>
            <a:r>
              <a:rPr lang="en-US" altLang="en-US" sz="1200" smtClean="0">
                <a:hlinkClick r:id="rId4"/>
              </a:rPr>
              <a:t>http://grouper.ieee.org/groups/802/PNP/approved/IEEE_802_OM_v11.pdf</a:t>
            </a:r>
            <a:endParaRPr lang="en-US" altLang="en-US" sz="1200" smtClean="0"/>
          </a:p>
          <a:p>
            <a:pPr lvl="1">
              <a:buFontTx/>
              <a:buNone/>
            </a:pPr>
            <a:endParaRPr lang="en-US" altLang="en-US" sz="1200" smtClean="0"/>
          </a:p>
          <a:p>
            <a:r>
              <a:rPr lang="en-US" altLang="en-US" sz="2000" smtClean="0">
                <a:hlinkClick r:id="rId5" action="ppaction://hlinkfile"/>
              </a:rPr>
              <a:t>IEEE 802 Working Group Policies and Procedures</a:t>
            </a:r>
            <a:r>
              <a:rPr lang="en-US" altLang="en-US" sz="2000" smtClean="0"/>
              <a:t> </a:t>
            </a:r>
            <a:r>
              <a:rPr lang="en-US" altLang="en-US" sz="1600" smtClean="0"/>
              <a:t>(effective 16 Nov 2012) </a:t>
            </a:r>
            <a:endParaRPr lang="en-US" altLang="en-US" sz="2000" smtClean="0"/>
          </a:p>
          <a:p>
            <a:pPr lvl="1"/>
            <a:r>
              <a:rPr lang="en-US" altLang="en-US" sz="1400" smtClean="0">
                <a:hlinkClick r:id="rId6"/>
              </a:rPr>
              <a:t>http://grouper.ieee.org/groups/802/PNP/approved/IEEE_802_WG_PandP_v12.pdf</a:t>
            </a:r>
            <a:endParaRPr lang="en-US" altLang="en-US" sz="1400" smtClean="0"/>
          </a:p>
          <a:p>
            <a:pPr lvl="1"/>
            <a:endParaRPr lang="en-US" altLang="en-US" sz="1400" smtClean="0"/>
          </a:p>
          <a:p>
            <a:r>
              <a:rPr lang="en-US" altLang="en-US" sz="2000" smtClean="0">
                <a:hlinkClick r:id="rId7" tooltip="802.11 WG Operation Manual"/>
              </a:rPr>
              <a:t>IEEE 802.11 WG OM</a:t>
            </a:r>
            <a:r>
              <a:rPr lang="en-US" altLang="en-US" sz="1800" smtClean="0"/>
              <a:t>: (Approved January 2013)</a:t>
            </a:r>
          </a:p>
          <a:p>
            <a:pPr lvl="1"/>
            <a:r>
              <a:rPr lang="en-US" altLang="en-US" sz="1200" smtClean="0">
                <a:hlinkClick r:id="rId7"/>
              </a:rPr>
              <a:t>https://mentor.ieee.org/802.11/dcn/13/11-13-0001-01-0000-802-11-operations-manual.docx</a:t>
            </a:r>
            <a:endParaRPr lang="en-US" altLang="en-US" sz="1200" smtClean="0"/>
          </a:p>
          <a:p>
            <a:endParaRPr lang="en-US" altLang="en-US" sz="1800" smtClean="0"/>
          </a:p>
          <a:p>
            <a:pPr>
              <a:buFontTx/>
              <a:buNone/>
            </a:pPr>
            <a:r>
              <a:rPr lang="en-US" altLang="en-US" sz="2000" smtClean="0"/>
              <a:t>Policies and Procedures hierarchy</a:t>
            </a:r>
          </a:p>
          <a:p>
            <a:pPr lvl="1"/>
            <a:r>
              <a:rPr lang="en-US" altLang="en-US" sz="1800" smtClean="0">
                <a:hlinkClick r:id="rId8"/>
              </a:rPr>
              <a:t>http://www.ieee802.org/11/Rules/rules.shtml</a:t>
            </a:r>
            <a:endParaRPr lang="en-US" altLang="en-US" sz="1800" smtClean="0"/>
          </a:p>
          <a:p>
            <a:pPr lvl="1"/>
            <a:endParaRPr lang="en-US" altLang="en-US" sz="180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133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13</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smtClean="0"/>
              <a:t>Link to IEEE Disclosure of Affiliation </a:t>
            </a:r>
          </a:p>
          <a:p>
            <a:pPr lvl="1">
              <a:spcBef>
                <a:spcPct val="0"/>
              </a:spcBef>
            </a:pPr>
            <a:r>
              <a:rPr lang="en-US" altLang="en-US" smtClean="0">
                <a:hlinkClick r:id="rId3"/>
              </a:rPr>
              <a:t>http://standards.ieee.org/faqs/affiliationFAQ.html</a:t>
            </a:r>
            <a:endParaRPr lang="en-US" altLang="en-US" smtClean="0"/>
          </a:p>
          <a:p>
            <a:pPr>
              <a:spcBef>
                <a:spcPts val="1200"/>
              </a:spcBef>
            </a:pPr>
            <a:r>
              <a:rPr lang="en-US" altLang="en-US" sz="2000" smtClean="0"/>
              <a:t>Links to IEEE Antitrust Guidelines</a:t>
            </a:r>
          </a:p>
          <a:p>
            <a:pPr lvl="1">
              <a:spcBef>
                <a:spcPct val="0"/>
              </a:spcBef>
            </a:pPr>
            <a:r>
              <a:rPr lang="en-US" altLang="en-US" smtClean="0">
                <a:hlinkClick r:id="rId4"/>
              </a:rPr>
              <a:t>http://standards.ieee.org/resources/antitrust-guidelines.pdf</a:t>
            </a:r>
            <a:endParaRPr lang="en-US" altLang="en-US" smtClean="0"/>
          </a:p>
          <a:p>
            <a:pPr>
              <a:spcBef>
                <a:spcPts val="1200"/>
              </a:spcBef>
            </a:pPr>
            <a:r>
              <a:rPr lang="en-US" altLang="en-US" sz="2000" smtClean="0"/>
              <a:t>Link to IEEE Code of Ethics</a:t>
            </a:r>
          </a:p>
          <a:p>
            <a:pPr lvl="1">
              <a:spcBef>
                <a:spcPct val="0"/>
              </a:spcBef>
            </a:pPr>
            <a:r>
              <a:rPr lang="en-US" altLang="en-US" smtClean="0">
                <a:hlinkClick r:id="rId5"/>
              </a:rPr>
              <a:t>http://www.ieee.org/web/membership/ethics/code_ethics.html</a:t>
            </a:r>
            <a:r>
              <a:rPr lang="en-US" altLang="en-US" smtClean="0"/>
              <a:t> </a:t>
            </a:r>
          </a:p>
          <a:p>
            <a:pPr>
              <a:spcBef>
                <a:spcPts val="1200"/>
              </a:spcBef>
            </a:pPr>
            <a:r>
              <a:rPr lang="en-US" altLang="en-US" sz="2000" smtClean="0"/>
              <a:t>Link to IEEE Patent Policy</a:t>
            </a:r>
          </a:p>
          <a:p>
            <a:pPr lvl="1">
              <a:spcBef>
                <a:spcPct val="0"/>
              </a:spcBef>
            </a:pPr>
            <a:r>
              <a:rPr lang="en-US" altLang="en-US" smtClean="0">
                <a:hlinkClick r:id="rId6"/>
              </a:rPr>
              <a:t>http://standards.ieee.org/board/pat/pat-slideset.ppt</a:t>
            </a:r>
            <a:endParaRPr lang="en-US" altLang="en-US"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NG60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a:t>
            </a:r>
            <a:r>
              <a:rPr lang="en-US" altLang="en-US" dirty="0" smtClean="0"/>
              <a:t>NGP SG </a:t>
            </a:r>
            <a:r>
              <a:rPr lang="en-US" altLang="en-US" dirty="0" smtClean="0"/>
              <a:t>matters</a:t>
            </a:r>
          </a:p>
          <a:p>
            <a:pPr lvl="1"/>
            <a:r>
              <a:rPr lang="en-US" altLang="en-US" dirty="0" smtClean="0"/>
              <a:t>All votes on motions require 75% approval to pass</a:t>
            </a:r>
          </a:p>
        </p:txBody>
      </p:sp>
      <p:sp>
        <p:nvSpPr>
          <p:cNvPr id="4" name="Date Placeholder 3"/>
          <p:cNvSpPr>
            <a:spLocks noGrp="1"/>
          </p:cNvSpPr>
          <p:nvPr>
            <p:ph type="dt" sz="quarter" idx="10"/>
          </p:nvPr>
        </p:nvSpPr>
        <p:spPr/>
        <p:txBody>
          <a:bodyPr/>
          <a:lstStyle/>
          <a:p>
            <a:pPr>
              <a:defRPr/>
            </a:pPr>
            <a:r>
              <a:rPr lang="en-US" smtClean="0"/>
              <a:t>September 2014</a:t>
            </a:r>
            <a:endParaRPr lang="en-US"/>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1650471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15</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310758989"/>
              </p:ext>
            </p:extLst>
          </p:nvPr>
        </p:nvGraphicFramePr>
        <p:xfrm>
          <a:off x="685800" y="1828800"/>
          <a:ext cx="7620000" cy="2495549"/>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endParaRPr lang="en-US" sz="180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a:p>
                  </a:txBody>
                  <a:tcPr marT="45746" marB="45746"/>
                </a:tc>
                <a:tc>
                  <a:txBody>
                    <a:bodyPr/>
                    <a:lstStyle/>
                    <a:p>
                      <a:endParaRPr lang="en-US" sz="1800"/>
                    </a:p>
                  </a:txBody>
                  <a:tcPr marT="45746" marB="45746"/>
                </a:tc>
              </a:tr>
              <a:tr h="371052">
                <a:tc>
                  <a:txBody>
                    <a:bodyPr/>
                    <a:lstStyle/>
                    <a:p>
                      <a:r>
                        <a:rPr lang="en-US" sz="1800" dirty="0" smtClean="0"/>
                        <a:t>AM2</a:t>
                      </a:r>
                      <a:endParaRPr lang="en-US" sz="1800" dirty="0"/>
                    </a:p>
                  </a:txBody>
                  <a:tcPr marT="45746" marB="45746"/>
                </a:tc>
                <a:tc>
                  <a:txBody>
                    <a:bodyPr/>
                    <a:lstStyle/>
                    <a:p>
                      <a:endParaRPr lang="en-US" sz="1800"/>
                    </a:p>
                  </a:txBody>
                  <a:tcPr marT="45746" marB="45746"/>
                </a:tc>
                <a:tc>
                  <a:txBody>
                    <a:bodyPr/>
                    <a:lstStyle/>
                    <a:p>
                      <a:pPr algn="ctr"/>
                      <a:endParaRPr lang="en-US" sz="180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a:p>
                  </a:txBody>
                  <a:tcPr marT="45746" marB="45746"/>
                </a:tc>
              </a:tr>
              <a:tr h="371052">
                <a:tc>
                  <a:txBody>
                    <a:bodyPr/>
                    <a:lstStyle/>
                    <a:p>
                      <a:r>
                        <a:rPr lang="en-US" sz="1800" dirty="0" smtClean="0"/>
                        <a:t>PM1</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640289">
                <a:tc>
                  <a:txBody>
                    <a:bodyPr/>
                    <a:lstStyle/>
                    <a:p>
                      <a:r>
                        <a:rPr lang="en-US" sz="1800" dirty="0" smtClean="0"/>
                        <a:t>PM2</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371052">
                <a:tc>
                  <a:txBody>
                    <a:bodyPr/>
                    <a:lstStyle/>
                    <a:p>
                      <a:r>
                        <a:rPr lang="en-US" sz="1800" dirty="0" smtClean="0"/>
                        <a:t>PM3</a:t>
                      </a:r>
                      <a:endParaRPr lang="en-US" sz="1800" dirty="0"/>
                    </a:p>
                  </a:txBody>
                  <a:tcPr marT="45746" marB="45746"/>
                </a:tc>
                <a:tc>
                  <a:txBody>
                    <a:bodyPr/>
                    <a:lstStyle/>
                    <a:p>
                      <a:endParaRPr lang="en-US" sz="1800"/>
                    </a:p>
                  </a:txBody>
                  <a:tcPr marT="45746" marB="45746"/>
                </a:tc>
                <a:tc>
                  <a:txBody>
                    <a:bodyPr/>
                    <a:lstStyle/>
                    <a:p>
                      <a:endParaRPr lang="en-US" sz="1800"/>
                    </a:p>
                  </a:txBody>
                  <a:tcPr marT="45746" marB="45746"/>
                </a:tc>
                <a:tc>
                  <a:txBody>
                    <a:bodyPr/>
                    <a:lstStyle/>
                    <a:p>
                      <a:endParaRPr lang="en-US" sz="1800"/>
                    </a:p>
                  </a:txBody>
                  <a:tcPr marT="45746" marB="45746"/>
                </a:tc>
                <a:tc>
                  <a:txBody>
                    <a:bodyPr/>
                    <a:lstStyle/>
                    <a:p>
                      <a:endParaRPr lang="en-US" sz="1800"/>
                    </a:p>
                  </a:txBody>
                  <a:tcPr marT="45746" marB="45746"/>
                </a:tc>
                <a:tc>
                  <a:txBody>
                    <a:bodyPr/>
                    <a:lstStyle/>
                    <a:p>
                      <a:endParaRPr lang="en-US" sz="1800" dirty="0"/>
                    </a:p>
                  </a:txBody>
                  <a:tcPr marT="45746" marB="45746"/>
                </a:tc>
              </a:tr>
            </a:tbl>
          </a:graphicData>
        </a:graphic>
      </p:graphicFrame>
      <p:sp>
        <p:nvSpPr>
          <p:cNvPr id="215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
        <p:nvSpPr>
          <p:cNvPr id="3" name="TextBox 2"/>
          <p:cNvSpPr txBox="1"/>
          <p:nvPr/>
        </p:nvSpPr>
        <p:spPr>
          <a:xfrm>
            <a:off x="2971800" y="2743200"/>
            <a:ext cx="3886200" cy="646331"/>
          </a:xfrm>
          <a:prstGeom prst="rect">
            <a:avLst/>
          </a:prstGeom>
          <a:noFill/>
        </p:spPr>
        <p:txBody>
          <a:bodyPr wrap="square" rtlCol="0">
            <a:spAutoFit/>
          </a:bodyPr>
          <a:lstStyle/>
          <a:p>
            <a:r>
              <a:rPr lang="en-US" dirty="0" smtClean="0"/>
              <a:t>TBD.</a:t>
            </a:r>
          </a:p>
          <a:p>
            <a:r>
              <a:rPr lang="en-US" dirty="0" smtClean="0"/>
              <a:t>Asked for 2 meeting slots.</a:t>
            </a:r>
          </a:p>
          <a:p>
            <a:r>
              <a:rPr lang="en-US" dirty="0" smtClean="0"/>
              <a:t>Try to avoid </a:t>
            </a:r>
            <a:r>
              <a:rPr lang="en-US" dirty="0" err="1" smtClean="0"/>
              <a:t>TGmc</a:t>
            </a:r>
            <a:r>
              <a:rPr lang="en-US" dirty="0" smtClean="0"/>
              <a:t> and </a:t>
            </a:r>
            <a:r>
              <a:rPr lang="en-US" dirty="0" err="1" smtClean="0"/>
              <a:t>TGax</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16</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Elections for study group officers.</a:t>
            </a:r>
          </a:p>
          <a:p>
            <a:pPr algn="just">
              <a:spcBef>
                <a:spcPct val="20000"/>
              </a:spcBef>
              <a:buFontTx/>
              <a:buChar char="•"/>
            </a:pPr>
            <a:r>
              <a:rPr lang="en-US" altLang="en-US" sz="2000" dirty="0" smtClean="0"/>
              <a:t>Discuss </a:t>
            </a:r>
            <a:r>
              <a:rPr lang="en-US" altLang="en-US" sz="2000" dirty="0"/>
              <a:t>SG </a:t>
            </a:r>
            <a:r>
              <a:rPr lang="en-US" altLang="en-US" sz="2000" dirty="0" smtClean="0"/>
              <a:t>deliverables and derived timelines.</a:t>
            </a:r>
            <a:endParaRPr lang="en-US" altLang="en-US" sz="2000" dirty="0"/>
          </a:p>
          <a:p>
            <a:pPr algn="just">
              <a:spcBef>
                <a:spcPct val="20000"/>
              </a:spcBef>
              <a:buFontTx/>
              <a:buChar char="•"/>
            </a:pPr>
            <a:r>
              <a:rPr lang="en-US" altLang="en-US" sz="2000" dirty="0" smtClean="0"/>
              <a:t>Presentations to inform the SG in its effort to develop PAR &amp; CSD, such as:</a:t>
            </a:r>
          </a:p>
          <a:p>
            <a:pPr lvl="1" algn="just">
              <a:spcBef>
                <a:spcPct val="20000"/>
              </a:spcBef>
              <a:buFontTx/>
              <a:buChar char="•"/>
            </a:pPr>
            <a:r>
              <a:rPr lang="en-US" altLang="en-US" sz="1800" dirty="0" smtClean="0"/>
              <a:t>Use cases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purpose</a:t>
            </a:r>
          </a:p>
          <a:p>
            <a:pPr algn="just">
              <a:spcBef>
                <a:spcPct val="20000"/>
              </a:spcBef>
              <a:buFontTx/>
              <a:buChar char="•"/>
            </a:pPr>
            <a:r>
              <a:rPr lang="en-US" altLang="en-US" sz="2000" dirty="0" smtClean="0"/>
              <a:t>Draft PAR and CSD proposals</a:t>
            </a:r>
          </a:p>
          <a:p>
            <a:pPr algn="just">
              <a:spcBef>
                <a:spcPct val="20000"/>
              </a:spcBef>
              <a:buFontTx/>
              <a:buChar char="•"/>
            </a:pPr>
            <a:r>
              <a:rPr lang="en-US" altLang="en-US" sz="2000" dirty="0" smtClean="0"/>
              <a:t>Schedule </a:t>
            </a:r>
            <a:r>
              <a:rPr lang="en-US" altLang="en-US" sz="2000" dirty="0"/>
              <a:t>teleconference </a:t>
            </a:r>
            <a:r>
              <a:rPr lang="en-US" altLang="en-US" sz="2000" dirty="0" smtClean="0"/>
              <a:t>times.</a:t>
            </a:r>
          </a:p>
          <a:p>
            <a:pPr lvl="1">
              <a:spcBef>
                <a:spcPct val="20000"/>
              </a:spcBef>
              <a:buFontTx/>
              <a:buChar char="–"/>
            </a:pPr>
            <a:endParaRPr lang="en-US" altLang="en-US" sz="2000" dirty="0" smtClean="0"/>
          </a:p>
          <a:p>
            <a:pPr lvl="1">
              <a:spcBef>
                <a:spcPct val="20000"/>
              </a:spcBef>
              <a:buFontTx/>
              <a:buChar char="–"/>
            </a:pPr>
            <a:endParaRPr lang="en-US" altLang="en-US" sz="2000" dirty="0"/>
          </a:p>
        </p:txBody>
      </p:sp>
      <p:sp>
        <p:nvSpPr>
          <p:cNvPr id="235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17</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#1</a:t>
            </a:r>
          </a:p>
          <a:p>
            <a:pPr algn="just">
              <a:spcBef>
                <a:spcPct val="20000"/>
              </a:spcBef>
            </a:pPr>
            <a:r>
              <a:rPr lang="en-US" altLang="en-US" sz="3600" b="1" dirty="0" smtClean="0"/>
              <a:t>TBD</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18</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Agenda</a:t>
            </a: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Order</a:t>
            </a:r>
          </a:p>
          <a:p>
            <a:pPr algn="just">
              <a:spcBef>
                <a:spcPct val="20000"/>
              </a:spcBef>
              <a:buFontTx/>
              <a:buChar char="•"/>
            </a:pPr>
            <a:r>
              <a:rPr lang="en-US" altLang="en-US" sz="2400" b="1" dirty="0"/>
              <a:t>Patent Policy and Logistics</a:t>
            </a:r>
          </a:p>
          <a:p>
            <a:pPr algn="just">
              <a:spcBef>
                <a:spcPct val="20000"/>
              </a:spcBef>
              <a:buFontTx/>
              <a:buChar char="•"/>
            </a:pPr>
            <a:r>
              <a:rPr lang="en-US" altLang="en-US" sz="2400" b="1" dirty="0"/>
              <a:t>Call for Submission</a:t>
            </a:r>
          </a:p>
          <a:p>
            <a:pPr algn="just">
              <a:spcBef>
                <a:spcPct val="20000"/>
              </a:spcBef>
              <a:buFontTx/>
              <a:buChar char="•"/>
            </a:pPr>
            <a:r>
              <a:rPr lang="en-US" altLang="en-US" sz="2400" b="1" dirty="0"/>
              <a:t>Agenda Setting</a:t>
            </a:r>
          </a:p>
          <a:p>
            <a:pPr algn="just">
              <a:spcBef>
                <a:spcPct val="20000"/>
              </a:spcBef>
              <a:buFontTx/>
              <a:buChar char="•"/>
            </a:pPr>
            <a:r>
              <a:rPr lang="en-US" altLang="en-US" sz="2400" b="1" dirty="0" smtClean="0"/>
              <a:t>Study Group Officers presentation</a:t>
            </a:r>
          </a:p>
          <a:p>
            <a:pPr algn="just">
              <a:spcBef>
                <a:spcPct val="20000"/>
              </a:spcBef>
              <a:buFontTx/>
              <a:buChar char="•"/>
            </a:pPr>
            <a:r>
              <a:rPr lang="en-US" altLang="en-US" sz="2400" b="1" dirty="0" smtClean="0"/>
              <a:t>Study </a:t>
            </a:r>
            <a:r>
              <a:rPr lang="en-US" altLang="en-US" sz="2400" b="1" dirty="0"/>
              <a:t>Group Timeline and Deliverable</a:t>
            </a:r>
          </a:p>
          <a:p>
            <a:pPr algn="just">
              <a:spcBef>
                <a:spcPct val="20000"/>
              </a:spcBef>
              <a:buFontTx/>
              <a:buChar char="•"/>
            </a:pPr>
            <a:r>
              <a:rPr lang="en-US" altLang="en-US" sz="2400" b="1" dirty="0" smtClean="0"/>
              <a:t>Presentations</a:t>
            </a:r>
            <a:endParaRPr lang="en-US" altLang="en-US" sz="2400" b="1" dirty="0"/>
          </a:p>
          <a:p>
            <a:pPr algn="just">
              <a:spcBef>
                <a:spcPct val="20000"/>
              </a:spcBef>
              <a:buFontTx/>
              <a:buChar char="•"/>
            </a:pPr>
            <a:r>
              <a:rPr lang="en-US" altLang="en-US" sz="2400" b="1" dirty="0"/>
              <a:t>Recess</a:t>
            </a:r>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19</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List of Submission</a:t>
            </a:r>
          </a:p>
        </p:txBody>
      </p:sp>
      <p:graphicFrame>
        <p:nvGraphicFramePr>
          <p:cNvPr id="2" name="Table 1"/>
          <p:cNvGraphicFramePr>
            <a:graphicFrameLocks noGrp="1"/>
          </p:cNvGraphicFramePr>
          <p:nvPr>
            <p:extLst>
              <p:ext uri="{D42A27DB-BD31-4B8C-83A1-F6EECF244321}">
                <p14:modId xmlns:p14="http://schemas.microsoft.com/office/powerpoint/2010/main" val="2334201028"/>
              </p:ext>
            </p:extLst>
          </p:nvPr>
        </p:nvGraphicFramePr>
        <p:xfrm>
          <a:off x="685800" y="1752600"/>
          <a:ext cx="7772400" cy="3306764"/>
        </p:xfrm>
        <a:graphic>
          <a:graphicData uri="http://schemas.openxmlformats.org/drawingml/2006/table">
            <a:tbl>
              <a:tblPr firstRow="1" bandRow="1">
                <a:tableStyleId>{21E4AEA4-8DFA-4A89-87EB-49C32662AFE0}</a:tableStyleId>
              </a:tblPr>
              <a:tblGrid>
                <a:gridCol w="1380624"/>
                <a:gridCol w="1895976"/>
                <a:gridCol w="3276600"/>
                <a:gridCol w="1219200"/>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endParaRPr lang="en-US" sz="1500" dirty="0"/>
                    </a:p>
                  </a:txBody>
                  <a:tcPr marT="45712" marB="45712"/>
                </a:tc>
                <a:tc>
                  <a:txBody>
                    <a:bodyPr/>
                    <a:lstStyle/>
                    <a:p>
                      <a:endParaRPr lang="en-US" sz="1500" dirty="0"/>
                    </a:p>
                  </a:txBody>
                  <a:tcPr marT="45712" marB="45712"/>
                </a:tc>
                <a:tc>
                  <a:txBody>
                    <a:bodyPr/>
                    <a:lstStyle/>
                    <a:p>
                      <a:endParaRPr lang="en-US" sz="1500" dirty="0"/>
                    </a:p>
                  </a:txBody>
                  <a:tcPr marT="45712" marB="45712"/>
                </a:tc>
                <a:tc>
                  <a:txBody>
                    <a:bodyPr/>
                    <a:lstStyle/>
                    <a:p>
                      <a:endParaRPr lang="en-US" sz="1500" dirty="0"/>
                    </a:p>
                  </a:txBody>
                  <a:tcPr marT="45712" marB="45712"/>
                </a:tc>
              </a:tr>
              <a:tr h="370760">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548621">
                <a:tc>
                  <a:txBody>
                    <a:bodyPr/>
                    <a:lstStyle/>
                    <a:p>
                      <a:endParaRPr lang="en-US" sz="1500" dirty="0"/>
                    </a:p>
                  </a:txBody>
                  <a:tcPr marT="45712" marB="45712"/>
                </a:tc>
                <a:tc>
                  <a:txBody>
                    <a:bodyPr/>
                    <a:lstStyle/>
                    <a:p>
                      <a:endParaRPr lang="en-US" sz="1500" dirty="0"/>
                    </a:p>
                  </a:txBody>
                  <a:tcPr marT="45712" marB="45712"/>
                </a:tc>
                <a:tc>
                  <a:txBody>
                    <a:bodyPr/>
                    <a:lstStyle/>
                    <a:p>
                      <a:endParaRPr lang="en-US" sz="1500" dirty="0"/>
                    </a:p>
                  </a:txBody>
                  <a:tcPr marT="45712" marB="45712"/>
                </a:tc>
                <a:tc>
                  <a:txBody>
                    <a:bodyPr/>
                    <a:lstStyle/>
                    <a:p>
                      <a:endParaRPr lang="en-US" sz="1500" smtClean="0"/>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548621">
                <a:tc>
                  <a:txBody>
                    <a:bodyPr/>
                    <a:lstStyle/>
                    <a:p>
                      <a:endParaRPr lang="en-US" sz="1500" dirty="0"/>
                    </a:p>
                  </a:txBody>
                  <a:tcPr marT="45712" marB="45712"/>
                </a:tc>
                <a:tc>
                  <a:txBody>
                    <a:bodyPr/>
                    <a:lstStyle/>
                    <a:p>
                      <a:endParaRPr lang="en-US" sz="1500" dirty="0"/>
                    </a:p>
                  </a:txBody>
                  <a:tcPr marT="45712" marB="45712"/>
                </a:tc>
                <a:tc>
                  <a:txBody>
                    <a:bodyPr/>
                    <a:lstStyle/>
                    <a:p>
                      <a:endParaRPr lang="en-US" sz="1500" dirty="0"/>
                    </a:p>
                  </a:txBody>
                  <a:tcPr marT="45712" marB="45712"/>
                </a:tc>
                <a:tc>
                  <a:txBody>
                    <a:bodyPr/>
                    <a:lstStyle/>
                    <a:p>
                      <a:endParaRPr lang="en-US" sz="1500" dirty="0"/>
                    </a:p>
                  </a:txBody>
                  <a:tcPr marT="45712" marB="45712"/>
                </a:tc>
              </a:tr>
              <a:tr h="54862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r>
            </a:tbl>
          </a:graphicData>
        </a:graphic>
      </p:graphicFrame>
      <p:sp>
        <p:nvSpPr>
          <p:cNvPr id="4305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a:t>
            </a:r>
            <a:r>
              <a:rPr lang="en-US" altLang="en-US" sz="3600" dirty="0" smtClean="0">
                <a:solidFill>
                  <a:srgbClr val="0000FF"/>
                </a:solidFill>
                <a:cs typeface="Times New Roman" panose="02020603050405020304" pitchFamily="18" charset="0"/>
              </a:rPr>
              <a:t>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a:t>
            </a:r>
            <a:r>
              <a:rPr lang="en-US" altLang="en-US" sz="3600" dirty="0" smtClean="0">
                <a:solidFill>
                  <a:srgbClr val="0000FF"/>
                </a:solidFill>
                <a:cs typeface="Times New Roman" panose="02020603050405020304" pitchFamily="18" charset="0"/>
              </a:rPr>
              <a:t>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Atlanta, GA, </a:t>
            </a:r>
            <a:r>
              <a:rPr lang="en-US" altLang="en-US" sz="3000" dirty="0" smtClean="0">
                <a:cs typeface="Times New Roman" panose="02020603050405020304" pitchFamily="18" charset="0"/>
              </a:rPr>
              <a:t>United States</a:t>
            </a:r>
          </a:p>
          <a:p>
            <a:pPr algn="ctr">
              <a:lnSpc>
                <a:spcPct val="90000"/>
              </a:lnSpc>
              <a:buFontTx/>
              <a:buNone/>
            </a:pPr>
            <a:r>
              <a:rPr lang="en-US" altLang="en-US" sz="3000" dirty="0" smtClean="0">
                <a:cs typeface="Times New Roman" panose="02020603050405020304" pitchFamily="18" charset="0"/>
              </a:rPr>
              <a:t>January 2 </a:t>
            </a:r>
            <a:r>
              <a:rPr lang="en-US" altLang="en-US" sz="3000" dirty="0" smtClean="0">
                <a:cs typeface="Times New Roman" panose="02020603050405020304" pitchFamily="18" charset="0"/>
              </a:rPr>
              <a:t>- 7, </a:t>
            </a:r>
            <a:r>
              <a:rPr lang="en-US" altLang="en-US" sz="3000" dirty="0" smtClean="0">
                <a:cs typeface="Times New Roman" panose="02020603050405020304" pitchFamily="18" charset="0"/>
              </a:rPr>
              <a:t>2015</a:t>
            </a:r>
            <a:endParaRPr lang="en-US" altLang="en-US" sz="3000" dirty="0" smtClean="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Pro-tem: </a:t>
            </a:r>
            <a:r>
              <a:rPr lang="en-US" altLang="en-US" sz="2000" b="0" dirty="0" smtClean="0">
                <a:cs typeface="Times New Roman" panose="02020603050405020304" pitchFamily="18" charset="0"/>
              </a:rPr>
              <a:t>Jonathan Segev (Intel)</a:t>
            </a:r>
            <a:endParaRPr lang="en-US" altLang="en-US" sz="18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
        <p:nvSpPr>
          <p:cNvPr id="174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20</a:t>
            </a:fld>
            <a:endParaRPr lang="en-US" altLang="en-US"/>
          </a:p>
        </p:txBody>
      </p:sp>
      <p:sp>
        <p:nvSpPr>
          <p:cNvPr id="512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 - TBD</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323047873"/>
              </p:ext>
            </p:extLst>
          </p:nvPr>
        </p:nvGraphicFramePr>
        <p:xfrm>
          <a:off x="685800" y="1752600"/>
          <a:ext cx="7772400" cy="4497701"/>
        </p:xfrm>
        <a:graphic>
          <a:graphicData uri="http://schemas.openxmlformats.org/drawingml/2006/table">
            <a:tbl>
              <a:tblPr/>
              <a:tblGrid>
                <a:gridCol w="2286000"/>
                <a:gridCol w="5486400"/>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January 2015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 on use cases and channel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March 2015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May 2015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Working Group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Nov. 2014 2015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Nov. 2014 2015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NesCom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 2015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924BFE8-4DED-4B6D-9F10-E741EE8A432E}" type="slidenum">
              <a:rPr lang="en-US" altLang="en-US"/>
              <a:pPr/>
              <a:t>21</a:t>
            </a:fld>
            <a:endParaRPr lang="en-US" altLang="en-US"/>
          </a:p>
        </p:txBody>
      </p:sp>
      <p:sp>
        <p:nvSpPr>
          <p:cNvPr id="522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5222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
        <p:nvSpPr>
          <p:cNvPr id="5222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Presentation</a:t>
            </a:r>
            <a:endParaRPr lang="en-US" altLang="en-US" sz="2400" b="1">
              <a:solidFill>
                <a:schemeClr val="tx2"/>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922118044"/>
              </p:ext>
            </p:extLst>
          </p:nvPr>
        </p:nvGraphicFramePr>
        <p:xfrm>
          <a:off x="685800" y="1752600"/>
          <a:ext cx="7772400" cy="2017714"/>
        </p:xfrm>
        <a:graphic>
          <a:graphicData uri="http://schemas.openxmlformats.org/drawingml/2006/table">
            <a:tbl>
              <a:tblPr firstRow="1" bandRow="1">
                <a:tableStyleId>{21E4AEA4-8DFA-4A89-87EB-49C32662AFE0}</a:tableStyleId>
              </a:tblPr>
              <a:tblGrid>
                <a:gridCol w="1380624"/>
                <a:gridCol w="1895976"/>
                <a:gridCol w="3276600"/>
                <a:gridCol w="1219200"/>
              </a:tblGrid>
              <a:tr h="371008">
                <a:tc>
                  <a:txBody>
                    <a:bodyPr/>
                    <a:lstStyle/>
                    <a:p>
                      <a:r>
                        <a:rPr lang="en-US" sz="1500" dirty="0" smtClean="0"/>
                        <a:t>Document No.</a:t>
                      </a:r>
                      <a:endParaRPr lang="en-US" sz="1500" dirty="0"/>
                    </a:p>
                  </a:txBody>
                  <a:tcPr marT="45741" marB="45741"/>
                </a:tc>
                <a:tc>
                  <a:txBody>
                    <a:bodyPr/>
                    <a:lstStyle/>
                    <a:p>
                      <a:r>
                        <a:rPr lang="en-US" sz="1500" dirty="0" smtClean="0"/>
                        <a:t>Presenter</a:t>
                      </a:r>
                      <a:endParaRPr lang="en-US" sz="1500" dirty="0"/>
                    </a:p>
                  </a:txBody>
                  <a:tcPr marT="45741" marB="45741"/>
                </a:tc>
                <a:tc>
                  <a:txBody>
                    <a:bodyPr/>
                    <a:lstStyle/>
                    <a:p>
                      <a:r>
                        <a:rPr lang="en-US" sz="1500" dirty="0" smtClean="0"/>
                        <a:t>Title</a:t>
                      </a:r>
                      <a:endParaRPr lang="en-US" sz="1500" dirty="0"/>
                    </a:p>
                  </a:txBody>
                  <a:tcPr marT="45741" marB="45741"/>
                </a:tc>
                <a:tc>
                  <a:txBody>
                    <a:bodyPr/>
                    <a:lstStyle/>
                    <a:p>
                      <a:r>
                        <a:rPr lang="en-US" sz="1500" dirty="0" smtClean="0"/>
                        <a:t>Topic</a:t>
                      </a:r>
                      <a:endParaRPr lang="en-US" sz="1500" dirty="0"/>
                    </a:p>
                  </a:txBody>
                  <a:tcPr marT="45741" marB="45741"/>
                </a:tc>
              </a:tr>
              <a:tr h="548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41" marB="457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41" marB="45741"/>
                </a:tc>
                <a:tc>
                  <a:txBody>
                    <a:bodyPr/>
                    <a:lstStyle/>
                    <a:p>
                      <a:endParaRPr lang="en-US" sz="1500" dirty="0"/>
                    </a:p>
                  </a:txBody>
                  <a:tcPr marT="45741" marB="45741"/>
                </a:tc>
                <a:tc>
                  <a:txBody>
                    <a:bodyPr/>
                    <a:lstStyle/>
                    <a:p>
                      <a:r>
                        <a:rPr lang="en-US" sz="1500" dirty="0" smtClean="0"/>
                        <a:t>Use Case</a:t>
                      </a:r>
                    </a:p>
                    <a:p>
                      <a:r>
                        <a:rPr lang="en-US" sz="1500" dirty="0" smtClean="0"/>
                        <a:t>PAR &amp; CSD</a:t>
                      </a:r>
                      <a:endParaRPr lang="en-US" sz="1500" dirty="0"/>
                    </a:p>
                  </a:txBody>
                  <a:tcPr marT="45741" marB="45741"/>
                </a:tc>
              </a:tr>
              <a:tr h="548893">
                <a:tc>
                  <a:txBody>
                    <a:bodyPr/>
                    <a:lstStyle/>
                    <a:p>
                      <a:endParaRPr lang="en-US" sz="1500" dirty="0"/>
                    </a:p>
                  </a:txBody>
                  <a:tcPr marT="45741" marB="45741"/>
                </a:tc>
                <a:tc>
                  <a:txBody>
                    <a:bodyPr/>
                    <a:lstStyle/>
                    <a:p>
                      <a:endParaRPr lang="en-US" sz="1500" dirty="0"/>
                    </a:p>
                  </a:txBody>
                  <a:tcPr marT="45741" marB="45741"/>
                </a:tc>
                <a:tc>
                  <a:txBody>
                    <a:bodyPr/>
                    <a:lstStyle/>
                    <a:p>
                      <a:endParaRPr lang="en-US" sz="1500" dirty="0"/>
                    </a:p>
                  </a:txBody>
                  <a:tcPr marT="45741" marB="45741"/>
                </a:tc>
                <a:tc>
                  <a:txBody>
                    <a:bodyPr/>
                    <a:lstStyle/>
                    <a:p>
                      <a:r>
                        <a:rPr lang="en-US" sz="1500" dirty="0" smtClean="0"/>
                        <a:t>Technical</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PAR &amp; CSD</a:t>
                      </a:r>
                    </a:p>
                  </a:txBody>
                  <a:tcPr marT="45741" marB="45741"/>
                </a:tc>
              </a:tr>
              <a:tr h="548893">
                <a:tc>
                  <a:txBody>
                    <a:bodyPr/>
                    <a:lstStyle/>
                    <a:p>
                      <a:endParaRPr lang="en-US" sz="1500" dirty="0"/>
                    </a:p>
                  </a:txBody>
                  <a:tcPr marT="45741" marB="45741"/>
                </a:tc>
                <a:tc>
                  <a:txBody>
                    <a:bodyPr/>
                    <a:lstStyle/>
                    <a:p>
                      <a:endParaRPr lang="en-US" sz="1500" dirty="0"/>
                    </a:p>
                  </a:txBody>
                  <a:tcPr marT="45741" marB="45741"/>
                </a:tc>
                <a:tc>
                  <a:txBody>
                    <a:bodyPr/>
                    <a:lstStyle/>
                    <a:p>
                      <a:endParaRPr lang="en-US" sz="1500" dirty="0"/>
                    </a:p>
                  </a:txBody>
                  <a:tcPr marT="45741" marB="45741"/>
                </a:tc>
                <a:tc>
                  <a:txBody>
                    <a:bodyPr/>
                    <a:lstStyle/>
                    <a:p>
                      <a:r>
                        <a:rPr lang="en-US" sz="1500" dirty="0" smtClean="0"/>
                        <a:t>Channel</a:t>
                      </a:r>
                      <a:r>
                        <a:rPr lang="en-US" sz="1500" baseline="0" dirty="0" smtClean="0"/>
                        <a:t> Modeling</a:t>
                      </a:r>
                      <a:endParaRPr lang="en-US" sz="1500" dirty="0"/>
                    </a:p>
                  </a:txBody>
                  <a:tcPr marT="45741" marB="45741"/>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22</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#2</a:t>
            </a:r>
          </a:p>
          <a:p>
            <a:pPr algn="just">
              <a:spcBef>
                <a:spcPct val="20000"/>
              </a:spcBef>
            </a:pPr>
            <a:r>
              <a:rPr lang="en-US" altLang="en-US" sz="3600" b="1" dirty="0" smtClean="0"/>
              <a:t>TBD</a:t>
            </a:r>
            <a:endParaRPr lang="en-US" altLang="en-US" sz="36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336074-CE23-4012-A0F8-71CE9BF84794}" type="slidenum">
              <a:rPr lang="en-US" altLang="en-US"/>
              <a:pPr/>
              <a:t>23</a:t>
            </a:fld>
            <a:endParaRPr lang="en-US" altLang="en-US"/>
          </a:p>
        </p:txBody>
      </p:sp>
      <p:sp>
        <p:nvSpPr>
          <p:cNvPr id="5529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Slot 2 Agenda</a:t>
            </a:r>
            <a:endParaRPr lang="en-US" altLang="en-US" sz="3200" b="1" dirty="0">
              <a:solidFill>
                <a:schemeClr val="tx2"/>
              </a:solidFill>
            </a:endParaRPr>
          </a:p>
        </p:txBody>
      </p:sp>
      <p:sp>
        <p:nvSpPr>
          <p:cNvPr id="5529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a:t>Call Meeting to Order</a:t>
            </a:r>
          </a:p>
          <a:p>
            <a:pPr algn="just">
              <a:spcBef>
                <a:spcPct val="20000"/>
              </a:spcBef>
              <a:buFontTx/>
              <a:buChar char="•"/>
            </a:pPr>
            <a:r>
              <a:rPr lang="en-US" altLang="en-US" sz="2000" dirty="0"/>
              <a:t>Patent Policy and Logistics</a:t>
            </a:r>
          </a:p>
          <a:p>
            <a:pPr algn="just">
              <a:spcBef>
                <a:spcPct val="20000"/>
              </a:spcBef>
              <a:buFontTx/>
              <a:buChar char="•"/>
            </a:pPr>
            <a:r>
              <a:rPr lang="en-US" altLang="en-US" sz="2000" dirty="0" smtClean="0"/>
              <a:t>Study Group Officers elections</a:t>
            </a:r>
            <a:endParaRPr lang="en-US" altLang="en-US" sz="2000" dirty="0"/>
          </a:p>
          <a:p>
            <a:pPr algn="just">
              <a:spcBef>
                <a:spcPct val="20000"/>
              </a:spcBef>
              <a:buFontTx/>
              <a:buChar char="•"/>
            </a:pPr>
            <a:r>
              <a:rPr lang="en-US" altLang="en-US" sz="2000" dirty="0"/>
              <a:t>Teleconference Schedule </a:t>
            </a:r>
          </a:p>
          <a:p>
            <a:pPr algn="just">
              <a:spcBef>
                <a:spcPct val="20000"/>
              </a:spcBef>
              <a:buFontTx/>
              <a:buChar char="•"/>
            </a:pPr>
            <a:r>
              <a:rPr lang="en-US" altLang="en-US" sz="2000" dirty="0" smtClean="0"/>
              <a:t>Adjourn.</a:t>
            </a:r>
            <a:endParaRPr lang="en-US" altLang="en-US" sz="2000"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553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5530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24</a:t>
            </a:fld>
            <a:endParaRPr lang="en-US" altLang="en-US"/>
          </a:p>
        </p:txBody>
      </p:sp>
      <p:sp>
        <p:nvSpPr>
          <p:cNvPr id="563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Presentation</a:t>
            </a:r>
            <a:endParaRPr lang="en-US" altLang="en-US" sz="2400" b="1">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876187212"/>
              </p:ext>
            </p:extLst>
          </p:nvPr>
        </p:nvGraphicFramePr>
        <p:xfrm>
          <a:off x="685800" y="1752600"/>
          <a:ext cx="7772400" cy="2032001"/>
        </p:xfrm>
        <a:graphic>
          <a:graphicData uri="http://schemas.openxmlformats.org/drawingml/2006/table">
            <a:tbl>
              <a:tblPr firstRow="1" bandRow="1">
                <a:tableStyleId>{21E4AEA4-8DFA-4A89-87EB-49C32662AFE0}</a:tableStyleId>
              </a:tblPr>
              <a:tblGrid>
                <a:gridCol w="1380624"/>
                <a:gridCol w="1895976"/>
                <a:gridCol w="3276600"/>
                <a:gridCol w="12192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endParaRPr lang="en-US" sz="1500" dirty="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5" marB="45715"/>
                </a:tc>
                <a:tc>
                  <a:txBody>
                    <a:bodyPr/>
                    <a:lstStyle/>
                    <a:p>
                      <a:endParaRPr lang="en-US" sz="1500" dirty="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5" marB="45715"/>
                </a:tc>
              </a:tr>
              <a:tr h="370800">
                <a:tc>
                  <a:txBody>
                    <a:bodyPr/>
                    <a:lstStyle/>
                    <a:p>
                      <a:endParaRPr lang="en-US" sz="1500" dirty="0"/>
                    </a:p>
                  </a:txBody>
                  <a:tcPr marT="45715" marB="45715"/>
                </a:tc>
                <a:tc>
                  <a:txBody>
                    <a:bodyPr/>
                    <a:lstStyle/>
                    <a:p>
                      <a:endParaRPr lang="en-US" sz="1500" dirty="0"/>
                    </a:p>
                  </a:txBody>
                  <a:tcPr marT="45715" marB="45715"/>
                </a:tc>
                <a:tc>
                  <a:txBody>
                    <a:bodyPr/>
                    <a:lstStyle/>
                    <a:p>
                      <a:endParaRPr lang="en-US" sz="1500" dirty="0"/>
                    </a:p>
                  </a:txBody>
                  <a:tcPr marT="45715" marB="45715"/>
                </a:tc>
                <a:tc>
                  <a:txBody>
                    <a:bodyPr/>
                    <a:lstStyle/>
                    <a:p>
                      <a:endParaRPr lang="en-US" sz="1500" dirty="0"/>
                    </a:p>
                  </a:txBody>
                  <a:tcPr marT="45715" marB="45715"/>
                </a:tc>
              </a:tr>
              <a:tr h="370800">
                <a:tc>
                  <a:txBody>
                    <a:bodyPr/>
                    <a:lstStyle/>
                    <a:p>
                      <a:endParaRPr lang="en-US" sz="1500" dirty="0"/>
                    </a:p>
                  </a:txBody>
                  <a:tcPr marT="45715" marB="45715"/>
                </a:tc>
                <a:tc>
                  <a:txBody>
                    <a:bodyPr/>
                    <a:lstStyle/>
                    <a:p>
                      <a:endParaRPr lang="en-US" sz="1500" dirty="0"/>
                    </a:p>
                  </a:txBody>
                  <a:tcPr marT="45715" marB="45715"/>
                </a:tc>
                <a:tc>
                  <a:txBody>
                    <a:bodyPr/>
                    <a:lstStyle/>
                    <a:p>
                      <a:endParaRPr lang="en-US" sz="1500" dirty="0"/>
                    </a:p>
                  </a:txBody>
                  <a:tcPr marT="45715" marB="45715"/>
                </a:tc>
                <a:tc>
                  <a:txBody>
                    <a:bodyPr/>
                    <a:lstStyle/>
                    <a:p>
                      <a:endParaRPr lang="en-US" sz="1500" dirty="0"/>
                    </a:p>
                  </a:txBody>
                  <a:tcPr marT="45715" marB="45715"/>
                </a:tc>
              </a:tr>
              <a:tr h="370800">
                <a:tc>
                  <a:txBody>
                    <a:bodyPr/>
                    <a:lstStyle/>
                    <a:p>
                      <a:endParaRPr lang="en-US" sz="1500" dirty="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5" marB="45715"/>
                </a:tc>
                <a:tc>
                  <a:txBody>
                    <a:bodyPr/>
                    <a:lstStyle/>
                    <a:p>
                      <a:endParaRPr lang="en-US" sz="1500" dirty="0"/>
                    </a:p>
                  </a:txBody>
                  <a:tcPr marT="45715" marB="45715"/>
                </a:tc>
                <a:tc>
                  <a:txBody>
                    <a:bodyPr/>
                    <a:lstStyle/>
                    <a:p>
                      <a:endParaRPr lang="en-US" sz="1500" dirty="0"/>
                    </a:p>
                  </a:txBody>
                  <a:tcPr marT="45715" marB="45715"/>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25</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March 2015</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TBD</a:t>
            </a:r>
            <a:endParaRPr lang="en-US" altLang="en-US" sz="2400" b="1" dirty="0"/>
          </a:p>
          <a:p>
            <a:pPr lvl="1" algn="just">
              <a:spcBef>
                <a:spcPct val="20000"/>
              </a:spcBef>
              <a:buFontTx/>
              <a:buChar char="–"/>
            </a:pPr>
            <a:endParaRPr lang="en-US" altLang="en-US" sz="2000"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593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26</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February week of the 9</a:t>
            </a:r>
            <a:r>
              <a:rPr lang="en-US" altLang="en-US" sz="2400" b="1" baseline="30000" dirty="0" smtClean="0"/>
              <a:t>th</a:t>
            </a:r>
            <a:r>
              <a:rPr lang="en-US" altLang="en-US" sz="2400" b="1" dirty="0" smtClean="0"/>
              <a:t>.</a:t>
            </a:r>
          </a:p>
          <a:p>
            <a:pPr algn="just">
              <a:spcBef>
                <a:spcPct val="20000"/>
              </a:spcBef>
              <a:buFontTx/>
              <a:buChar char="•"/>
            </a:pPr>
            <a:r>
              <a:rPr lang="en-US" altLang="en-US" sz="2400" b="1" dirty="0" smtClean="0"/>
              <a:t>February week of 23</a:t>
            </a:r>
            <a:r>
              <a:rPr lang="en-US" altLang="en-US" sz="2400" b="1" baseline="30000" dirty="0" smtClean="0"/>
              <a:t>rd</a:t>
            </a:r>
            <a:endParaRPr lang="en-US" altLang="en-US" sz="2000" dirty="0" smtClean="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614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January 2015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November 2014</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r>
              <a:rPr lang="en-US" altLang="en-US" sz="1200" b="0" dirty="0" smtClean="0"/>
              <a:t>)</a:t>
            </a:r>
          </a:p>
        </p:txBody>
      </p:sp>
      <p:sp>
        <p:nvSpPr>
          <p:cNvPr id="410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smtClean="0"/>
              <a:t>Attendance</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hlinkClick r:id="rId2"/>
              </a:rPr>
              <a:t>https://imat.ieee.org/attendance</a:t>
            </a:r>
            <a:r>
              <a:rPr lang="en-US" altLang="en-US" dirty="0" smtClean="0"/>
              <a:t> </a:t>
            </a:r>
            <a:endParaRPr lang="en-US" altLang="en-US" sz="3600" dirty="0" smtClean="0"/>
          </a:p>
          <a:p>
            <a:pPr marL="0" indent="0">
              <a:buNone/>
            </a:pPr>
            <a:endParaRPr lang="en-US" altLang="en-US" b="0" kern="1200" dirty="0" smtClean="0">
              <a:ea typeface="+mn-ea"/>
              <a:cs typeface="+mn-cs"/>
            </a:endParaRPr>
          </a:p>
          <a:p>
            <a:pPr lvl="1"/>
            <a:r>
              <a:rPr lang="en-US" altLang="en-US" dirty="0" smtClean="0"/>
              <a:t>You must register before logging attendance.</a:t>
            </a:r>
          </a:p>
          <a:p>
            <a:pPr lvl="1"/>
            <a:r>
              <a:rPr lang="en-US" altLang="en-US" dirty="0" smtClean="0"/>
              <a:t>You must log attendance during each 2 hour session.</a:t>
            </a:r>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512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836934A-A079-4011-903B-E20997A6CD74}" type="slidenum">
              <a:rPr lang="en-US" altLang="en-US" sz="1200" b="0"/>
              <a:pPr>
                <a:spcBef>
                  <a:spcPct val="0"/>
                </a:spcBef>
                <a:buFontTx/>
                <a:buNone/>
              </a:pPr>
              <a:t>6</a:t>
            </a:fld>
            <a:endParaRPr lang="en-US" altLang="en-US" sz="1200" b="0"/>
          </a:p>
        </p:txBody>
      </p:sp>
      <p:sp>
        <p:nvSpPr>
          <p:cNvPr id="717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717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3"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
        <p:nvSpPr>
          <p:cNvPr id="71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717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162739488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21BB70A-F1D3-40A9-804D-2010CAFA9CEF}" type="slidenum">
              <a:rPr lang="en-US" altLang="en-US" sz="1200" b="0"/>
              <a:pPr>
                <a:spcBef>
                  <a:spcPct val="0"/>
                </a:spcBef>
                <a:buFontTx/>
                <a:buNone/>
              </a:pPr>
              <a:t>7</a:t>
            </a:fld>
            <a:endParaRPr lang="en-US" altLang="en-US" sz="1200" b="0"/>
          </a:p>
        </p:txBody>
      </p:sp>
      <p:sp>
        <p:nvSpPr>
          <p:cNvPr id="819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819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2000" u="sng">
              <a:solidFill>
                <a:schemeClr val="tx2"/>
              </a:solidFill>
              <a:latin typeface="Helvetica" panose="020B0604020202020204" pitchFamily="34" charset="0"/>
            </a:endParaRPr>
          </a:p>
        </p:txBody>
      </p:sp>
      <p:sp>
        <p:nvSpPr>
          <p:cNvPr id="819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81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819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189255899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8</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anose="02020603050405020304" pitchFamily="18" charset="0"/>
              </a:rPr>
              <a:t>	</a:t>
            </a:r>
            <a:r>
              <a:rPr lang="en-US" altLang="en-US"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anose="02020603050405020304"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anose="02020603050405020304"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922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C74D73-438C-4BB2-B421-F38C681CB909}" type="slidenum">
              <a:rPr lang="en-US" altLang="en-US" sz="1200" b="0"/>
              <a:pPr>
                <a:spcBef>
                  <a:spcPct val="0"/>
                </a:spcBef>
                <a:buFontTx/>
                <a:buNone/>
              </a:pPr>
              <a:t>9</a:t>
            </a:fld>
            <a:endParaRPr lang="en-US" altLang="en-US" sz="1200" b="0"/>
          </a:p>
        </p:txBody>
      </p:sp>
      <p:sp>
        <p:nvSpPr>
          <p:cNvPr id="10243" name="Rectangle 2"/>
          <p:cNvSpPr>
            <a:spLocks noGrp="1" noChangeArrowheads="1"/>
          </p:cNvSpPr>
          <p:nvPr>
            <p:ph type="title"/>
          </p:nvPr>
        </p:nvSpPr>
        <p:spPr/>
        <p:txBody>
          <a:bodyPr/>
          <a:lstStyle/>
          <a:p>
            <a:r>
              <a:rPr lang="en-US" altLang="en-US" smtClean="0"/>
              <a:t>Call for Potentially Essential Patents</a:t>
            </a:r>
          </a:p>
        </p:txBody>
      </p:sp>
      <p:sp>
        <p:nvSpPr>
          <p:cNvPr id="1024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endParaRPr lang="en-US" altLang="en-US" sz="1200" b="0" dirty="0" smtClean="0"/>
          </a:p>
        </p:txBody>
      </p:sp>
      <p:sp>
        <p:nvSpPr>
          <p:cNvPr id="102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September 2014</a:t>
            </a:r>
          </a:p>
        </p:txBody>
      </p:sp>
    </p:spTree>
    <p:extLst>
      <p:ext uri="{BB962C8B-B14F-4D97-AF65-F5344CB8AC3E}">
        <p14:creationId xmlns:p14="http://schemas.microsoft.com/office/powerpoint/2010/main" val="534766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20570</TotalTime>
  <Words>1368</Words>
  <Application>Microsoft Office PowerPoint</Application>
  <PresentationFormat>On-screen Show (4:3)</PresentationFormat>
  <Paragraphs>362</Paragraphs>
  <Slides>26</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Times New Roman</vt:lpstr>
      <vt:lpstr>MS PGothic</vt:lpstr>
      <vt:lpstr>Arial</vt:lpstr>
      <vt:lpstr>MS PGothic</vt:lpstr>
      <vt:lpstr>Helvetica</vt:lpstr>
      <vt:lpstr>Wingdings</vt:lpstr>
      <vt:lpstr>802-11-Submission</vt:lpstr>
      <vt:lpstr>Microsoft Word 97 - 2003 Document</vt:lpstr>
      <vt:lpstr>NGP SG January 2015 Agenda</vt:lpstr>
      <vt:lpstr>IEEE 802.11 Next Generation Positioning  Study Group</vt:lpstr>
      <vt:lpstr>PowerPoint Presentation</vt:lpstr>
      <vt:lpstr>Attendance, Voting &amp; Document Status</vt:lpstr>
      <vt:lpstr>Attendance</vt:lpstr>
      <vt:lpstr>Instructions for the WG Chair</vt:lpstr>
      <vt:lpstr>Participants, Patents, and Duty to Inform</vt:lpstr>
      <vt:lpstr>Patent Related Links</vt:lpstr>
      <vt:lpstr>Call for Potentially Essential Patents</vt:lpstr>
      <vt:lpstr>Other Guidelines for IEEE WG Meetings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2014 Agenda</dc:title>
  <dc:subject/>
  <dc:creator>Jonathan Segev</dc:creator>
  <cp:keywords/>
  <dc:description/>
  <cp:lastModifiedBy>Segev, Jonathan</cp:lastModifiedBy>
  <cp:revision>1358</cp:revision>
  <cp:lastPrinted>2014-11-04T15:04:57Z</cp:lastPrinted>
  <dcterms:created xsi:type="dcterms:W3CDTF">2007-04-17T18:10:23Z</dcterms:created>
  <dcterms:modified xsi:type="dcterms:W3CDTF">2014-11-18T11:24:32Z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