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5" r:id="rId2"/>
    <p:sldId id="297" r:id="rId3"/>
    <p:sldId id="298" r:id="rId4"/>
    <p:sldId id="299" r:id="rId5"/>
    <p:sldId id="30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1" autoAdjust="0"/>
    <p:restoredTop sz="94659" autoAdjust="0"/>
  </p:normalViewPr>
  <p:slideViewPr>
    <p:cSldViewPr>
      <p:cViewPr>
        <p:scale>
          <a:sx n="81" d="100"/>
          <a:sy n="81" d="100"/>
        </p:scale>
        <p:origin x="-942" y="-19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4" y="39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802.11-14/1234r0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662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802.11-14/1234r0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6407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802.11-14/1234r0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74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2014</a:t>
            </a:r>
            <a:endParaRPr 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2014</a:t>
            </a:r>
            <a:endParaRPr 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2014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2014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2014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2014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2014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2014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smtClean="0"/>
              <a:t>Nov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802.11-14/1544r0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802.19 Liaison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smtClean="0"/>
              <a:t>Nov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2014-11-06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976353"/>
              </p:ext>
            </p:extLst>
          </p:nvPr>
        </p:nvGraphicFramePr>
        <p:xfrm>
          <a:off x="552450" y="2319338"/>
          <a:ext cx="7605713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7" name="Document" r:id="rId4" imgW="8258040" imgH="2881108" progId="Word.Document.8">
                  <p:embed/>
                </p:oleObj>
              </mc:Choice>
              <mc:Fallback>
                <p:oleObj name="Document" r:id="rId4" imgW="8258040" imgH="288110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319338"/>
                        <a:ext cx="7605713" cy="265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smtClean="0"/>
              <a:t>Presentation Outline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029200"/>
          </a:xfrm>
        </p:spPr>
        <p:txBody>
          <a:bodyPr/>
          <a:lstStyle/>
          <a:p>
            <a:pPr>
              <a:defRPr/>
            </a:pPr>
            <a:r>
              <a:rPr lang="en-US" altLang="en-US" sz="2000" dirty="0" smtClean="0"/>
              <a:t>Part 1 – Let’s Work Together</a:t>
            </a:r>
          </a:p>
          <a:p>
            <a:pPr>
              <a:defRPr/>
            </a:pPr>
            <a:r>
              <a:rPr lang="en-US" altLang="en-US" sz="2000" dirty="0" smtClean="0"/>
              <a:t>Part 2 – Lessons Learned </a:t>
            </a:r>
          </a:p>
          <a:p>
            <a:pPr lvl="1">
              <a:defRPr/>
            </a:pPr>
            <a:r>
              <a:rPr lang="en-US" altLang="en-US" sz="1800" dirty="0" smtClean="0"/>
              <a:t>IEEE 802.11</a:t>
            </a:r>
          </a:p>
          <a:p>
            <a:pPr lvl="1">
              <a:defRPr/>
            </a:pPr>
            <a:r>
              <a:rPr lang="en-US" altLang="en-US" sz="1800" dirty="0" smtClean="0"/>
              <a:t>IEEE 802.15.2</a:t>
            </a:r>
          </a:p>
          <a:p>
            <a:pPr lvl="1">
              <a:defRPr/>
            </a:pPr>
            <a:r>
              <a:rPr lang="en-US" altLang="en-US" sz="1800" dirty="0" smtClean="0"/>
              <a:t>IEEE 802.16h</a:t>
            </a:r>
          </a:p>
          <a:p>
            <a:pPr lvl="1">
              <a:defRPr/>
            </a:pPr>
            <a:r>
              <a:rPr lang="en-US" altLang="en-US" sz="1800" dirty="0" smtClean="0"/>
              <a:t>IEEE 802.22</a:t>
            </a:r>
          </a:p>
          <a:p>
            <a:pPr lvl="1">
              <a:defRPr/>
            </a:pPr>
            <a:r>
              <a:rPr lang="en-US" altLang="en-US" sz="1800" dirty="0" smtClean="0"/>
              <a:t>IEEE 802.19.1</a:t>
            </a:r>
            <a:endParaRPr lang="en-US" altLang="en-US" sz="1600" dirty="0"/>
          </a:p>
          <a:p>
            <a:pPr>
              <a:defRPr/>
            </a:pPr>
            <a:r>
              <a:rPr lang="en-US" altLang="en-US" sz="2000" dirty="0" smtClean="0"/>
              <a:t>Part 3 – Backup</a:t>
            </a:r>
          </a:p>
          <a:p>
            <a:pPr marL="857250" lvl="1" indent="-457200">
              <a:defRPr/>
            </a:pPr>
            <a:r>
              <a:rPr lang="en-US" altLang="en-US" sz="1800" dirty="0" smtClean="0"/>
              <a:t>Coexistence History in IEEE 802</a:t>
            </a:r>
          </a:p>
          <a:p>
            <a:pPr marL="857250" lvl="1" indent="-457200">
              <a:defRPr/>
            </a:pPr>
            <a:r>
              <a:rPr lang="en-US" altLang="en-US" sz="1800" dirty="0" smtClean="0"/>
              <a:t>Coexistence Scenarios and Metrics</a:t>
            </a:r>
          </a:p>
          <a:p>
            <a:pPr marL="857250" lvl="1" indent="-457200">
              <a:defRPr/>
            </a:pPr>
            <a:r>
              <a:rPr lang="en-US" altLang="en-US" sz="1800" dirty="0" smtClean="0"/>
              <a:t>Examples of Coexistence Assurance Documents</a:t>
            </a:r>
          </a:p>
          <a:p>
            <a:pPr marL="857250" lvl="1" indent="-457200">
              <a:defRPr/>
            </a:pPr>
            <a:r>
              <a:rPr lang="en-US" altLang="en-US" sz="1800" dirty="0" smtClean="0"/>
              <a:t>Coexistence Mechanisms: IEEE 802.11, 802.15.2, 802.16h, and 802.22</a:t>
            </a:r>
          </a:p>
          <a:p>
            <a:pPr marL="857250" lvl="1" indent="-457200">
              <a:defRPr/>
            </a:pPr>
            <a:r>
              <a:rPr lang="en-US" altLang="en-US" sz="1800" dirty="0" smtClean="0"/>
              <a:t>Overview of 802.19.1 Standard for TVWS Coexistence</a:t>
            </a:r>
          </a:p>
          <a:p>
            <a:pPr marL="857250" lvl="1" indent="-457200">
              <a:defRPr/>
            </a:pPr>
            <a:r>
              <a:rPr lang="en-US" altLang="en-US" sz="1800" dirty="0"/>
              <a:t>IEEE 802 Coexistence </a:t>
            </a:r>
            <a:r>
              <a:rPr lang="en-US" altLang="en-US" sz="1800" dirty="0" smtClean="0"/>
              <a:t>Process</a:t>
            </a:r>
            <a:endParaRPr lang="en-US" altLang="en-US" sz="1800" dirty="0"/>
          </a:p>
          <a:p>
            <a:pPr marL="857250" lvl="1" indent="-457200">
              <a:defRPr/>
            </a:pPr>
            <a:r>
              <a:rPr lang="en-US" altLang="en-US" sz="1800" dirty="0" smtClean="0"/>
              <a:t>References</a:t>
            </a:r>
          </a:p>
          <a:p>
            <a:pPr marL="0" indent="0">
              <a:buFontTx/>
              <a:buNone/>
              <a:defRPr/>
            </a:pPr>
            <a:endParaRPr lang="en-US" altLang="en-US" sz="2000" dirty="0" smtClean="0"/>
          </a:p>
          <a:p>
            <a:pPr marL="857250" lvl="1" indent="-457200">
              <a:buFont typeface="Times New Roman" panose="02020603050405020304" pitchFamily="18" charset="0"/>
              <a:buAutoNum type="arabicPeriod"/>
              <a:defRPr/>
            </a:pPr>
            <a:endParaRPr lang="en-US" altLang="en-US" sz="1600" dirty="0" smtClean="0"/>
          </a:p>
          <a:p>
            <a:pPr marL="457200" indent="-457200">
              <a:buFont typeface="Times New Roman" panose="02020603050405020304" pitchFamily="18" charset="0"/>
              <a:buAutoNum type="arabicPeriod"/>
              <a:defRPr/>
            </a:pPr>
            <a:endParaRPr lang="en-US" altLang="en-US" sz="2000" dirty="0" smtClean="0"/>
          </a:p>
          <a:p>
            <a:pPr marL="457200" indent="-457200">
              <a:buFont typeface="Times New Roman" panose="02020603050405020304" pitchFamily="18" charset="0"/>
              <a:buAutoNum type="arabicPeriod"/>
              <a:defRPr/>
            </a:pPr>
            <a:endParaRPr lang="en-US" altLang="en-US" sz="2000" dirty="0" smtClean="0"/>
          </a:p>
          <a:p>
            <a:pPr marL="457200" indent="-457200">
              <a:buFont typeface="Times New Roman" panose="02020603050405020304" pitchFamily="18" charset="0"/>
              <a:buAutoNum type="arabicPeriod"/>
              <a:defRPr/>
            </a:pPr>
            <a:endParaRPr lang="en-US" altLang="en-US" sz="2000" dirty="0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A9F8A59-783C-4043-8A93-DC888CB006E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p:sp>
        <p:nvSpPr>
          <p:cNvPr id="922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414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2014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475413"/>
            <a:ext cx="1533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Paul Nikolich, IEEE 802</a:t>
            </a:r>
          </a:p>
        </p:txBody>
      </p:sp>
    </p:spTree>
    <p:extLst>
      <p:ext uri="{BB962C8B-B14F-4D97-AF65-F5344CB8AC3E}">
        <p14:creationId xmlns:p14="http://schemas.microsoft.com/office/powerpoint/2010/main" val="10166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684213"/>
            <a:ext cx="8001000" cy="839787"/>
          </a:xfrm>
        </p:spPr>
        <p:txBody>
          <a:bodyPr/>
          <a:lstStyle/>
          <a:p>
            <a:r>
              <a:rPr lang="en-US" altLang="en-US" smtClean="0"/>
              <a:t>IEEE 802 wants to work with 3GPP to achieve consensus on 802.11/LAA sharing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47244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altLang="en-US" sz="2000" smtClean="0"/>
              <a:t>IEEE 802 would like the opportunity to review the 3GPP coexistence simulation studies related to LAA and 802.11 and provide feedback</a:t>
            </a:r>
          </a:p>
          <a:p>
            <a:pPr>
              <a:lnSpc>
                <a:spcPct val="95000"/>
              </a:lnSpc>
            </a:pPr>
            <a:r>
              <a:rPr lang="en-US" altLang="en-US" sz="2000" smtClean="0"/>
              <a:t>IEEE 802 would also like to review a range of documents throughout the period of the study item</a:t>
            </a:r>
          </a:p>
          <a:p>
            <a:pPr>
              <a:lnSpc>
                <a:spcPct val="95000"/>
              </a:lnSpc>
            </a:pPr>
            <a:r>
              <a:rPr lang="en-US" altLang="en-US" sz="2000" smtClean="0"/>
              <a:t>Examples of information that IEEE 802 is interested in reviewing include,</a:t>
            </a:r>
          </a:p>
          <a:p>
            <a:pPr lvl="1">
              <a:lnSpc>
                <a:spcPct val="95000"/>
              </a:lnSpc>
            </a:pPr>
            <a:r>
              <a:rPr lang="en-US" altLang="en-US" smtClean="0"/>
              <a:t>The SI schedule as it develops</a:t>
            </a:r>
          </a:p>
          <a:p>
            <a:pPr lvl="1">
              <a:lnSpc>
                <a:spcPct val="95000"/>
              </a:lnSpc>
            </a:pPr>
            <a:r>
              <a:rPr lang="en-US" altLang="en-US" smtClean="0"/>
              <a:t>Details of the fairness criteria </a:t>
            </a:r>
          </a:p>
          <a:p>
            <a:pPr lvl="1">
              <a:lnSpc>
                <a:spcPct val="95000"/>
              </a:lnSpc>
            </a:pPr>
            <a:r>
              <a:rPr lang="en-US" altLang="en-US" smtClean="0"/>
              <a:t>The simulation scenarios</a:t>
            </a:r>
          </a:p>
          <a:p>
            <a:pPr lvl="1">
              <a:lnSpc>
                <a:spcPct val="95000"/>
              </a:lnSpc>
            </a:pPr>
            <a:r>
              <a:rPr lang="en-US" altLang="en-US" smtClean="0"/>
              <a:t>The LBT related parameters</a:t>
            </a:r>
          </a:p>
          <a:p>
            <a:pPr lvl="1">
              <a:lnSpc>
                <a:spcPct val="95000"/>
              </a:lnSpc>
            </a:pPr>
            <a:r>
              <a:rPr lang="en-US" altLang="en-US" smtClean="0"/>
              <a:t>The simulation methodology</a:t>
            </a:r>
          </a:p>
          <a:p>
            <a:pPr lvl="1">
              <a:lnSpc>
                <a:spcPct val="95000"/>
              </a:lnSpc>
            </a:pPr>
            <a:r>
              <a:rPr lang="en-US" altLang="en-US" smtClean="0"/>
              <a:t>Other coexistence mechanisms for fair sharing</a:t>
            </a:r>
          </a:p>
          <a:p>
            <a:pPr>
              <a:lnSpc>
                <a:spcPct val="95000"/>
              </a:lnSpc>
            </a:pPr>
            <a:r>
              <a:rPr lang="en-US" altLang="en-US" sz="2000" smtClean="0"/>
              <a:t>Our goal is for IEEE 802 and 3GPP to build towards a consensus on the best way for LAA to fairly share the same spectrum with 802.11 systems</a:t>
            </a:r>
          </a:p>
          <a:p>
            <a:pPr>
              <a:lnSpc>
                <a:spcPct val="95000"/>
              </a:lnSpc>
            </a:pPr>
            <a:endParaRPr lang="en-US" altLang="en-US" sz="2000" smtClean="0"/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414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2014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B012FC4-7F87-41E2-8D06-051849D5262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174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475413"/>
            <a:ext cx="1533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Paul Nikolich, IEEE 802</a:t>
            </a:r>
          </a:p>
        </p:txBody>
      </p:sp>
    </p:spTree>
    <p:extLst>
      <p:ext uri="{BB962C8B-B14F-4D97-AF65-F5344CB8AC3E}">
        <p14:creationId xmlns:p14="http://schemas.microsoft.com/office/powerpoint/2010/main" val="3076558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58125" cy="914400"/>
          </a:xfrm>
        </p:spPr>
        <p:txBody>
          <a:bodyPr/>
          <a:lstStyle/>
          <a:p>
            <a:r>
              <a:rPr lang="en-US" altLang="en-US" sz="2800" smtClean="0"/>
              <a:t>IEEE 802.11 CSMA/CA is better suited to sharing unlicensed spectrum  than TDMA-like systems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495800"/>
          </a:xfrm>
        </p:spPr>
        <p:txBody>
          <a:bodyPr/>
          <a:lstStyle/>
          <a:p>
            <a:r>
              <a:rPr lang="en-US" altLang="en-US" smtClean="0"/>
              <a:t>CSMA/CA works in ISM bands (such as 2.4 and 5.8 GHz band) where there is uncontrolled energy in the band</a:t>
            </a:r>
          </a:p>
          <a:p>
            <a:r>
              <a:rPr lang="en-US" altLang="en-US" smtClean="0"/>
              <a:t>IEEE 802.11 attempted to use TDMA-like systems (PCF and HCCA), and they have failed in the marketplace for a variety of reasons</a:t>
            </a:r>
          </a:p>
          <a:p>
            <a:pPr lvl="1"/>
            <a:r>
              <a:rPr lang="en-US" altLang="en-US" smtClean="0"/>
              <a:t>It is impractical to coordinate access between low-cost independent systems, particularly for mobile devices moving across networks</a:t>
            </a:r>
          </a:p>
          <a:p>
            <a:pPr lvl="1"/>
            <a:r>
              <a:rPr lang="en-US" altLang="en-US" smtClean="0"/>
              <a:t>The performance provided by CSMA/CA has proven by its wide adoption in the marketplace to be good enough for the vast majority of use cases</a:t>
            </a:r>
          </a:p>
          <a:p>
            <a:r>
              <a:rPr lang="en-US" altLang="en-US" smtClean="0"/>
              <a:t>License-exempt wireless systems cannot rely on the guaranteed reception of radio management and control traffic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AD972D4-3BD9-4023-9F19-084D84421D5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2048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414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2014</a:t>
            </a:r>
          </a:p>
        </p:txBody>
      </p:sp>
      <p:sp>
        <p:nvSpPr>
          <p:cNvPr id="2048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475413"/>
            <a:ext cx="1533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Paul Nikolich, IEEE 802</a:t>
            </a:r>
          </a:p>
        </p:txBody>
      </p:sp>
    </p:spTree>
    <p:extLst>
      <p:ext uri="{BB962C8B-B14F-4D97-AF65-F5344CB8AC3E}">
        <p14:creationId xmlns:p14="http://schemas.microsoft.com/office/powerpoint/2010/main" val="141423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95275" y="685800"/>
            <a:ext cx="8391525" cy="1219200"/>
          </a:xfrm>
        </p:spPr>
        <p:txBody>
          <a:bodyPr/>
          <a:lstStyle/>
          <a:p>
            <a:r>
              <a:rPr lang="en-US" altLang="en-US" sz="2800" smtClean="0"/>
              <a:t>IEEE 802.16h: it is challenging to make scheduled systems, like 802.16h, compatible with 802.11 systems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6388"/>
          </a:xfrm>
        </p:spPr>
        <p:txBody>
          <a:bodyPr/>
          <a:lstStyle/>
          <a:p>
            <a:r>
              <a:rPr lang="en-US" altLang="en-US" smtClean="0"/>
              <a:t>Note: Of all the 802 systems, 802.16h is the closest analog to LTE in unlicensed bands</a:t>
            </a:r>
          </a:p>
          <a:p>
            <a:r>
              <a:rPr lang="en-US" altLang="en-US" smtClean="0"/>
              <a:t>The time-synchronization requirements of 802.16h systems are incompatible with deployed 802.11 systems</a:t>
            </a:r>
          </a:p>
          <a:p>
            <a:r>
              <a:rPr lang="en-US" altLang="en-US" smtClean="0"/>
              <a:t>Coordination access required a high-cost high-speed control channel between 802.16h and 802.11 systems, which may be impractical</a:t>
            </a:r>
          </a:p>
          <a:p>
            <a:r>
              <a:rPr lang="en-US" altLang="en-US" smtClean="0"/>
              <a:t>Coordination of policy between 802.16h and multiple 802.11 systems is challenging since 802.11 systems are often independently managed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CEFFB13-51EB-42DD-852A-C3E69C7FDF4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2355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414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2014</a:t>
            </a:r>
          </a:p>
        </p:txBody>
      </p:sp>
      <p:sp>
        <p:nvSpPr>
          <p:cNvPr id="2355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475413"/>
            <a:ext cx="1533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Paul Nikolich, IEEE 802</a:t>
            </a:r>
          </a:p>
        </p:txBody>
      </p:sp>
    </p:spTree>
    <p:extLst>
      <p:ext uri="{BB962C8B-B14F-4D97-AF65-F5344CB8AC3E}">
        <p14:creationId xmlns:p14="http://schemas.microsoft.com/office/powerpoint/2010/main" val="276640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21934</TotalTime>
  <Words>453</Words>
  <Application>Microsoft Office PowerPoint</Application>
  <PresentationFormat>On-screen Show (4:3)</PresentationFormat>
  <Paragraphs>63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Nov 802.19 Liaison Report</vt:lpstr>
      <vt:lpstr>Presentation Outline</vt:lpstr>
      <vt:lpstr>IEEE 802 wants to work with 3GPP to achieve consensus on 802.11/LAA sharing</vt:lpstr>
      <vt:lpstr>IEEE 802.11 CSMA/CA is better suited to sharing unlicensed spectrum  than TDMA-like systems</vt:lpstr>
      <vt:lpstr>IEEE 802.16h: it is challenging to make scheduled systems, like 802.16h, compatible with 802.11 systems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Peter Ecclesine (pecclesi)</cp:lastModifiedBy>
  <cp:revision>883</cp:revision>
  <cp:lastPrinted>1998-02-10T13:28:06Z</cp:lastPrinted>
  <dcterms:created xsi:type="dcterms:W3CDTF">2006-05-16T19:53:05Z</dcterms:created>
  <dcterms:modified xsi:type="dcterms:W3CDTF">2014-11-07T03:12:29Z</dcterms:modified>
</cp:coreProperties>
</file>