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vsdx" ContentType="application/vnd.ms-visio.drawing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65" r:id="rId4"/>
    <p:sldId id="268" r:id="rId5"/>
    <p:sldId id="326" r:id="rId6"/>
    <p:sldId id="327" r:id="rId7"/>
    <p:sldId id="321" r:id="rId8"/>
    <p:sldId id="322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6" r:id="rId18"/>
    <p:sldId id="297" r:id="rId19"/>
    <p:sldId id="298" r:id="rId20"/>
    <p:sldId id="324" r:id="rId21"/>
    <p:sldId id="301" r:id="rId22"/>
    <p:sldId id="302" r:id="rId23"/>
    <p:sldId id="303" r:id="rId24"/>
    <p:sldId id="304" r:id="rId25"/>
    <p:sldId id="328" r:id="rId26"/>
    <p:sldId id="306" r:id="rId27"/>
    <p:sldId id="307" r:id="rId28"/>
    <p:sldId id="315" r:id="rId29"/>
    <p:sldId id="267" r:id="rId30"/>
    <p:sldId id="264" r:id="rId31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34" autoAdjust="0"/>
    <p:restoredTop sz="94660"/>
  </p:normalViewPr>
  <p:slideViewPr>
    <p:cSldViewPr>
      <p:cViewPr varScale="1">
        <p:scale>
          <a:sx n="63" d="100"/>
          <a:sy n="63" d="100"/>
        </p:scale>
        <p:origin x="-292" y="-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04" y="-84"/>
      </p:cViewPr>
      <p:guideLst>
        <p:guide orient="horz" pos="3081"/>
        <p:guide pos="211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6" y="103597"/>
            <a:ext cx="627166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97"/>
            <a:ext cx="809247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41888" cy="3708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5" y="4716163"/>
            <a:ext cx="4984651" cy="446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6" y="9612343"/>
            <a:ext cx="904177" cy="193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6" y="9612342"/>
            <a:ext cx="501111" cy="38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61234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10645"/>
            <a:ext cx="53783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82"/>
            <a:ext cx="55277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30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October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Alexander Maltsev,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Alexander Maltsev, Intel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ru-RU" smtClean="0"/>
              <a:t>October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October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Alexander Maltsev,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October 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Alexander Maltsev, Intel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October 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Alexander Maltsev, Intel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October 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Alexander Maltsev, Intel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October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Alexander Maltsev, Intel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October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Alexander Maltsev,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October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Alexander Maltsev,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ru-RU" smtClean="0"/>
              <a:t>October 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Alexander Maltsev,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802.11-14/1486r0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111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222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333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ru-RU" smtClean="0"/>
              <a:t>October 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Alexander Maltsev, Intel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Channel Models for NG60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2014-10-25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66766412"/>
              </p:ext>
            </p:extLst>
          </p:nvPr>
        </p:nvGraphicFramePr>
        <p:xfrm>
          <a:off x="504825" y="2328714"/>
          <a:ext cx="8066088" cy="2684462"/>
        </p:xfrm>
        <a:graphic>
          <a:graphicData uri="http://schemas.openxmlformats.org/presentationml/2006/ole">
            <p:oleObj spid="_x0000_s3635" name="Document" r:id="rId4" imgW="8246962" imgH="2755054" progId="Word.Document.8">
              <p:embed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measurements with omnidirectional </a:t>
            </a:r>
            <a:r>
              <a:rPr lang="en-US" dirty="0" smtClean="0"/>
              <a:t>antennas (Berlin)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177164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12 TX positions with various RX static positions and RX movement tracks: more than 60 independent measurement sets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Each measurement set consists of 62500 samples, or 50 sec of observation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The 250 MHz bandwidth did allow resolving the ground and close walls reflections in TD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The measurement results are using for Street canyon channel model parameter evaluation</a:t>
            </a:r>
            <a:endParaRPr lang="ru-R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C41-A8E1-0B4A-BD25-25F70DF9E107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7515" y="3698397"/>
            <a:ext cx="4762819" cy="222440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5863014"/>
              </p:ext>
            </p:extLst>
          </p:nvPr>
        </p:nvGraphicFramePr>
        <p:xfrm>
          <a:off x="104775" y="3622832"/>
          <a:ext cx="4009390" cy="2375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4575"/>
                <a:gridCol w="1694815"/>
              </a:tblGrid>
              <a:tr h="24765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ru-RU" sz="120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ru-RU" sz="120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</a:rPr>
                        <a:t>Frequency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</a:rPr>
                        <a:t>60 GHz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</a:rPr>
                        <a:t>Bandwidth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</a:rPr>
                        <a:t>250 MHz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</a:rPr>
                        <a:t>Output power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chemeClr val="tx1"/>
                          </a:solidFill>
                          <a:effectLst/>
                        </a:rPr>
                        <a:t>15 dBm</a:t>
                      </a:r>
                      <a:endParaRPr lang="ru-RU" sz="1200" b="0" kern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</a:rPr>
                        <a:t>Snapshot measurement duration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</a:rPr>
                        <a:t>64 µs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</a:rPr>
                        <a:t>Temporal separation of snapshots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</a:rPr>
                        <a:t>800 µs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chemeClr val="tx1"/>
                          </a:solidFill>
                          <a:effectLst/>
                        </a:rPr>
                        <a:t>Antenna gain</a:t>
                      </a:r>
                      <a:endParaRPr lang="ru-RU" sz="1200" b="0" kern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</a:rPr>
                        <a:t>2 dBi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chemeClr val="tx1"/>
                          </a:solidFill>
                          <a:effectLst/>
                        </a:rPr>
                        <a:t>Antenna pattern</a:t>
                      </a:r>
                      <a:endParaRPr lang="ru-RU" sz="1200" b="0" kern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</a:rPr>
                        <a:t>Omnidirectional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chemeClr val="tx1"/>
                          </a:solidFill>
                          <a:effectLst/>
                        </a:rPr>
                        <a:t>Maximum instantaneous dynamic range</a:t>
                      </a:r>
                      <a:endParaRPr lang="ru-RU" sz="1200" b="0" kern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</a:rPr>
                        <a:t>45 dB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139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040" y="476672"/>
            <a:ext cx="7770813" cy="84229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Street canyon measurements results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C41-A8E1-0B4A-BD25-25F70DF9E107}" type="slidenum">
              <a:rPr lang="it-IT" smtClean="0">
                <a:solidFill>
                  <a:schemeClr val="tx1"/>
                </a:solidFill>
              </a:rPr>
              <a:pPr/>
              <a:t>11</a:t>
            </a:fld>
            <a:endParaRPr lang="it-IT">
              <a:solidFill>
                <a:schemeClr val="tx1"/>
              </a:solidFill>
            </a:endParaRPr>
          </a:p>
        </p:txBody>
      </p:sp>
      <p:pic>
        <p:nvPicPr>
          <p:cNvPr id="5" name="Grafik 3" descr="U:\2014-ICUWB2014\figures\cir_3d_007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608" y="3284984"/>
            <a:ext cx="3806336" cy="306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U:\2014-ICUWB2014\figures\008_ChMeasurement_20-03-2014_10h44m21s_proc_TV-APDPs-surf_F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8419"/>
            <a:ext cx="3852204" cy="27209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89912" y="1213688"/>
            <a:ext cx="8954088" cy="2215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34988" indent="-534988" algn="l" defTabSz="457200" rtl="0" eaLnBrk="1" latinLnBrk="0" hangingPunct="1">
              <a:spcBef>
                <a:spcPct val="20000"/>
              </a:spcBef>
              <a:buClr>
                <a:srgbClr val="3F82B5"/>
              </a:buClr>
              <a:buFont typeface="Wingdings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113" indent="-442913" algn="l" defTabSz="457200" rtl="0" eaLnBrk="1" latinLnBrk="0" hangingPunct="1">
              <a:spcBef>
                <a:spcPct val="20000"/>
              </a:spcBef>
              <a:buClr>
                <a:srgbClr val="3F82B5"/>
              </a:buClr>
              <a:buSzPct val="85000"/>
              <a:buFont typeface="Wingdings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2063" indent="-361950" algn="l" defTabSz="457200" rtl="0" eaLnBrk="1" latinLnBrk="0" hangingPunct="1">
              <a:spcBef>
                <a:spcPct val="20000"/>
              </a:spcBef>
              <a:buClr>
                <a:srgbClr val="3F82B5"/>
              </a:buClr>
              <a:buSzPct val="85000"/>
              <a:buFont typeface="Wingdings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3F82B5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dirty="0" smtClean="0"/>
              <a:t>Static measurements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1600" dirty="0" smtClean="0"/>
              <a:t>Measurements </a:t>
            </a:r>
            <a:r>
              <a:rPr lang="en-GB" sz="1600" dirty="0"/>
              <a:t>have been performed with stationary </a:t>
            </a:r>
            <a:r>
              <a:rPr lang="en-GB" sz="1600" dirty="0" smtClean="0"/>
              <a:t>TX </a:t>
            </a:r>
            <a:r>
              <a:rPr lang="en-GB" sz="1600" dirty="0"/>
              <a:t>and </a:t>
            </a:r>
            <a:r>
              <a:rPr lang="en-GB" sz="1600" dirty="0" smtClean="0"/>
              <a:t>RX </a:t>
            </a:r>
            <a:r>
              <a:rPr lang="en-GB" sz="1600" dirty="0"/>
              <a:t>at a distance of </a:t>
            </a:r>
            <a:r>
              <a:rPr lang="en-GB" sz="1600" dirty="0" smtClean="0"/>
              <a:t>25 meters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1600" dirty="0" smtClean="0"/>
              <a:t>50 sec observation time reveals significant RX power variations even for static case due to real non-stationary environment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1600" dirty="0" smtClean="0"/>
              <a:t>The results were used for pathloss and blockage parameters evaluation </a:t>
            </a:r>
            <a:endParaRPr lang="en-US" sz="1600" dirty="0" smtClean="0"/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dirty="0" smtClean="0"/>
              <a:t>Dynamic measurements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 smtClean="0"/>
              <a:t>Fixed TX position, the RX is moving in the range of 0-25m and 25-50m during observation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 smtClean="0"/>
              <a:t>Small scale fading due to the interference between the direct LOS and ground reflected rays was discovered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10" name="Rectangle 9"/>
          <p:cNvSpPr/>
          <p:nvPr/>
        </p:nvSpPr>
        <p:spPr>
          <a:xfrm>
            <a:off x="1649576" y="6188924"/>
            <a:ext cx="7674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b="1" dirty="0" smtClean="0">
                <a:solidFill>
                  <a:schemeClr val="tx1"/>
                </a:solidFill>
              </a:rPr>
              <a:t>Static PDP</a:t>
            </a:r>
            <a:r>
              <a:rPr lang="en-US" sz="1200" dirty="0" smtClean="0">
                <a:solidFill>
                  <a:schemeClr val="tx1"/>
                </a:solidFill>
              </a:rPr>
              <a:t>						  			</a:t>
            </a:r>
            <a:r>
              <a:rPr lang="en-US" sz="1200" b="1" dirty="0" smtClean="0">
                <a:solidFill>
                  <a:schemeClr val="tx1"/>
                </a:solidFill>
              </a:rPr>
              <a:t>Dynamic PDP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0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9036496" cy="10652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Experimental </a:t>
            </a:r>
            <a:r>
              <a:rPr lang="en-US" dirty="0" smtClean="0">
                <a:solidFill>
                  <a:schemeClr val="tx1"/>
                </a:solidFill>
              </a:rPr>
              <a:t>measurements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with directional </a:t>
            </a:r>
            <a:r>
              <a:rPr lang="en-US" dirty="0" smtClean="0">
                <a:solidFill>
                  <a:schemeClr val="tx1"/>
                </a:solidFill>
              </a:rPr>
              <a:t>antennas in Nizhny Novgorod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C41-A8E1-0B4A-BD25-25F70DF9E107}" type="slidenum">
              <a:rPr lang="it-IT" smtClean="0">
                <a:solidFill>
                  <a:schemeClr val="tx1"/>
                </a:solidFill>
              </a:rPr>
              <a:pPr/>
              <a:t>12</a:t>
            </a:fld>
            <a:endParaRPr lang="it-IT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1416" y="3882008"/>
            <a:ext cx="2855384" cy="235530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08976625"/>
              </p:ext>
            </p:extLst>
          </p:nvPr>
        </p:nvGraphicFramePr>
        <p:xfrm>
          <a:off x="114300" y="4000500"/>
          <a:ext cx="5393804" cy="2273666"/>
        </p:xfrm>
        <a:graphic>
          <a:graphicData uri="http://schemas.openxmlformats.org/presentationml/2006/ole">
            <p:oleObj spid="_x0000_s4162" r:id="rId4" imgW="5286713" imgH="2233433" progId="VisioViewer.Viewer.1">
              <p:embed/>
            </p:oleObj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5690255"/>
              </p:ext>
            </p:extLst>
          </p:nvPr>
        </p:nvGraphicFramePr>
        <p:xfrm>
          <a:off x="5364088" y="1772818"/>
          <a:ext cx="3600400" cy="2016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2187"/>
                <a:gridCol w="1298213"/>
              </a:tblGrid>
              <a:tr h="28803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ru-RU" sz="120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kern="80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ru-RU" sz="1200" kern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>
                          <a:solidFill>
                            <a:schemeClr val="tx1"/>
                          </a:solidFill>
                          <a:effectLst/>
                        </a:rPr>
                        <a:t>Frequency</a:t>
                      </a:r>
                      <a:endParaRPr lang="ru-RU" sz="1200" b="0" kern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>
                          <a:solidFill>
                            <a:schemeClr val="tx1"/>
                          </a:solidFill>
                          <a:effectLst/>
                        </a:rPr>
                        <a:t>60 GHz</a:t>
                      </a:r>
                      <a:endParaRPr lang="ru-RU" sz="1200" b="0" kern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>
                          <a:solidFill>
                            <a:schemeClr val="tx1"/>
                          </a:solidFill>
                          <a:effectLst/>
                        </a:rPr>
                        <a:t>Bandwidth</a:t>
                      </a:r>
                      <a:endParaRPr lang="ru-RU" sz="1200" b="0" kern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>
                          <a:solidFill>
                            <a:schemeClr val="tx1"/>
                          </a:solidFill>
                          <a:effectLst/>
                        </a:rPr>
                        <a:t>800 MHz</a:t>
                      </a:r>
                      <a:endParaRPr lang="ru-RU" sz="1200" b="0" kern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>
                          <a:solidFill>
                            <a:schemeClr val="tx1"/>
                          </a:solidFill>
                          <a:effectLst/>
                        </a:rPr>
                        <a:t>Output power</a:t>
                      </a:r>
                      <a:endParaRPr lang="ru-RU" sz="1200" b="0" kern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>
                          <a:solidFill>
                            <a:schemeClr val="tx1"/>
                          </a:solidFill>
                          <a:effectLst/>
                        </a:rPr>
                        <a:t>2.4 dBm</a:t>
                      </a:r>
                      <a:endParaRPr lang="ru-RU" sz="1200" b="0" kern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 dirty="0">
                          <a:solidFill>
                            <a:schemeClr val="tx1"/>
                          </a:solidFill>
                          <a:effectLst/>
                        </a:rPr>
                        <a:t>Platform sensitivity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>
                          <a:solidFill>
                            <a:schemeClr val="tx1"/>
                          </a:solidFill>
                          <a:effectLst/>
                        </a:rPr>
                        <a:t>-75 dBm</a:t>
                      </a:r>
                      <a:endParaRPr lang="ru-RU" sz="1200" b="0" kern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 dirty="0">
                          <a:solidFill>
                            <a:schemeClr val="tx1"/>
                          </a:solidFill>
                          <a:effectLst/>
                        </a:rPr>
                        <a:t>Lens antenna Gain/HPBW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>
                          <a:solidFill>
                            <a:schemeClr val="tx1"/>
                          </a:solidFill>
                          <a:effectLst/>
                        </a:rPr>
                        <a:t>34.5 dBi / 3</a:t>
                      </a:r>
                      <a:r>
                        <a:rPr lang="en-GB" sz="1200" b="0" kern="80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</a:t>
                      </a:r>
                      <a:endParaRPr lang="ru-RU" sz="1200" b="0" kern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 dirty="0">
                          <a:solidFill>
                            <a:schemeClr val="tx1"/>
                          </a:solidFill>
                          <a:effectLst/>
                        </a:rPr>
                        <a:t>Rect. Horn antenna Gain/HPBW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 dirty="0">
                          <a:solidFill>
                            <a:schemeClr val="tx1"/>
                          </a:solidFill>
                          <a:effectLst/>
                        </a:rPr>
                        <a:t>19.8 dBi / 14-18</a:t>
                      </a:r>
                      <a:r>
                        <a:rPr lang="en-GB" sz="1200" b="0" kern="80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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323528" y="1801367"/>
            <a:ext cx="5040560" cy="2059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34988" indent="-534988" algn="l" defTabSz="457200" rtl="0" eaLnBrk="1" latinLnBrk="0" hangingPunct="1">
              <a:spcBef>
                <a:spcPct val="20000"/>
              </a:spcBef>
              <a:buClr>
                <a:srgbClr val="3F82B5"/>
              </a:buClr>
              <a:buFont typeface="Wingdings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113" indent="-442913" algn="l" defTabSz="457200" rtl="0" eaLnBrk="1" latinLnBrk="0" hangingPunct="1">
              <a:spcBef>
                <a:spcPct val="20000"/>
              </a:spcBef>
              <a:buClr>
                <a:srgbClr val="3F82B5"/>
              </a:buClr>
              <a:buSzPct val="85000"/>
              <a:buFont typeface="Wingdings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2063" indent="-361950" algn="l" defTabSz="457200" rtl="0" eaLnBrk="1" latinLnBrk="0" hangingPunct="1">
              <a:spcBef>
                <a:spcPct val="20000"/>
              </a:spcBef>
              <a:buClr>
                <a:srgbClr val="3F82B5"/>
              </a:buClr>
              <a:buSzPct val="85000"/>
              <a:buFont typeface="Wingdings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3F82B5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The experimental measurements were performed in the university campus (open area scenario)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The reflections from different ground surfaces were investigated (asphalt, grass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The fast fading effects were studied.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4417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86" y="404664"/>
            <a:ext cx="8928992" cy="10652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Open area – UNI campus </a:t>
            </a:r>
            <a:r>
              <a:rPr lang="en-US" dirty="0" smtClean="0">
                <a:solidFill>
                  <a:schemeClr val="tx1"/>
                </a:solidFill>
              </a:rPr>
              <a:t>scenario measurements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367464" cy="175984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Different  antennas and antenna polarization orientations setups were studied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Small scale RX displacement impact in horizontal and vertical directions was  investigated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The 800 MHz signal bandwidth allowed to resolve the ground reflected rays in TD</a:t>
            </a:r>
            <a:endParaRPr lang="en-US" sz="18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The results are using for Open-area </a:t>
            </a:r>
            <a:r>
              <a:rPr lang="en-US" sz="1800" b="0" dirty="0">
                <a:solidFill>
                  <a:schemeClr val="tx1"/>
                </a:solidFill>
              </a:rPr>
              <a:t>channel model </a:t>
            </a:r>
            <a:r>
              <a:rPr lang="en-US" sz="1800" b="0" dirty="0" smtClean="0">
                <a:solidFill>
                  <a:schemeClr val="tx1"/>
                </a:solidFill>
              </a:rPr>
              <a:t>parameters evaluation</a:t>
            </a:r>
            <a:endParaRPr lang="en-US" sz="1800" b="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C41-A8E1-0B4A-BD25-25F70DF9E107}" type="slidenum">
              <a:rPr lang="it-IT" smtClean="0">
                <a:solidFill>
                  <a:schemeClr val="tx1"/>
                </a:solidFill>
              </a:rPr>
              <a:pPr/>
              <a:t>13</a:t>
            </a:fld>
            <a:endParaRPr lang="it-IT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784" y="2996952"/>
            <a:ext cx="4172903" cy="289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20882" y="3000022"/>
            <a:ext cx="3889718" cy="29492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539552" y="5805264"/>
            <a:ext cx="8928992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0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Note: RX height changing for just 1-3 </a:t>
            </a:r>
            <a:r>
              <a:rPr lang="en-US" sz="2000" i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cm leads to large changes in the channel transfer function,  PDF is not sensitive to that.</a:t>
            </a:r>
            <a:endParaRPr kumimoji="0" lang="ru-RU" sz="200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4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06680" cy="10652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 results interpretation and analysis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280920" cy="41132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Two approaches were used: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Measurement environment geometry reconstruction and ray-tracing modeling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environment fully reconstructed with help  the ray-tracing engine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Calculated PDPs compared with the measured 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Two-ray channel model simple approximation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Direct LOS and ground reflected rays are taken into account (as strongest and always-present)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Simplicity of the model allows detailed analysis of the signal structure and the ground surface impact.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C41-A8E1-0B4A-BD25-25F70DF9E10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272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0813" cy="93610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Measurement results interpretation: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Street canyon ray-tracing model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C41-A8E1-0B4A-BD25-25F70DF9E107}" type="slidenum">
              <a:rPr lang="it-IT" smtClean="0">
                <a:solidFill>
                  <a:schemeClr val="tx1"/>
                </a:solidFill>
              </a:rPr>
              <a:pPr/>
              <a:t>15</a:t>
            </a:fld>
            <a:endParaRPr lang="it-IT">
              <a:solidFill>
                <a:schemeClr val="tx1"/>
              </a:solidFill>
            </a:endParaRPr>
          </a:p>
        </p:txBody>
      </p:sp>
      <p:pic>
        <p:nvPicPr>
          <p:cNvPr id="5" name="Grafik 24" descr="U:\RT_Simulations\040\pic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162" y="1723832"/>
            <a:ext cx="6338253" cy="192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26" descr="C:\Users\weiler\Desktop\mea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594" y="3997731"/>
            <a:ext cx="3385979" cy="211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27" descr="C:\Users\weiler\Desktop\sim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266" y="3997731"/>
            <a:ext cx="3539807" cy="21675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55576" y="6114782"/>
            <a:ext cx="8296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Experimentally measured PDP 	                  Ray-tracing calculated PDP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35696" y="3594502"/>
            <a:ext cx="51638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600" b="1" dirty="0" smtClean="0">
                <a:solidFill>
                  <a:schemeClr val="tx1"/>
                </a:solidFill>
              </a:rPr>
              <a:t>Environment reconstruction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5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7598"/>
            <a:ext cx="9145016" cy="87718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Measurement results analysis: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Street canyon two-ray model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803" y="3433568"/>
            <a:ext cx="3828597" cy="28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9400" y="3281145"/>
            <a:ext cx="4243524" cy="318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/>
          <p:cNvSpPr/>
          <p:nvPr/>
        </p:nvSpPr>
        <p:spPr bwMode="auto">
          <a:xfrm>
            <a:off x="6228184" y="3140968"/>
            <a:ext cx="2663373" cy="324078"/>
          </a:xfrm>
          <a:prstGeom prst="wedgeRectCallout">
            <a:avLst>
              <a:gd name="adj1" fmla="val -74305"/>
              <a:gd name="adj2" fmla="val 515853"/>
            </a:avLst>
          </a:prstGeom>
          <a:solidFill>
            <a:schemeClr val="accent1">
              <a:alpha val="22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 dirty="0" smtClean="0">
                <a:solidFill>
                  <a:schemeClr val="tx1"/>
                </a:solidFill>
                <a:latin typeface="Neo Sans Intel" pitchFamily="34" charset="0"/>
                <a:cs typeface="Arial" pitchFamily="34" charset="0"/>
              </a:rPr>
              <a:t>Fading depth can be used for rough </a:t>
            </a:r>
          </a:p>
          <a:p>
            <a:pPr algn="ctr" eaLnBrk="0" hangingPunct="0"/>
            <a:r>
              <a:rPr lang="en-US" sz="1200" dirty="0" smtClean="0">
                <a:solidFill>
                  <a:schemeClr val="tx1"/>
                </a:solidFill>
                <a:latin typeface="Neo Sans Intel" pitchFamily="34" charset="0"/>
                <a:cs typeface="Arial" pitchFamily="34" charset="0"/>
              </a:rPr>
              <a:t>estimate of the reflection loss</a:t>
            </a:r>
            <a:endParaRPr lang="ru-RU" sz="1200" dirty="0" smtClean="0">
              <a:solidFill>
                <a:schemeClr val="tx1"/>
              </a:solidFill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9221" y="617062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kern="0" dirty="0">
                <a:solidFill>
                  <a:schemeClr val="tx1"/>
                </a:solidFill>
              </a:rPr>
              <a:t>D</a:t>
            </a:r>
            <a:r>
              <a:rPr lang="en-US" sz="1400" kern="0" dirty="0" smtClean="0">
                <a:solidFill>
                  <a:schemeClr val="tx1"/>
                </a:solidFill>
              </a:rPr>
              <a:t>istance, m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8460" y="6217567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kern="0" dirty="0">
                <a:solidFill>
                  <a:schemeClr val="tx1"/>
                </a:solidFill>
              </a:rPr>
              <a:t>D</a:t>
            </a:r>
            <a:r>
              <a:rPr lang="en-US" sz="1400" kern="0" dirty="0" smtClean="0">
                <a:solidFill>
                  <a:schemeClr val="tx1"/>
                </a:solidFill>
              </a:rPr>
              <a:t>istance, m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5" y="1480165"/>
            <a:ext cx="9036496" cy="173281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Experiment: </a:t>
            </a:r>
            <a:r>
              <a:rPr lang="en-US" sz="1800" b="0" dirty="0" smtClean="0">
                <a:solidFill>
                  <a:schemeClr val="tx1"/>
                </a:solidFill>
              </a:rPr>
              <a:t>Street canyon, omni directional antennas, RX moving in range of 25-50m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Theory: </a:t>
            </a:r>
            <a:r>
              <a:rPr lang="en-US" sz="1800" b="0" dirty="0" smtClean="0">
                <a:solidFill>
                  <a:schemeClr val="tx1"/>
                </a:solidFill>
              </a:rPr>
              <a:t>simplified </a:t>
            </a:r>
            <a:r>
              <a:rPr lang="en-US" sz="1800" b="0" dirty="0">
                <a:solidFill>
                  <a:schemeClr val="tx1"/>
                </a:solidFill>
              </a:rPr>
              <a:t>two-ray channel </a:t>
            </a:r>
            <a:r>
              <a:rPr lang="en-US" sz="1800" b="0" dirty="0" smtClean="0">
                <a:solidFill>
                  <a:schemeClr val="tx1"/>
                </a:solidFill>
              </a:rPr>
              <a:t>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Only LOS </a:t>
            </a:r>
            <a:r>
              <a:rPr lang="en-US" sz="1400" dirty="0">
                <a:solidFill>
                  <a:schemeClr val="tx1"/>
                </a:solidFill>
              </a:rPr>
              <a:t>and </a:t>
            </a:r>
            <a:r>
              <a:rPr lang="en-US" sz="1400" dirty="0" smtClean="0">
                <a:solidFill>
                  <a:schemeClr val="tx1"/>
                </a:solidFill>
              </a:rPr>
              <a:t>ground reflected rays </a:t>
            </a:r>
            <a:r>
              <a:rPr lang="en-US" sz="1400" dirty="0">
                <a:solidFill>
                  <a:schemeClr val="tx1"/>
                </a:solidFill>
              </a:rPr>
              <a:t>are </a:t>
            </a:r>
            <a:r>
              <a:rPr lang="en-US" sz="1400" dirty="0" smtClean="0">
                <a:solidFill>
                  <a:schemeClr val="tx1"/>
                </a:solidFill>
              </a:rPr>
              <a:t>counted,. Fresnel </a:t>
            </a:r>
            <a:r>
              <a:rPr lang="en-US" sz="1400" dirty="0">
                <a:solidFill>
                  <a:schemeClr val="tx1"/>
                </a:solidFill>
              </a:rPr>
              <a:t>equations are used for </a:t>
            </a:r>
            <a:r>
              <a:rPr lang="en-US" sz="1400" dirty="0" smtClean="0">
                <a:solidFill>
                  <a:schemeClr val="tx1"/>
                </a:solidFill>
              </a:rPr>
              <a:t>reflection coefficients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kern="0" dirty="0" smtClean="0">
                <a:solidFill>
                  <a:schemeClr val="tx1"/>
                </a:solidFill>
              </a:rPr>
              <a:t>Reflected rays </a:t>
            </a:r>
            <a:r>
              <a:rPr lang="en-US" sz="1800" b="0" kern="0" dirty="0">
                <a:solidFill>
                  <a:schemeClr val="tx1"/>
                </a:solidFill>
              </a:rPr>
              <a:t>cannot be resolved in </a:t>
            </a:r>
            <a:r>
              <a:rPr lang="en-US" sz="1800" b="0" kern="0" dirty="0" smtClean="0">
                <a:solidFill>
                  <a:schemeClr val="tx1"/>
                </a:solidFill>
              </a:rPr>
              <a:t>TD, </a:t>
            </a:r>
            <a:r>
              <a:rPr lang="en-US" sz="1800" b="0" kern="0" dirty="0">
                <a:solidFill>
                  <a:schemeClr val="tx1"/>
                </a:solidFill>
              </a:rPr>
              <a:t>but can be identified by signal power fading </a:t>
            </a:r>
            <a:r>
              <a:rPr lang="en-US" sz="1800" b="0" dirty="0" smtClean="0">
                <a:solidFill>
                  <a:schemeClr val="tx1"/>
                </a:solidFill>
              </a:rPr>
              <a:t>gaps</a:t>
            </a:r>
            <a:endParaRPr lang="en-US" sz="1800" b="0" kern="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kern="0" dirty="0">
                <a:solidFill>
                  <a:schemeClr val="tx1"/>
                </a:solidFill>
              </a:rPr>
              <a:t>At </a:t>
            </a:r>
            <a:r>
              <a:rPr lang="en-US" sz="1800" b="0" kern="0" dirty="0" smtClean="0">
                <a:solidFill>
                  <a:schemeClr val="tx1"/>
                </a:solidFill>
              </a:rPr>
              <a:t> large distances the </a:t>
            </a:r>
            <a:r>
              <a:rPr lang="en-US" sz="1800" b="0" kern="0" dirty="0">
                <a:solidFill>
                  <a:schemeClr val="tx1"/>
                </a:solidFill>
              </a:rPr>
              <a:t>ground reflected </a:t>
            </a:r>
            <a:r>
              <a:rPr lang="en-US" sz="1800" b="0" dirty="0" smtClean="0">
                <a:solidFill>
                  <a:schemeClr val="tx1"/>
                </a:solidFill>
              </a:rPr>
              <a:t>ray</a:t>
            </a:r>
            <a:r>
              <a:rPr lang="en-US" sz="1800" b="0" kern="0" dirty="0" smtClean="0">
                <a:solidFill>
                  <a:schemeClr val="tx1"/>
                </a:solidFill>
              </a:rPr>
              <a:t> </a:t>
            </a:r>
            <a:r>
              <a:rPr lang="en-US" sz="1800" b="0" kern="0" dirty="0">
                <a:solidFill>
                  <a:schemeClr val="tx1"/>
                </a:solidFill>
              </a:rPr>
              <a:t>is almost </a:t>
            </a:r>
            <a:r>
              <a:rPr lang="en-US" sz="1800" b="0" kern="0" dirty="0" smtClean="0">
                <a:solidFill>
                  <a:schemeClr val="tx1"/>
                </a:solidFill>
              </a:rPr>
              <a:t>as strong </a:t>
            </a:r>
            <a:r>
              <a:rPr lang="en-US" sz="1800" b="0" kern="0" dirty="0">
                <a:solidFill>
                  <a:schemeClr val="tx1"/>
                </a:solidFill>
              </a:rPr>
              <a:t>as </a:t>
            </a:r>
            <a:r>
              <a:rPr lang="en-US" sz="1800" b="0" dirty="0" smtClean="0">
                <a:solidFill>
                  <a:schemeClr val="tx1"/>
                </a:solidFill>
              </a:rPr>
              <a:t>LOS</a:t>
            </a:r>
            <a:r>
              <a:rPr lang="en-US" sz="1800" b="0" kern="0" dirty="0" smtClean="0">
                <a:solidFill>
                  <a:schemeClr val="tx1"/>
                </a:solidFill>
              </a:rPr>
              <a:t> </a:t>
            </a:r>
            <a:r>
              <a:rPr lang="en-US" sz="1800" b="0" kern="0" dirty="0">
                <a:solidFill>
                  <a:schemeClr val="tx1"/>
                </a:solidFill>
              </a:rPr>
              <a:t>ray (glide reflection</a:t>
            </a:r>
            <a:r>
              <a:rPr lang="en-US" sz="1800" b="0" kern="0" dirty="0" smtClean="0">
                <a:solidFill>
                  <a:schemeClr val="tx1"/>
                </a:solidFill>
              </a:rPr>
              <a:t>). It leads to deep fading effects</a:t>
            </a:r>
            <a:endParaRPr lang="en-US" sz="18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Quasi-deterministic (Q-D) approach to the channel </a:t>
            </a:r>
            <a:r>
              <a:rPr lang="en-US" dirty="0" smtClean="0"/>
              <a:t>modeling, [6]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020050" cy="4608512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b="0" dirty="0" smtClean="0"/>
              <a:t>The outdoor environment requires new approach for description of non-stationary behavior, new main feature in comparison of  802.11ad models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dirty="0" smtClean="0"/>
              <a:t>The experimental measurements performed by MiWEBA consortium, other published experimental results and ray-tracing simulations have shown that the outdoor mmWave channel may be well-described by the several strongest rays and strictly depends on scenario geometry and reflecting surfaces properties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dirty="0" smtClean="0"/>
              <a:t>A </a:t>
            </a:r>
            <a:r>
              <a:rPr lang="en-US" sz="2000" b="0" dirty="0"/>
              <a:t>new quasi-deterministic (Q-D) approach has been developed for modeling the outdoor and indoor channels at 60 GHz. The </a:t>
            </a:r>
            <a:r>
              <a:rPr lang="en-US" sz="2000" b="0" dirty="0" smtClean="0"/>
              <a:t>models are </a:t>
            </a:r>
            <a:r>
              <a:rPr lang="en-US" sz="2000" b="0" dirty="0"/>
              <a:t>based on the representation of the mmWave </a:t>
            </a:r>
            <a:r>
              <a:rPr lang="en-US" sz="2000" b="0" dirty="0" smtClean="0"/>
              <a:t>CIR </a:t>
            </a:r>
            <a:r>
              <a:rPr lang="en-US" sz="2000" b="0" dirty="0"/>
              <a:t>as superposition of a </a:t>
            </a:r>
            <a:r>
              <a:rPr lang="en-US" sz="2000" b="0" dirty="0" smtClean="0"/>
              <a:t>few deterministic </a:t>
            </a:r>
            <a:r>
              <a:rPr lang="en-US" sz="2000" b="0" dirty="0"/>
              <a:t>strong rays (D-rays</a:t>
            </a:r>
            <a:r>
              <a:rPr lang="en-US" sz="2000" b="0" dirty="0" smtClean="0"/>
              <a:t>), a </a:t>
            </a:r>
            <a:r>
              <a:rPr lang="en-US" sz="2000" b="0" dirty="0"/>
              <a:t>number of relatively weak </a:t>
            </a:r>
            <a:r>
              <a:rPr lang="en-US" sz="2000" b="0" dirty="0" smtClean="0"/>
              <a:t>Random </a:t>
            </a:r>
            <a:r>
              <a:rPr lang="en-US" sz="2000" b="0" dirty="0"/>
              <a:t>rays (R-rays</a:t>
            </a:r>
            <a:r>
              <a:rPr lang="en-US" sz="2000" b="0" dirty="0" smtClean="0"/>
              <a:t>) and “Flashing” rays (F-rays, those appear only for a short period of time).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C41-A8E1-0B4A-BD25-25F70DF9E10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586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Quasi-deterministic (Q-D) approach to the channel modeling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618856" cy="406104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</a:rPr>
              <a:t>The parameters of D-rays are calculated in accordance </a:t>
            </a:r>
            <a:r>
              <a:rPr lang="en-US" sz="2200" b="0" dirty="0" smtClean="0">
                <a:solidFill>
                  <a:schemeClr val="tx1"/>
                </a:solidFill>
              </a:rPr>
              <a:t>with </a:t>
            </a:r>
            <a:r>
              <a:rPr lang="en-US" sz="2200" b="0" dirty="0">
                <a:solidFill>
                  <a:schemeClr val="tx1"/>
                </a:solidFill>
              </a:rPr>
              <a:t>theoretical formulas taking into account free space losses, reflections, polarization properties and </a:t>
            </a:r>
            <a:r>
              <a:rPr lang="en-US" sz="2200" b="0" dirty="0" smtClean="0">
                <a:solidFill>
                  <a:schemeClr val="tx1"/>
                </a:solidFill>
              </a:rPr>
              <a:t>user motion effects (Doppler </a:t>
            </a:r>
            <a:r>
              <a:rPr lang="en-US" sz="2200" b="0" dirty="0">
                <a:solidFill>
                  <a:schemeClr val="tx1"/>
                </a:solidFill>
              </a:rPr>
              <a:t>shift and user </a:t>
            </a:r>
            <a:r>
              <a:rPr lang="en-US" sz="2200" b="0" dirty="0" smtClean="0">
                <a:solidFill>
                  <a:schemeClr val="tx1"/>
                </a:solidFill>
              </a:rPr>
              <a:t>displacement)</a:t>
            </a:r>
            <a:endParaRPr lang="ru-RU" sz="22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</a:rPr>
              <a:t>The parameters of </a:t>
            </a:r>
            <a:r>
              <a:rPr lang="en-US" sz="2200" b="0" dirty="0" smtClean="0">
                <a:solidFill>
                  <a:schemeClr val="tx1"/>
                </a:solidFill>
              </a:rPr>
              <a:t>R-rays and F-rays are </a:t>
            </a:r>
            <a:r>
              <a:rPr lang="en-US" sz="2200" b="0" dirty="0">
                <a:solidFill>
                  <a:schemeClr val="tx1"/>
                </a:solidFill>
              </a:rPr>
              <a:t>random with </a:t>
            </a:r>
            <a:r>
              <a:rPr lang="en-US" sz="2200" b="0" dirty="0" smtClean="0">
                <a:solidFill>
                  <a:schemeClr val="tx1"/>
                </a:solidFill>
              </a:rPr>
              <a:t>probability </a:t>
            </a:r>
            <a:r>
              <a:rPr lang="en-US" sz="2200" b="0" dirty="0">
                <a:solidFill>
                  <a:schemeClr val="tx1"/>
                </a:solidFill>
              </a:rPr>
              <a:t>distribution functions (</a:t>
            </a:r>
            <a:r>
              <a:rPr lang="en-US" sz="2200" b="0" dirty="0" smtClean="0">
                <a:solidFill>
                  <a:schemeClr val="tx1"/>
                </a:solidFill>
              </a:rPr>
              <a:t>PDFs) in </a:t>
            </a:r>
            <a:r>
              <a:rPr lang="en-US" sz="2200" b="0" dirty="0">
                <a:solidFill>
                  <a:schemeClr val="tx1"/>
                </a:solidFill>
              </a:rPr>
              <a:t>accordance with </a:t>
            </a:r>
            <a:r>
              <a:rPr lang="en-US" sz="2200" b="0" dirty="0" smtClean="0">
                <a:solidFill>
                  <a:schemeClr val="tx1"/>
                </a:solidFill>
              </a:rPr>
              <a:t>given scenario</a:t>
            </a:r>
            <a:endParaRPr lang="ru-RU" sz="22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C41-A8E1-0B4A-BD25-25F70DF9E107}" type="slidenum">
              <a:rPr lang="it-IT" smtClean="0">
                <a:solidFill>
                  <a:schemeClr val="tx1"/>
                </a:solidFill>
              </a:rPr>
              <a:pPr/>
              <a:t>18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0108457"/>
              </p:ext>
            </p:extLst>
          </p:nvPr>
        </p:nvGraphicFramePr>
        <p:xfrm>
          <a:off x="4644008" y="2060848"/>
          <a:ext cx="4228548" cy="3571875"/>
        </p:xfrm>
        <a:graphic>
          <a:graphicData uri="http://schemas.openxmlformats.org/presentationml/2006/ole">
            <p:oleObj spid="_x0000_s5186" r:id="rId3" imgW="6753053" imgH="6088770" progId="VisioViewer.Viewer.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660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2529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Channel Impulse Response (CIR) structure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00176"/>
            <a:ext cx="8467725" cy="1514474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D-rays : explicitly calculated from given scenario (geometry and parameters)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R, F-rays : Poisson processes with exponentially decaying PDP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Intra-cluster rays for D, R, F-rays: Poisson processes with given parameters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C41-A8E1-0B4A-BD25-25F70DF9E107}" type="slidenum">
              <a:rPr lang="it-IT" smtClean="0">
                <a:solidFill>
                  <a:schemeClr val="tx1"/>
                </a:solidFill>
              </a:rPr>
              <a:pPr/>
              <a:t>19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4864498"/>
              </p:ext>
            </p:extLst>
          </p:nvPr>
        </p:nvGraphicFramePr>
        <p:xfrm>
          <a:off x="179512" y="2404200"/>
          <a:ext cx="8778353" cy="4337167"/>
        </p:xfrm>
        <a:graphic>
          <a:graphicData uri="http://schemas.openxmlformats.org/presentationml/2006/ole">
            <p:oleObj spid="_x0000_s6210" name="Visio" r:id="rId3" imgW="6077085" imgH="467684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549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ru-RU" smtClean="0"/>
              <a:t>October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Alexander Maltsev,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 smtClean="0"/>
              <a:t>In this presentation a quasi-deterministic (Q-D) approach is introduced for modeling 60 GHz channels. The proposed channel modeling approach is based on new experimental measurements  and allows natural description of scenario-specific geometric properties, reflection attenuation, ray blockage and mobility effects. The Q-D channel modeling approach is important for further measurement campaigns planning, channel models characterization, system level simulations and network capacity estimations.</a:t>
            </a:r>
            <a:endParaRPr lang="en-GB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19571"/>
            <a:ext cx="7770813" cy="1065213"/>
          </a:xfrm>
        </p:spPr>
        <p:txBody>
          <a:bodyPr/>
          <a:lstStyle/>
          <a:p>
            <a:r>
              <a:rPr lang="en-US" dirty="0" smtClean="0"/>
              <a:t>Polarization effects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386" y="1268760"/>
            <a:ext cx="8821614" cy="1872208"/>
          </a:xfrm>
        </p:spPr>
        <p:txBody>
          <a:bodyPr>
            <a:noAutofit/>
          </a:bodyPr>
          <a:lstStyle/>
          <a:p>
            <a:r>
              <a:rPr lang="en-GB" sz="2000" dirty="0" smtClean="0"/>
              <a:t>Polarization effects are modelled as in 802.11ad channel models, but</a:t>
            </a:r>
          </a:p>
          <a:p>
            <a:r>
              <a:rPr lang="en-GB" sz="2000" dirty="0" smtClean="0"/>
              <a:t>separately for D and R, F - rays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 smtClean="0"/>
              <a:t>D-rays: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 smtClean="0"/>
              <a:t>The </a:t>
            </a:r>
            <a:r>
              <a:rPr lang="en-GB" sz="1600" dirty="0"/>
              <a:t>channel matrix H contains all polarization characteristics of the </a:t>
            </a:r>
            <a:r>
              <a:rPr lang="en-GB" sz="1600" dirty="0" smtClean="0"/>
              <a:t>D - ray </a:t>
            </a:r>
            <a:r>
              <a:rPr lang="en-GB" sz="1600" dirty="0"/>
              <a:t>and calculated on the </a:t>
            </a:r>
            <a:r>
              <a:rPr lang="en-GB" sz="1600" dirty="0" smtClean="0"/>
              <a:t>base of the </a:t>
            </a:r>
            <a:r>
              <a:rPr lang="en-GB" sz="1600" dirty="0"/>
              <a:t>scenario </a:t>
            </a:r>
            <a:r>
              <a:rPr lang="en-GB" sz="1600" dirty="0" smtClean="0"/>
              <a:t>geometry. For the intra-cluster </a:t>
            </a:r>
            <a:r>
              <a:rPr lang="en-GB" sz="1600" dirty="0"/>
              <a:t>rays </a:t>
            </a:r>
            <a:r>
              <a:rPr lang="en-GB" sz="1600" dirty="0" smtClean="0"/>
              <a:t>the </a:t>
            </a:r>
            <a:r>
              <a:rPr lang="en-GB" sz="1600" dirty="0"/>
              <a:t>polarization matrix is the same as </a:t>
            </a:r>
            <a:r>
              <a:rPr lang="en-GB" sz="1600" dirty="0" smtClean="0"/>
              <a:t>for the main D – 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C41-A8E1-0B4A-BD25-25F70DF9E107}" type="slidenum">
              <a:rPr lang="it-IT" smtClean="0"/>
              <a:pPr/>
              <a:t>20</a:t>
            </a:fld>
            <a:endParaRPr lang="it-IT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96031655"/>
              </p:ext>
            </p:extLst>
          </p:nvPr>
        </p:nvGraphicFramePr>
        <p:xfrm>
          <a:off x="756270" y="3356992"/>
          <a:ext cx="5471914" cy="1440160"/>
        </p:xfrm>
        <a:graphic>
          <a:graphicData uri="http://schemas.openxmlformats.org/presentationml/2006/ole">
            <p:oleObj spid="_x0000_s12342" name="Equation" r:id="rId3" imgW="4216400" imgH="914400" progId="Equation.3">
              <p:embed/>
            </p:oleObj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42874" y="4755978"/>
            <a:ext cx="8749605" cy="2057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34988" indent="-534988" algn="l" defTabSz="457200" rtl="0" eaLnBrk="1" latinLnBrk="0" hangingPunct="1">
              <a:spcBef>
                <a:spcPct val="20000"/>
              </a:spcBef>
              <a:buClr>
                <a:srgbClr val="3F82B5"/>
              </a:buClr>
              <a:buFont typeface="Wingdings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113" indent="-442913" algn="l" defTabSz="457200" rtl="0" eaLnBrk="1" latinLnBrk="0" hangingPunct="1">
              <a:spcBef>
                <a:spcPct val="20000"/>
              </a:spcBef>
              <a:buClr>
                <a:srgbClr val="3F82B5"/>
              </a:buClr>
              <a:buSzPct val="85000"/>
              <a:buFont typeface="Wingdings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2063" indent="-361950" algn="l" defTabSz="457200" rtl="0" eaLnBrk="1" latinLnBrk="0" hangingPunct="1">
              <a:spcBef>
                <a:spcPct val="20000"/>
              </a:spcBef>
              <a:buClr>
                <a:srgbClr val="3F82B5"/>
              </a:buClr>
              <a:buSzPct val="85000"/>
              <a:buFont typeface="Wingdings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3F82B5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600" b="1" dirty="0" smtClean="0"/>
              <a:t>R, F-rays: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1600" dirty="0" smtClean="0"/>
              <a:t>The polarization matrix for R,F-rays selected randomly with pre-defined PDFs. </a:t>
            </a:r>
            <a:r>
              <a:rPr lang="en-US" sz="1600" dirty="0" smtClean="0"/>
              <a:t>For the intra-cluster rays the polarization matrix is the same as for the main R,F-ray. </a:t>
            </a:r>
            <a:endParaRPr lang="en-GB" sz="1600" dirty="0" smtClean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GB" sz="1600" dirty="0" smtClean="0"/>
              <a:t>The distributions are selected on the base of reflected rays statistic approximation, e.g.: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GB" sz="1400" dirty="0" smtClean="0"/>
              <a:t>Diagonal elements of H : random, </a:t>
            </a:r>
            <a:r>
              <a:rPr lang="en-US" sz="1400" dirty="0" smtClean="0"/>
              <a:t>uniform in the interval [-1; 1] </a:t>
            </a:r>
            <a:endParaRPr lang="en-GB" sz="1400" dirty="0" smtClean="0"/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1400" dirty="0" smtClean="0"/>
              <a:t>Cross-coupling components </a:t>
            </a:r>
            <a:r>
              <a:rPr lang="en-US" sz="1400" i="1" dirty="0" smtClean="0"/>
              <a:t>H</a:t>
            </a:r>
            <a:r>
              <a:rPr lang="en-US" sz="1400" baseline="-25000" dirty="0" smtClean="0"/>
              <a:t>12</a:t>
            </a:r>
            <a:r>
              <a:rPr lang="en-US" sz="1400" dirty="0" smtClean="0"/>
              <a:t> and </a:t>
            </a:r>
            <a:r>
              <a:rPr lang="en-US" sz="1400" i="1" dirty="0" smtClean="0"/>
              <a:t>H</a:t>
            </a:r>
            <a:r>
              <a:rPr lang="en-US" sz="1400" baseline="-25000" dirty="0" smtClean="0"/>
              <a:t>21</a:t>
            </a:r>
            <a:r>
              <a:rPr lang="en-US" sz="1400" dirty="0" smtClean="0"/>
              <a:t>: random, uniform in the interval [-0.1, 0.1]</a:t>
            </a:r>
          </a:p>
        </p:txBody>
      </p:sp>
      <p:pic>
        <p:nvPicPr>
          <p:cNvPr id="7" name="Content Placeholder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9528" y="2924944"/>
            <a:ext cx="2994472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680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0813" cy="1065213"/>
          </a:xfrm>
        </p:spPr>
        <p:txBody>
          <a:bodyPr/>
          <a:lstStyle/>
          <a:p>
            <a:r>
              <a:rPr lang="en-US" dirty="0" smtClean="0"/>
              <a:t>Blockage and flashing rays (F-rays)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176"/>
            <a:ext cx="8229600" cy="233285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Besides from scenario geometry shadowing, all rays can be blocked by passing human or vehicle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In some scenarios strong F- rays, due to ‘flashing reflections’ from the moving vehicles, may appear for a short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Typical durations of these effects may be empirically calculated: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T</a:t>
            </a:r>
            <a:r>
              <a:rPr lang="en-US" sz="1800" baseline="-25000" dirty="0" err="1"/>
              <a:t>blockage</a:t>
            </a:r>
            <a:r>
              <a:rPr lang="en-US" sz="1800" dirty="0"/>
              <a:t> ~ 0.5 m (human </a:t>
            </a:r>
            <a:r>
              <a:rPr lang="en-US" sz="1800" dirty="0" smtClean="0"/>
              <a:t>thickness) </a:t>
            </a:r>
            <a:r>
              <a:rPr lang="en-US" sz="1800" dirty="0"/>
              <a:t>/ 1 </a:t>
            </a:r>
            <a:r>
              <a:rPr lang="en-US" sz="1800" dirty="0" smtClean="0"/>
              <a:t>m/sec </a:t>
            </a:r>
            <a:r>
              <a:rPr lang="en-US" sz="1800" dirty="0"/>
              <a:t>(average speed) ~ </a:t>
            </a:r>
            <a:r>
              <a:rPr lang="en-US" sz="1800" dirty="0" smtClean="0"/>
              <a:t>0.5-1.0 sec</a:t>
            </a:r>
            <a:endParaRPr lang="ru-RU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T</a:t>
            </a:r>
            <a:r>
              <a:rPr lang="en-US" sz="1800" baseline="-25000" dirty="0" err="1"/>
              <a:t>flash</a:t>
            </a:r>
            <a:r>
              <a:rPr lang="en-US" sz="1800" dirty="0"/>
              <a:t> ~ 4.5 m (car length) / 15 </a:t>
            </a:r>
            <a:r>
              <a:rPr lang="en-US" sz="1800" dirty="0" smtClean="0"/>
              <a:t>m/sec </a:t>
            </a:r>
            <a:r>
              <a:rPr lang="en-US" sz="1800" dirty="0"/>
              <a:t>(average speed) ~ </a:t>
            </a:r>
            <a:r>
              <a:rPr lang="en-US" sz="1800" dirty="0" smtClean="0"/>
              <a:t>0.2-0.3 sec</a:t>
            </a:r>
            <a:endParaRPr lang="ru-RU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C41-A8E1-0B4A-BD25-25F70DF9E107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38283737"/>
              </p:ext>
            </p:extLst>
          </p:nvPr>
        </p:nvGraphicFramePr>
        <p:xfrm>
          <a:off x="1835696" y="4214961"/>
          <a:ext cx="5797758" cy="2238375"/>
        </p:xfrm>
        <a:graphic>
          <a:graphicData uri="http://schemas.openxmlformats.org/presentationml/2006/ole">
            <p:oleObj spid="_x0000_s9282" name="Visio" r:id="rId3" imgW="7486785" imgH="288614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278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106521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Blockage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F-rays: measurements </a:t>
            </a:r>
            <a:r>
              <a:rPr lang="en-US" dirty="0">
                <a:solidFill>
                  <a:schemeClr val="tx1"/>
                </a:solidFill>
              </a:rPr>
              <a:t>analysis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26078"/>
            <a:ext cx="7976635" cy="154288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The analysis of several static measurements in the street canyon environment was performed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Strongest CIR rays were identified (by simple threshold rule) and plotted in Ray delay vs. Time observation Bit-Map diagram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C41-A8E1-0B4A-BD25-25F70DF9E107}" type="slidenum">
              <a:rPr lang="it-IT" smtClean="0">
                <a:solidFill>
                  <a:schemeClr val="tx1"/>
                </a:solidFill>
              </a:rPr>
              <a:pPr/>
              <a:t>22</a:t>
            </a:fld>
            <a:endParaRPr lang="it-IT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12977"/>
            <a:ext cx="3158197" cy="28234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6093296"/>
            <a:ext cx="89791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>
                <a:solidFill>
                  <a:schemeClr val="tx1"/>
                </a:solidFill>
              </a:rPr>
              <a:t>Single  CIR snapshot	                   TX-RX positions	        Bit-Map diagram with  strongest rays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429250" y="3068960"/>
            <a:ext cx="3714750" cy="3042275"/>
            <a:chOff x="4972050" y="3339783"/>
            <a:chExt cx="3714750" cy="2786380"/>
          </a:xfrm>
        </p:grpSpPr>
        <p:pic>
          <p:nvPicPr>
            <p:cNvPr id="6" name="Picture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2050" y="3339783"/>
              <a:ext cx="3714750" cy="278638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751269" y="5113142"/>
              <a:ext cx="2451734" cy="598805"/>
              <a:chOff x="0" y="0"/>
              <a:chExt cx="2452255" cy="59939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0" y="59377"/>
                <a:ext cx="819150" cy="540014"/>
                <a:chOff x="0" y="0"/>
                <a:chExt cx="819150" cy="540014"/>
              </a:xfrm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 flipH="1" flipV="1">
                  <a:off x="0" y="0"/>
                  <a:ext cx="397510" cy="278765"/>
                </a:xfrm>
                <a:prstGeom prst="straightConnector1">
                  <a:avLst/>
                </a:prstGeom>
                <a:ln w="15875" cmpd="sng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0" y="142504"/>
                  <a:ext cx="819150" cy="39751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0"/>
                    </a:spcAft>
                  </a:pPr>
                  <a:r>
                    <a:rPr lang="en-US" sz="1200" kern="800">
                      <a:solidFill>
                        <a:schemeClr val="tx1"/>
                      </a:solidFill>
                      <a:effectLst/>
                      <a:latin typeface="Times New Roman"/>
                      <a:ea typeface="Times New Roman"/>
                    </a:rPr>
                    <a:t>LOS</a:t>
                  </a:r>
                  <a:endParaRPr lang="ru-RU" sz="1200" kern="80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1181595" y="0"/>
                <a:ext cx="1270660" cy="569702"/>
                <a:chOff x="0" y="0"/>
                <a:chExt cx="1270660" cy="569702"/>
              </a:xfrm>
            </p:grpSpPr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296883" y="0"/>
                  <a:ext cx="403860" cy="355600"/>
                </a:xfrm>
                <a:prstGeom prst="straightConnector1">
                  <a:avLst/>
                </a:prstGeom>
                <a:ln w="15875" cmpd="sng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ectangle 11"/>
                <p:cNvSpPr/>
                <p:nvPr/>
              </p:nvSpPr>
              <p:spPr>
                <a:xfrm>
                  <a:off x="0" y="172192"/>
                  <a:ext cx="1270660" cy="39751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0"/>
                    </a:spcAft>
                  </a:pPr>
                  <a:r>
                    <a:rPr lang="en-US" sz="1200" kern="800">
                      <a:solidFill>
                        <a:schemeClr val="tx1"/>
                      </a:solidFill>
                      <a:effectLst/>
                      <a:latin typeface="Times New Roman"/>
                      <a:ea typeface="Times New Roman"/>
                    </a:rPr>
                    <a:t>Wall reflection</a:t>
                  </a:r>
                  <a:endParaRPr lang="ru-RU" sz="1200" kern="80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</p:grpSp>
      <p:pic>
        <p:nvPicPr>
          <p:cNvPr id="16" name="Grafik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30" r="31456"/>
          <a:stretch/>
        </p:blipFill>
        <p:spPr>
          <a:xfrm>
            <a:off x="3203848" y="3426417"/>
            <a:ext cx="2232248" cy="2378847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4114800" y="4664869"/>
            <a:ext cx="150019" cy="1285875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264819" y="4664869"/>
            <a:ext cx="77391" cy="1285876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38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44" y="476673"/>
            <a:ext cx="9283645" cy="9361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Blockage and </a:t>
            </a:r>
            <a:r>
              <a:rPr lang="en-US" dirty="0" smtClean="0">
                <a:solidFill>
                  <a:schemeClr val="tx1"/>
                </a:solidFill>
              </a:rPr>
              <a:t>F-rays: measurements analysis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C41-A8E1-0B4A-BD25-25F70DF9E107}" type="slidenum">
              <a:rPr lang="it-IT" smtClean="0">
                <a:solidFill>
                  <a:schemeClr val="tx1"/>
                </a:solidFill>
              </a:rPr>
              <a:pPr/>
              <a:t>23</a:t>
            </a:fld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64088" y="3573015"/>
            <a:ext cx="3518742" cy="3024338"/>
            <a:chOff x="5625258" y="1102203"/>
            <a:chExt cx="3314699" cy="2807681"/>
          </a:xfrm>
        </p:grpSpPr>
        <p:pic>
          <p:nvPicPr>
            <p:cNvPr id="5" name="Picture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25258" y="1102203"/>
              <a:ext cx="3314699" cy="2457569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287135" y="2325542"/>
              <a:ext cx="2256790" cy="1584342"/>
              <a:chOff x="0" y="0"/>
              <a:chExt cx="2600037" cy="158502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0"/>
                <a:ext cx="2600037" cy="1192530"/>
                <a:chOff x="0" y="0"/>
                <a:chExt cx="2600037" cy="1192530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 flipH="1" flipV="1">
                  <a:off x="0" y="0"/>
                  <a:ext cx="1329690" cy="1192530"/>
                </a:xfrm>
                <a:prstGeom prst="straightConnector1">
                  <a:avLst/>
                </a:prstGeom>
                <a:ln w="15875" cmpd="sng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1330037" y="0"/>
                  <a:ext cx="1270000" cy="1192530"/>
                </a:xfrm>
                <a:prstGeom prst="straightConnector1">
                  <a:avLst/>
                </a:prstGeom>
                <a:ln w="15875" cmpd="sng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Rectangle 7"/>
              <p:cNvSpPr/>
              <p:nvPr/>
            </p:nvSpPr>
            <p:spPr>
              <a:xfrm>
                <a:off x="253397" y="1317514"/>
                <a:ext cx="2110035" cy="2675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400" kern="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Blockage moments</a:t>
                </a:r>
                <a:endParaRPr lang="ru-RU" sz="1400" kern="8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 kern="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 </a:t>
                </a:r>
                <a:endParaRPr lang="ru-RU" sz="1200" kern="8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pic>
        <p:nvPicPr>
          <p:cNvPr id="12" name="Picture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552" y="3356992"/>
            <a:ext cx="4347300" cy="291096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436096" y="1196752"/>
            <a:ext cx="3365003" cy="2512389"/>
            <a:chOff x="5641128" y="1345197"/>
            <a:chExt cx="3159971" cy="2363944"/>
          </a:xfrm>
        </p:grpSpPr>
        <p:pic>
          <p:nvPicPr>
            <p:cNvPr id="13" name="Picture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1128" y="1345197"/>
              <a:ext cx="3159971" cy="2363944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6176858" y="2019884"/>
              <a:ext cx="2250975" cy="1490346"/>
              <a:chOff x="0" y="0"/>
              <a:chExt cx="2600037" cy="149035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0" y="0"/>
                <a:ext cx="2600037" cy="1192530"/>
                <a:chOff x="0" y="0"/>
                <a:chExt cx="2600037" cy="1192530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 flipH="1" flipV="1">
                  <a:off x="0" y="0"/>
                  <a:ext cx="1329690" cy="1192530"/>
                </a:xfrm>
                <a:prstGeom prst="straightConnector1">
                  <a:avLst/>
                </a:prstGeom>
                <a:ln w="15875" cmpd="sng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V="1">
                  <a:off x="1330037" y="0"/>
                  <a:ext cx="1270000" cy="1192530"/>
                </a:xfrm>
                <a:prstGeom prst="straightConnector1">
                  <a:avLst/>
                </a:prstGeom>
                <a:ln w="15875" cmpd="sng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Rectangle 15"/>
              <p:cNvSpPr/>
              <p:nvPr/>
            </p:nvSpPr>
            <p:spPr>
              <a:xfrm>
                <a:off x="629393" y="1092530"/>
                <a:ext cx="1484416" cy="3978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 kern="80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Blockage moments</a:t>
                </a:r>
                <a:endParaRPr lang="ru-RU" sz="1200" kern="80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 kern="80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 </a:t>
                </a:r>
                <a:endParaRPr lang="ru-RU" sz="1200" kern="80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-324544" y="1417263"/>
            <a:ext cx="6120680" cy="2299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34988" indent="-534988" algn="l" defTabSz="457200" rtl="0" eaLnBrk="1" latinLnBrk="0" hangingPunct="1">
              <a:spcBef>
                <a:spcPct val="20000"/>
              </a:spcBef>
              <a:buClr>
                <a:srgbClr val="3F82B5"/>
              </a:buClr>
              <a:buFont typeface="Wingdings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113" indent="-442913" algn="l" defTabSz="457200" rtl="0" eaLnBrk="1" latinLnBrk="0" hangingPunct="1">
              <a:spcBef>
                <a:spcPct val="20000"/>
              </a:spcBef>
              <a:buClr>
                <a:srgbClr val="3F82B5"/>
              </a:buClr>
              <a:buSzPct val="85000"/>
              <a:buFont typeface="Wingdings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2063" indent="-361950" algn="l" defTabSz="457200" rtl="0" eaLnBrk="1" latinLnBrk="0" hangingPunct="1">
              <a:spcBef>
                <a:spcPct val="20000"/>
              </a:spcBef>
              <a:buClr>
                <a:srgbClr val="3F82B5"/>
              </a:buClr>
              <a:buSzPct val="85000"/>
              <a:buFont typeface="Wingdings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3F82B5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0738" indent="-285750">
              <a:spcBef>
                <a:spcPts val="0"/>
              </a:spcBef>
              <a:buClrTx/>
              <a:buNone/>
            </a:pPr>
            <a:r>
              <a:rPr lang="en-US" sz="1800" dirty="0"/>
              <a:t> </a:t>
            </a:r>
            <a:r>
              <a:rPr lang="en-US" sz="1800" b="1" dirty="0"/>
              <a:t>The rays can be classified in three major groups:</a:t>
            </a:r>
          </a:p>
          <a:p>
            <a:pPr marL="1185863" lvl="1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dirty="0" smtClean="0"/>
              <a:t>D-rays</a:t>
            </a:r>
            <a:r>
              <a:rPr lang="en-US" sz="1800" dirty="0"/>
              <a:t>: strong </a:t>
            </a:r>
            <a:r>
              <a:rPr lang="en-US" sz="1800" dirty="0" smtClean="0"/>
              <a:t>with activity time  &gt; 80% </a:t>
            </a:r>
          </a:p>
          <a:p>
            <a:pPr marL="1185863" lvl="1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dirty="0" smtClean="0"/>
              <a:t>R-rays</a:t>
            </a:r>
            <a:r>
              <a:rPr lang="en-US" sz="1800" dirty="0" smtClean="0"/>
              <a:t>: 40-80% activity time, weaker </a:t>
            </a:r>
            <a:r>
              <a:rPr lang="en-US" sz="1800" dirty="0"/>
              <a:t>and more susceptible to </a:t>
            </a:r>
            <a:r>
              <a:rPr lang="en-US" sz="1800" dirty="0" smtClean="0"/>
              <a:t>blockage</a:t>
            </a:r>
            <a:endParaRPr lang="ru-RU" sz="1800" dirty="0"/>
          </a:p>
          <a:p>
            <a:pPr marL="1185863" lvl="1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b="1" dirty="0" smtClean="0"/>
              <a:t>F-rays</a:t>
            </a:r>
            <a:r>
              <a:rPr lang="en-US" sz="1800" dirty="0" smtClean="0"/>
              <a:t>: activity  time </a:t>
            </a:r>
            <a:r>
              <a:rPr lang="en-US" sz="1800" dirty="0"/>
              <a:t>below 30% </a:t>
            </a:r>
            <a:r>
              <a:rPr lang="en-US" sz="1800" dirty="0" smtClean="0"/>
              <a:t>, flashing reflections </a:t>
            </a:r>
            <a:r>
              <a:rPr lang="en-US" sz="1800" dirty="0"/>
              <a:t>from </a:t>
            </a:r>
            <a:r>
              <a:rPr lang="en-US" sz="1800" dirty="0" smtClean="0"/>
              <a:t>random </a:t>
            </a:r>
            <a:r>
              <a:rPr lang="en-US" sz="1800" dirty="0"/>
              <a:t>moving </a:t>
            </a:r>
            <a:r>
              <a:rPr lang="en-US" sz="1800" dirty="0" smtClean="0"/>
              <a:t>objects (such </a:t>
            </a:r>
            <a:r>
              <a:rPr lang="en-US" sz="1800" dirty="0"/>
              <a:t>rays are not “blocked”, they </a:t>
            </a:r>
            <a:r>
              <a:rPr lang="en-US" sz="1800" dirty="0" smtClean="0"/>
              <a:t>are randomly “appearing”). </a:t>
            </a:r>
            <a:endParaRPr lang="ru-RU" sz="1800" dirty="0"/>
          </a:p>
          <a:p>
            <a:pPr marL="877888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23" name="Rectangle 22"/>
          <p:cNvSpPr/>
          <p:nvPr/>
        </p:nvSpPr>
        <p:spPr>
          <a:xfrm>
            <a:off x="1043608" y="6165304"/>
            <a:ext cx="35004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 smtClean="0">
                <a:solidFill>
                  <a:schemeClr val="tx1"/>
                </a:solidFill>
              </a:rPr>
              <a:t>Ray activity time, %  vs. Ray delay, ns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4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15872"/>
          </a:xfrm>
        </p:spPr>
        <p:txBody>
          <a:bodyPr/>
          <a:lstStyle/>
          <a:p>
            <a:r>
              <a:rPr lang="en-US" dirty="0" smtClean="0"/>
              <a:t>Blockage and F- rays: summary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08" y="1525141"/>
            <a:ext cx="8668072" cy="139980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Street canyon measurement results confirm the empirical model of the blockage and flashing reflections, as well as viability of the Q-D channel methodology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The channel model parameters can be derived from analytical calculations and experimental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C41-A8E1-0B4A-BD25-25F70DF9E107}" type="slidenum">
              <a:rPr lang="it-IT" smtClean="0"/>
              <a:pPr/>
              <a:t>24</a:t>
            </a:fld>
            <a:endParaRPr lang="it-IT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6325852"/>
              </p:ext>
            </p:extLst>
          </p:nvPr>
        </p:nvGraphicFramePr>
        <p:xfrm>
          <a:off x="4860032" y="2996956"/>
          <a:ext cx="4104456" cy="3240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7290"/>
                <a:gridCol w="1677166"/>
              </a:tblGrid>
              <a:tr h="249258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kern="800" dirty="0">
                          <a:solidFill>
                            <a:schemeClr val="tx1"/>
                          </a:solidFill>
                          <a:effectLst/>
                        </a:rPr>
                        <a:t>Blockage model for SLS</a:t>
                      </a:r>
                      <a:endParaRPr lang="ru-RU" sz="120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25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kern="800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endParaRPr lang="ru-RU" sz="1200" kern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800" dirty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ru-RU" sz="1200" b="1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25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 dirty="0">
                          <a:solidFill>
                            <a:schemeClr val="tx1"/>
                          </a:solidFill>
                          <a:effectLst/>
                        </a:rPr>
                        <a:t>D-ray blockage probability, P</a:t>
                      </a:r>
                      <a:r>
                        <a:rPr lang="en-US" sz="1200" b="0" kern="800" baseline="-250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>
                          <a:solidFill>
                            <a:schemeClr val="tx1"/>
                          </a:solidFill>
                          <a:effectLst/>
                        </a:rPr>
                        <a:t>0.03 </a:t>
                      </a:r>
                      <a:endParaRPr lang="ru-RU" sz="1200" b="0" kern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25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800" dirty="0">
                          <a:solidFill>
                            <a:schemeClr val="tx1"/>
                          </a:solidFill>
                          <a:effectLst/>
                        </a:rPr>
                        <a:t>R-ray blockage probability, </a:t>
                      </a:r>
                      <a:r>
                        <a:rPr lang="en-US" sz="1200" b="0" kern="80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200" b="0" kern="800" baseline="-2500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 dirty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51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r>
                        <a:rPr lang="en-US" sz="1200" b="0" kern="800" dirty="0" smtClean="0">
                          <a:solidFill>
                            <a:schemeClr val="tx1"/>
                          </a:solidFill>
                          <a:effectLst/>
                        </a:rPr>
                        <a:t>F-ray </a:t>
                      </a:r>
                      <a:r>
                        <a:rPr lang="en-US" sz="1200" b="0" kern="800" dirty="0">
                          <a:solidFill>
                            <a:schemeClr val="tx1"/>
                          </a:solidFill>
                          <a:effectLst/>
                        </a:rPr>
                        <a:t>appearance probability, P</a:t>
                      </a:r>
                      <a:r>
                        <a:rPr lang="en-US" sz="1200" b="0" kern="800" baseline="-250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endParaRPr lang="ru-RU" sz="1200" b="0" kern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258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 dirty="0">
                          <a:solidFill>
                            <a:schemeClr val="tx1"/>
                          </a:solidFill>
                          <a:effectLst/>
                        </a:rPr>
                        <a:t>Blockage model for long VoIP simulations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25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>
                          <a:solidFill>
                            <a:schemeClr val="tx1"/>
                          </a:solidFill>
                          <a:effectLst/>
                        </a:rPr>
                        <a:t>D-ray blockage rate </a:t>
                      </a:r>
                      <a:r>
                        <a:rPr lang="en-GB" sz="1200" b="0" kern="800">
                          <a:solidFill>
                            <a:schemeClr val="tx1"/>
                          </a:solidFill>
                          <a:effectLst/>
                        </a:rPr>
                        <a:t>, l</a:t>
                      </a:r>
                      <a:r>
                        <a:rPr lang="en-GB" sz="1200" b="0" kern="800" baseline="-2500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ru-RU" sz="1200" b="0" kern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>
                          <a:solidFill>
                            <a:schemeClr val="tx1"/>
                          </a:solidFill>
                          <a:effectLst/>
                        </a:rPr>
                        <a:t>0.05 s</a:t>
                      </a:r>
                      <a:r>
                        <a:rPr lang="en-US" sz="1200" b="0" kern="800" baseline="300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en-US" sz="1200" b="0" kern="8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200" b="0" kern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25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800">
                          <a:solidFill>
                            <a:schemeClr val="tx1"/>
                          </a:solidFill>
                          <a:effectLst/>
                        </a:rPr>
                        <a:t>R-ray blockage </a:t>
                      </a:r>
                      <a:r>
                        <a:rPr lang="en-US" sz="1200" b="0" kern="800">
                          <a:solidFill>
                            <a:schemeClr val="tx1"/>
                          </a:solidFill>
                          <a:effectLst/>
                        </a:rPr>
                        <a:t>rate </a:t>
                      </a:r>
                      <a:r>
                        <a:rPr lang="en-GB" sz="1200" b="0" kern="800">
                          <a:solidFill>
                            <a:schemeClr val="tx1"/>
                          </a:solidFill>
                          <a:effectLst/>
                        </a:rPr>
                        <a:t>, l</a:t>
                      </a:r>
                      <a:r>
                        <a:rPr lang="en-GB" sz="1200" b="0" kern="800" baseline="-2500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ru-RU" sz="1200" b="0" kern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>
                          <a:solidFill>
                            <a:schemeClr val="tx1"/>
                          </a:solidFill>
                          <a:effectLst/>
                        </a:rPr>
                        <a:t>0.3 s</a:t>
                      </a:r>
                      <a:r>
                        <a:rPr lang="en-US" sz="1200" b="0" kern="800" baseline="300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ru-RU" sz="1200" b="0" kern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51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800" dirty="0">
                          <a:solidFill>
                            <a:schemeClr val="tx1"/>
                          </a:solidFill>
                          <a:effectLst/>
                        </a:rPr>
                        <a:t>D-ray and R-ray blockage duration, T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800">
                          <a:solidFill>
                            <a:schemeClr val="tx1"/>
                          </a:solidFill>
                          <a:effectLst/>
                        </a:rPr>
                        <a:t>1 s</a:t>
                      </a:r>
                      <a:endParaRPr lang="ru-RU" sz="1200" b="0" kern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25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r>
                        <a:rPr lang="en-US" sz="1200" b="0" kern="800" dirty="0" smtClean="0">
                          <a:solidFill>
                            <a:schemeClr val="tx1"/>
                          </a:solidFill>
                          <a:effectLst/>
                        </a:rPr>
                        <a:t>F-ray </a:t>
                      </a:r>
                      <a:r>
                        <a:rPr lang="en-US" sz="1200" b="0" kern="800" dirty="0">
                          <a:solidFill>
                            <a:schemeClr val="tx1"/>
                          </a:solidFill>
                          <a:effectLst/>
                        </a:rPr>
                        <a:t>appearance rate</a:t>
                      </a:r>
                      <a:r>
                        <a:rPr lang="en-GB" sz="1200" b="0" kern="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GB" sz="1200" b="0" kern="800" dirty="0" err="1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GB" sz="1200" b="0" kern="800" baseline="-25000" dirty="0" err="1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>
                          <a:solidFill>
                            <a:schemeClr val="tx1"/>
                          </a:solidFill>
                          <a:effectLst/>
                        </a:rPr>
                        <a:t>0.2 s</a:t>
                      </a:r>
                      <a:r>
                        <a:rPr lang="en-US" sz="1200" b="0" kern="800" baseline="300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ru-RU" sz="1200" b="0" kern="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25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 dirty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r>
                        <a:rPr lang="en-US" sz="1200" b="0" kern="800" dirty="0" smtClean="0">
                          <a:solidFill>
                            <a:schemeClr val="tx1"/>
                          </a:solidFill>
                          <a:effectLst/>
                        </a:rPr>
                        <a:t>F-ray </a:t>
                      </a:r>
                      <a:r>
                        <a:rPr lang="en-US" sz="1200" b="0" kern="800" dirty="0">
                          <a:solidFill>
                            <a:schemeClr val="tx1"/>
                          </a:solidFill>
                          <a:effectLst/>
                        </a:rPr>
                        <a:t>appearance duration, T</a:t>
                      </a:r>
                      <a:r>
                        <a:rPr lang="en-US" sz="1200" b="0" kern="800" baseline="-250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 dirty="0">
                          <a:solidFill>
                            <a:schemeClr val="tx1"/>
                          </a:solidFill>
                          <a:effectLst/>
                        </a:rPr>
                        <a:t>0.25 s</a:t>
                      </a:r>
                      <a:endParaRPr lang="ru-RU" sz="1200" b="0" kern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1520" y="2996952"/>
            <a:ext cx="4536504" cy="33843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Blockage modeling in the SLS: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The average service period (SP) of the mmWave communication systems is equal to 1-3ms 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For the blockage or flashing period (about 1.0 sec) thousands service periods will pass</a:t>
            </a:r>
          </a:p>
          <a:p>
            <a:pPr marL="742950" marR="0" lvl="1" indent="-285750" algn="l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So, the blockage events and F-rays may be modeled as quasi-static events, instead of dynamic process</a:t>
            </a:r>
          </a:p>
        </p:txBody>
      </p:sp>
    </p:spTree>
    <p:extLst>
      <p:ext uri="{BB962C8B-B14F-4D97-AF65-F5344CB8AC3E}">
        <p14:creationId xmlns:p14="http://schemas.microsoft.com/office/powerpoint/2010/main" xmlns="" val="11794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0813" cy="870991"/>
          </a:xfrm>
        </p:spPr>
        <p:txBody>
          <a:bodyPr/>
          <a:lstStyle/>
          <a:p>
            <a:r>
              <a:rPr lang="en-US" dirty="0" smtClean="0"/>
              <a:t>User motion effects modeling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474345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0" dirty="0"/>
              <a:t>The </a:t>
            </a:r>
            <a:r>
              <a:rPr lang="en-US" sz="2200" b="0" dirty="0" smtClean="0"/>
              <a:t>user motion effects are described </a:t>
            </a:r>
            <a:r>
              <a:rPr lang="en-US" sz="2200" b="0" dirty="0"/>
              <a:t>by introducing the </a:t>
            </a:r>
            <a:r>
              <a:rPr lang="en-US" sz="2200" b="0" dirty="0" smtClean="0"/>
              <a:t>random velocity </a:t>
            </a:r>
            <a:r>
              <a:rPr lang="en-US" sz="2200" b="0" dirty="0"/>
              <a:t>vector for each </a:t>
            </a:r>
            <a:r>
              <a:rPr lang="en-US" sz="2200" b="0" dirty="0" smtClean="0"/>
              <a:t>User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dirty="0" smtClean="0"/>
              <a:t>Doppler shifts explicitly calculated for D-rays and R-rays on the base of rays AoA and User velocity vector direction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dirty="0" smtClean="0"/>
              <a:t>The random elements for Doppler modeling come from the User random velocity vector: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Horizontal components</a:t>
            </a:r>
            <a:r>
              <a:rPr lang="en-GB" sz="2200" dirty="0" smtClean="0"/>
              <a:t> </a:t>
            </a:r>
            <a:r>
              <a:rPr lang="en-GB" sz="2200" dirty="0"/>
              <a:t>are </a:t>
            </a:r>
            <a:r>
              <a:rPr lang="en-GB" sz="2200" dirty="0" smtClean="0"/>
              <a:t>random Gaussian uncorrelated values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Vertical </a:t>
            </a:r>
            <a:r>
              <a:rPr lang="en-US" sz="2200" dirty="0" smtClean="0"/>
              <a:t>component is a random Gaussian process with the pre-defined correlation function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C41-A8E1-0B4A-BD25-25F70DF9E107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57448300"/>
              </p:ext>
            </p:extLst>
          </p:nvPr>
        </p:nvGraphicFramePr>
        <p:xfrm>
          <a:off x="4801108" y="2242109"/>
          <a:ext cx="4307396" cy="3275123"/>
        </p:xfrm>
        <a:graphic>
          <a:graphicData uri="http://schemas.openxmlformats.org/presentationml/2006/ole">
            <p:oleObj spid="_x0000_s13338" r:id="rId3" imgW="5671981" imgH="5622750" progId="VisioViewer.Viewer.1">
              <p:embed/>
            </p:oleObj>
          </a:graphicData>
        </a:graphic>
      </p:graphicFrame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2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99827"/>
            <a:ext cx="7770813" cy="842293"/>
          </a:xfrm>
        </p:spPr>
        <p:txBody>
          <a:bodyPr/>
          <a:lstStyle/>
          <a:p>
            <a:r>
              <a:rPr lang="en-US" dirty="0" smtClean="0"/>
              <a:t>Antenna models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28217"/>
            <a:ext cx="5040560" cy="4637087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The following antenna models should be defined: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Isotropic radiator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Gaussian main lobe steerable antenna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Simple approximation of the real antennas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Planar phased antenna array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The antenna array may be composed of </a:t>
            </a:r>
            <a:r>
              <a:rPr lang="en-GB" sz="1600" dirty="0" smtClean="0"/>
              <a:t>a number </a:t>
            </a:r>
            <a:r>
              <a:rPr lang="en-GB" sz="1600" dirty="0"/>
              <a:t>of elements, but the rectangular geometry is assumed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Modular antenna array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 smtClean="0"/>
              <a:t>A large-aperture </a:t>
            </a:r>
            <a:r>
              <a:rPr lang="en-GB" sz="1600" dirty="0"/>
              <a:t>array </a:t>
            </a:r>
            <a:r>
              <a:rPr lang="en-GB" sz="1600" dirty="0" smtClean="0"/>
              <a:t>constructed from </a:t>
            </a:r>
            <a:r>
              <a:rPr lang="en-GB" sz="1600" dirty="0"/>
              <a:t>a several </a:t>
            </a:r>
            <a:r>
              <a:rPr lang="en-GB" sz="1600" b="1" dirty="0" smtClean="0"/>
              <a:t>low-cost </a:t>
            </a:r>
            <a:r>
              <a:rPr lang="en-GB" sz="1600" b="1" dirty="0"/>
              <a:t>sub-array modules</a:t>
            </a:r>
            <a:r>
              <a:rPr lang="en-GB" sz="1600" dirty="0"/>
              <a:t>. Each </a:t>
            </a:r>
            <a:r>
              <a:rPr lang="en-GB" sz="1600" dirty="0" smtClean="0"/>
              <a:t>module has RF-IC phase shifter beam steering.  Modules </a:t>
            </a:r>
            <a:r>
              <a:rPr lang="en-GB" sz="1600" dirty="0"/>
              <a:t>are connected to the central </a:t>
            </a:r>
            <a:r>
              <a:rPr lang="en-GB" sz="1600" dirty="0" smtClean="0"/>
              <a:t>BB beam forming unit.</a:t>
            </a:r>
            <a:endParaRPr lang="ru-R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C41-A8E1-0B4A-BD25-25F70DF9E107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19366" t="9057" r="20339" b="8351"/>
          <a:stretch/>
        </p:blipFill>
        <p:spPr>
          <a:xfrm>
            <a:off x="5440350" y="1438275"/>
            <a:ext cx="3246450" cy="26479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892" y="4437112"/>
            <a:ext cx="2992572" cy="163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741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84976" cy="915766"/>
          </a:xfrm>
        </p:spPr>
        <p:txBody>
          <a:bodyPr/>
          <a:lstStyle/>
          <a:p>
            <a:r>
              <a:rPr lang="en-US" dirty="0" smtClean="0"/>
              <a:t>Proposed new mmWave channel model structure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C41-A8E1-0B4A-BD25-25F70DF9E107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04513080"/>
              </p:ext>
            </p:extLst>
          </p:nvPr>
        </p:nvGraphicFramePr>
        <p:xfrm>
          <a:off x="5861050" y="1385888"/>
          <a:ext cx="2959422" cy="4838700"/>
        </p:xfrm>
        <a:graphic>
          <a:graphicData uri="http://schemas.openxmlformats.org/presentationml/2006/ole">
            <p:oleObj spid="_x0000_s11330" name="Visio" r:id="rId3" imgW="5086485" imgH="8686800" progId="">
              <p:embed/>
            </p:oleObj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5134708" cy="4680520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20000"/>
              </a:lnSpc>
            </a:pPr>
            <a:r>
              <a:rPr lang="en-GB" sz="1800" dirty="0" smtClean="0"/>
              <a:t>Channel modelling steps: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800" b="0" dirty="0" smtClean="0"/>
              <a:t>Scenario </a:t>
            </a:r>
            <a:r>
              <a:rPr lang="en-GB" sz="1800" b="0" dirty="0"/>
              <a:t>and model parameters definition</a:t>
            </a:r>
            <a:endParaRPr lang="ru-RU" sz="1800" b="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800" b="0" dirty="0"/>
              <a:t>Calculation of the </a:t>
            </a:r>
            <a:r>
              <a:rPr lang="en-GB" sz="1800" b="0" dirty="0" smtClean="0"/>
              <a:t>D-rays parameters in </a:t>
            </a:r>
            <a:r>
              <a:rPr lang="en-GB" sz="1800" b="0" dirty="0"/>
              <a:t>accordance with selected </a:t>
            </a:r>
            <a:r>
              <a:rPr lang="en-GB" sz="1800" b="0" dirty="0" smtClean="0"/>
              <a:t>scenario</a:t>
            </a:r>
            <a:endParaRPr lang="ru-RU" sz="1800" b="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800" b="0" dirty="0"/>
              <a:t>Calculation of </a:t>
            </a:r>
            <a:r>
              <a:rPr lang="en-GB" sz="1800" b="0" dirty="0" smtClean="0"/>
              <a:t>R,F-rays parameters </a:t>
            </a:r>
            <a:r>
              <a:rPr lang="en-GB" sz="1800" b="0" dirty="0"/>
              <a:t>in accordance with selected scenario </a:t>
            </a:r>
            <a:r>
              <a:rPr lang="en-GB" sz="1800" b="0" dirty="0" smtClean="0"/>
              <a:t>recommendations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800" b="0" dirty="0" smtClean="0"/>
              <a:t>Calculate intra-cluster data for D- and R,F -rays</a:t>
            </a:r>
            <a:endParaRPr lang="ru-RU" sz="1800" b="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800" b="0" dirty="0"/>
              <a:t>Apply path blockage in accordance with scenario requirements to the </a:t>
            </a:r>
            <a:r>
              <a:rPr lang="en-GB" sz="1800" b="0" dirty="0" smtClean="0"/>
              <a:t>randomly selected </a:t>
            </a:r>
            <a:r>
              <a:rPr lang="en-GB" sz="1800" b="0" dirty="0"/>
              <a:t>clusters</a:t>
            </a:r>
            <a:endParaRPr lang="ru-RU" sz="1800" b="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800" b="0" dirty="0"/>
              <a:t>Apply antenna TX and RX antenna patterns and beamforming algorithms</a:t>
            </a:r>
            <a:endParaRPr lang="ru-RU" sz="1800" b="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800" b="0" dirty="0"/>
              <a:t>Conversion of the raw channel impulse response data into the discrete time required by the simulations</a:t>
            </a:r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xmlns="" val="9193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0813" cy="106521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36212"/>
            <a:ext cx="8496944" cy="4713068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Channel modeling </a:t>
            </a:r>
            <a:r>
              <a:rPr lang="en-US" b="1" dirty="0" smtClean="0"/>
              <a:t>methodology: </a:t>
            </a:r>
            <a:r>
              <a:rPr lang="en-US" b="1" dirty="0"/>
              <a:t>Quasi-Deterministic approach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 new quasi-deterministic approach has been developed for modeling the outdoor channels at 60 GHz. This methodology based on the representation of the mmWave </a:t>
            </a:r>
            <a:r>
              <a:rPr lang="en-US" dirty="0" smtClean="0"/>
              <a:t>channel </a:t>
            </a:r>
            <a:r>
              <a:rPr lang="en-US" dirty="0"/>
              <a:t>impulse response as a </a:t>
            </a:r>
            <a:r>
              <a:rPr lang="en-US" dirty="0" smtClean="0"/>
              <a:t>few deterministic </a:t>
            </a:r>
            <a:r>
              <a:rPr lang="en-US" dirty="0"/>
              <a:t>strong rays (D-rays) and number of relatively weak random rays (</a:t>
            </a:r>
            <a:r>
              <a:rPr lang="en-US" dirty="0" smtClean="0"/>
              <a:t>R,F-rays</a:t>
            </a:r>
            <a:r>
              <a:rPr lang="en-US" dirty="0"/>
              <a:t>). The experimental data obtained independently by </a:t>
            </a:r>
            <a:r>
              <a:rPr lang="en-US" dirty="0" err="1" smtClean="0"/>
              <a:t>Fraunhofer</a:t>
            </a:r>
            <a:r>
              <a:rPr lang="en-US" dirty="0" smtClean="0"/>
              <a:t> HHI and Intel teams </a:t>
            </a:r>
            <a:r>
              <a:rPr lang="en-US" dirty="0"/>
              <a:t>with help of different measurement setups were used for </a:t>
            </a:r>
            <a:r>
              <a:rPr lang="en-US" dirty="0" smtClean="0"/>
              <a:t>justification of the Q-D approach.</a:t>
            </a:r>
            <a:endParaRPr lang="en-US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The explicit description of the deterministic </a:t>
            </a:r>
            <a:r>
              <a:rPr lang="en-US" dirty="0" smtClean="0"/>
              <a:t>D-rays </a:t>
            </a:r>
            <a:r>
              <a:rPr lang="en-US" dirty="0"/>
              <a:t>and random </a:t>
            </a:r>
            <a:r>
              <a:rPr lang="en-US" dirty="0" smtClean="0"/>
              <a:t>R,F-rays </a:t>
            </a:r>
            <a:r>
              <a:rPr lang="en-US" dirty="0"/>
              <a:t>within a model </a:t>
            </a:r>
            <a:r>
              <a:rPr lang="en-US" dirty="0" smtClean="0"/>
              <a:t>has </a:t>
            </a:r>
            <a:r>
              <a:rPr lang="en-US" dirty="0"/>
              <a:t>allowed to introduce the novel approach to </a:t>
            </a:r>
            <a:r>
              <a:rPr lang="en-US" dirty="0" smtClean="0"/>
              <a:t>the non-stationary  </a:t>
            </a:r>
            <a:r>
              <a:rPr lang="en-US" dirty="0"/>
              <a:t>effects simulation. The experimental and simulation results have revealed the high sensitivity of mmWave channel characteristics to the vertical displacement of the </a:t>
            </a:r>
            <a:r>
              <a:rPr lang="en-US" dirty="0" smtClean="0"/>
              <a:t>users. </a:t>
            </a:r>
            <a:r>
              <a:rPr lang="en-US" dirty="0"/>
              <a:t>To account this effect the proposed 3D channel model provides accurate description of the </a:t>
            </a:r>
            <a:r>
              <a:rPr lang="en-US" dirty="0" smtClean="0"/>
              <a:t>users </a:t>
            </a:r>
            <a:r>
              <a:rPr lang="en-US" dirty="0"/>
              <a:t>motion in horizontal and vertical directions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C41-A8E1-0B4A-BD25-25F70DF9E107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310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770813" cy="4752528"/>
          </a:xfrm>
        </p:spPr>
        <p:txBody>
          <a:bodyPr/>
          <a:lstStyle/>
          <a:p>
            <a:pPr marL="3429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Intel proposals: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Use legacy IEEE 802.11ad channel models for indoor environment for SISO TX-RX configurations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Use the Q-D methodology for development of channel models for  new Access, D2D and Backhaul links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err="1" smtClean="0"/>
              <a:t>MiWEBA</a:t>
            </a:r>
            <a:r>
              <a:rPr lang="en-US" dirty="0" smtClean="0"/>
              <a:t> project measurement data may be provided by the consortium and used for channel model parameters estimation for two scenarios Street canyon and Open area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Intel has started new experimental measurement campaign for D2D high speed short range LOS MIMO scenarios</a:t>
            </a:r>
          </a:p>
          <a:p>
            <a:pPr marL="3429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A</a:t>
            </a:r>
            <a:r>
              <a:rPr lang="en-US" b="1" dirty="0" smtClean="0"/>
              <a:t> special group should be formed in </a:t>
            </a:r>
            <a:r>
              <a:rPr lang="ru-RU" b="1" dirty="0" smtClean="0"/>
              <a:t>NG60 </a:t>
            </a:r>
            <a:r>
              <a:rPr lang="en-US" b="1" dirty="0" smtClean="0"/>
              <a:t>to look into experimental channel measurements and modeling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Alexander Maltsev,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ru-RU" smtClean="0"/>
              <a:t>October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1357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7099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9691"/>
            <a:ext cx="7770813" cy="45376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Legacy indoor channel models in IEEE 802.11ad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New outdoor </a:t>
            </a:r>
            <a:r>
              <a:rPr lang="en-US" b="0" dirty="0"/>
              <a:t>scenarios and environments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Experimental </a:t>
            </a:r>
            <a:r>
              <a:rPr lang="en-US" b="0" dirty="0" smtClean="0"/>
              <a:t>measurement </a:t>
            </a:r>
            <a:r>
              <a:rPr lang="en-US" b="0" dirty="0"/>
              <a:t>results and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Quasi-deterministic (Q-D) approach to the channel modeling (D-rays, R-rays, F-rays)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3D mmWave channel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Conclusion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Alexander Maltsev,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ru-RU" smtClean="0"/>
              <a:t>October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39531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ru-RU" smtClean="0"/>
              <a:t>October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Alexander Maltsev,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30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7099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7772400" cy="4208463"/>
          </a:xfrm>
          <a:ln/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GB" sz="1800" b="0" dirty="0" smtClean="0"/>
              <a:t>doc.: IEEE 802.11-09/0334r8, “</a:t>
            </a:r>
            <a:r>
              <a:rPr lang="da-DK" sz="1800" b="0" dirty="0" smtClean="0"/>
              <a:t>Channel Models for 60 GHz WLAN Systems,</a:t>
            </a:r>
            <a:r>
              <a:rPr lang="en-GB" sz="1800" b="0" dirty="0" smtClean="0"/>
              <a:t>” </a:t>
            </a:r>
            <a:r>
              <a:rPr lang="pt-BR" sz="1800" b="0" dirty="0" smtClean="0"/>
              <a:t>Alexander Maltsev, et al., May 2010.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800" b="0" dirty="0"/>
              <a:t>doc.: IEEE 802.11-09/0296r16</a:t>
            </a:r>
            <a:r>
              <a:rPr lang="en-GB" sz="1800" b="0" dirty="0" smtClean="0"/>
              <a:t>, “</a:t>
            </a:r>
            <a:r>
              <a:rPr lang="en-GB" sz="1800" b="0" dirty="0" err="1"/>
              <a:t>TGad</a:t>
            </a:r>
            <a:r>
              <a:rPr lang="en-GB" sz="1800" b="0" dirty="0"/>
              <a:t> Evaluation Methodology</a:t>
            </a:r>
            <a:r>
              <a:rPr lang="en-GB" sz="1800" b="0" dirty="0" smtClean="0"/>
              <a:t>,” Eldad Perahia, January 2009.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800" b="0" dirty="0"/>
              <a:t>doc.: IEEE </a:t>
            </a:r>
            <a:r>
              <a:rPr lang="en-GB" sz="1800" b="0" dirty="0" smtClean="0"/>
              <a:t>802.11-10/0854r3, “</a:t>
            </a:r>
            <a:r>
              <a:rPr lang="en-US" sz="1800" b="0" dirty="0"/>
              <a:t>Implementation of 60 GHz WLAN Channel </a:t>
            </a:r>
            <a:r>
              <a:rPr lang="en-US" sz="1800" b="0" dirty="0" smtClean="0"/>
              <a:t>Model,</a:t>
            </a:r>
            <a:r>
              <a:rPr lang="en-GB" sz="1800" b="0" dirty="0" smtClean="0"/>
              <a:t>” </a:t>
            </a:r>
            <a:r>
              <a:rPr lang="en-GB" sz="1800" b="0" dirty="0"/>
              <a:t>Roman </a:t>
            </a:r>
            <a:r>
              <a:rPr lang="en-GB" sz="1800" b="0" dirty="0" err="1"/>
              <a:t>Maslennikov</a:t>
            </a:r>
            <a:r>
              <a:rPr lang="en-GB" sz="1800" b="0" dirty="0" smtClean="0"/>
              <a:t>, et al., May 2010.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1800" b="0" dirty="0"/>
              <a:t>doc.: IEEE </a:t>
            </a:r>
            <a:r>
              <a:rPr lang="en-GB" sz="1800" b="0" dirty="0" smtClean="0"/>
              <a:t>802.11-10/0489r1, “</a:t>
            </a:r>
            <a:r>
              <a:rPr lang="en-US" altLang="ru-RU" sz="1800" b="0" dirty="0"/>
              <a:t>PHY Performance Evaluation with 60 GHz WLAN Channel </a:t>
            </a:r>
            <a:r>
              <a:rPr lang="en-US" altLang="ru-RU" sz="1800" b="0" dirty="0" smtClean="0"/>
              <a:t>Models,” Alexander Maltsev, et al., May 2010.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en-US" sz="1800" b="0" dirty="0" smtClean="0">
                <a:solidFill>
                  <a:schemeClr val="tx1"/>
                </a:solidFill>
              </a:rPr>
              <a:t>MiWEBA </a:t>
            </a:r>
            <a:r>
              <a:rPr lang="en-US" sz="1800" b="0" dirty="0">
                <a:solidFill>
                  <a:schemeClr val="tx1"/>
                </a:solidFill>
              </a:rPr>
              <a:t>Project homepage http://www.miweba.eu/project.html  (FP7-ICT-2013-EU-Japan, project number: 608637</a:t>
            </a:r>
            <a:r>
              <a:rPr lang="en-US" sz="1800" b="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en-US" sz="1800" b="0" dirty="0" smtClean="0"/>
              <a:t>MiWEBA D5.1: “Propagation</a:t>
            </a:r>
            <a:r>
              <a:rPr lang="en-US" sz="1800" b="0" dirty="0"/>
              <a:t>, Antennas and Multi-Antenna Techniques,” MiWEBA European Project, </a:t>
            </a:r>
            <a:r>
              <a:rPr lang="pt-BR" sz="1800" b="0" dirty="0"/>
              <a:t>EU Contract No. FP7-ICT -608637, </a:t>
            </a:r>
            <a:r>
              <a:rPr lang="en-US" sz="1800" b="0" dirty="0"/>
              <a:t>Alexander Maltsev, et al., </a:t>
            </a:r>
            <a:r>
              <a:rPr lang="pt-BR" sz="1800" b="0" dirty="0"/>
              <a:t>June 2014</a:t>
            </a:r>
            <a:r>
              <a:rPr lang="pt-BR" sz="1800" b="0" dirty="0" smtClean="0"/>
              <a:t>.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5"/>
            </a:pPr>
            <a:endParaRPr lang="en-US" sz="16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460432" cy="1065213"/>
          </a:xfrm>
        </p:spPr>
        <p:txBody>
          <a:bodyPr/>
          <a:lstStyle/>
          <a:p>
            <a:r>
              <a:rPr lang="en-US" dirty="0" smtClean="0"/>
              <a:t>Legacy Channel Models in IEEE 802.11ad (1/2)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7770813" cy="5112568"/>
          </a:xfrm>
        </p:spPr>
        <p:txBody>
          <a:bodyPr/>
          <a:lstStyle/>
          <a:p>
            <a:pPr marL="0" algn="just">
              <a:buFont typeface="Arial" panose="020B0604020202020204" pitchFamily="34" charset="0"/>
              <a:buChar char="•"/>
            </a:pPr>
            <a:r>
              <a:rPr lang="en-US" sz="1800" dirty="0" smtClean="0"/>
              <a:t>The statistical channel models developed by IEEE 802.11ad provide the following features, [1] :</a:t>
            </a:r>
          </a:p>
          <a:p>
            <a:pPr marL="400050" lvl="2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Accurate space-time characteristics of the propagation </a:t>
            </a:r>
            <a:r>
              <a:rPr lang="en-US" sz="1600" dirty="0"/>
              <a:t>channel (</a:t>
            </a:r>
            <a:r>
              <a:rPr lang="en-US" sz="1600" dirty="0" smtClean="0"/>
              <a:t>azimuth/elevation angles of departure and angles of arrival, time of arrival)</a:t>
            </a:r>
          </a:p>
          <a:p>
            <a:pPr marL="400050" lvl="2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Beamforming with steerable directional antennas at both transmitter and receiver side</a:t>
            </a:r>
          </a:p>
          <a:p>
            <a:pPr marL="400050" lvl="2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Polarization characteristics of antennas and signals (modeled by Jones vector)</a:t>
            </a:r>
          </a:p>
          <a:p>
            <a:pPr marL="400050" lvl="2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Non-stationary channel behavior (defined by the probability of cluster blockage).</a:t>
            </a:r>
          </a:p>
          <a:p>
            <a:pPr marL="0" algn="just">
              <a:buFont typeface="Arial" panose="020B0604020202020204" pitchFamily="34" charset="0"/>
              <a:buChar char="•"/>
            </a:pPr>
            <a:r>
              <a:rPr lang="en-US" sz="1800" dirty="0"/>
              <a:t>The full set of channel parameters </a:t>
            </a:r>
            <a:r>
              <a:rPr lang="en-US" sz="1800" dirty="0" smtClean="0"/>
              <a:t>is divided </a:t>
            </a:r>
            <a:r>
              <a:rPr lang="en-US" sz="1800" dirty="0"/>
              <a:t>into two groups:</a:t>
            </a:r>
          </a:p>
          <a:p>
            <a:pPr marL="400050" lvl="2" algn="just">
              <a:buFont typeface="Arial" panose="020B0604020202020204" pitchFamily="34" charset="0"/>
              <a:buChar char="•"/>
            </a:pPr>
            <a:r>
              <a:rPr lang="en-US" sz="1600" b="1" dirty="0"/>
              <a:t>Inter cluster parameters:</a:t>
            </a:r>
          </a:p>
          <a:p>
            <a:pPr marL="914400" lvl="4" algn="just">
              <a:buFont typeface="Arial" panose="020B0604020202020204" pitchFamily="34" charset="0"/>
              <a:buChar char="•"/>
            </a:pPr>
            <a:r>
              <a:rPr lang="en-US" dirty="0"/>
              <a:t>Angular coordinates (azimuth/elevation </a:t>
            </a:r>
            <a:r>
              <a:rPr lang="en-US" dirty="0" smtClean="0"/>
              <a:t>angles </a:t>
            </a:r>
            <a:r>
              <a:rPr lang="en-US" dirty="0"/>
              <a:t>of departure and arrival</a:t>
            </a:r>
            <a:r>
              <a:rPr lang="en-US" dirty="0" smtClean="0"/>
              <a:t>)</a:t>
            </a:r>
            <a:endParaRPr lang="en-US" dirty="0"/>
          </a:p>
          <a:p>
            <a:pPr marL="914400" lvl="4" algn="just">
              <a:buFont typeface="Arial" panose="020B0604020202020204" pitchFamily="34" charset="0"/>
              <a:buChar char="•"/>
            </a:pPr>
            <a:r>
              <a:rPr lang="en-US" dirty="0" smtClean="0"/>
              <a:t>ToA, reflection </a:t>
            </a:r>
            <a:r>
              <a:rPr lang="en-US" dirty="0"/>
              <a:t>and penetration </a:t>
            </a:r>
            <a:r>
              <a:rPr lang="en-US" dirty="0" smtClean="0"/>
              <a:t>coefficients, probability </a:t>
            </a:r>
            <a:r>
              <a:rPr lang="en-US" dirty="0"/>
              <a:t>of cluster </a:t>
            </a:r>
            <a:r>
              <a:rPr lang="en-US" dirty="0" smtClean="0"/>
              <a:t>blockage.</a:t>
            </a:r>
            <a:endParaRPr lang="en-US" dirty="0"/>
          </a:p>
          <a:p>
            <a:pPr marL="400050" lvl="2" algn="just">
              <a:buFont typeface="Arial" panose="020B0604020202020204" pitchFamily="34" charset="0"/>
              <a:buChar char="•"/>
            </a:pPr>
            <a:r>
              <a:rPr lang="en-US" sz="1600" b="1" dirty="0"/>
              <a:t>Intra cluster parameters:</a:t>
            </a:r>
          </a:p>
          <a:p>
            <a:pPr marL="914400" lvl="4" algn="just">
              <a:buFont typeface="Arial" panose="020B0604020202020204" pitchFamily="34" charset="0"/>
              <a:buChar char="•"/>
            </a:pPr>
            <a:r>
              <a:rPr lang="en-US" dirty="0" smtClean="0"/>
              <a:t>Intra cluster Power </a:t>
            </a:r>
            <a:r>
              <a:rPr lang="en-US" dirty="0"/>
              <a:t>Delay </a:t>
            </a:r>
            <a:r>
              <a:rPr lang="en-US" dirty="0" smtClean="0"/>
              <a:t>Profiles </a:t>
            </a:r>
            <a:r>
              <a:rPr lang="en-US" dirty="0"/>
              <a:t>(</a:t>
            </a:r>
            <a:r>
              <a:rPr lang="en-US" dirty="0" smtClean="0"/>
              <a:t>PDPs)</a:t>
            </a:r>
            <a:endParaRPr lang="en-US" dirty="0"/>
          </a:p>
          <a:p>
            <a:pPr marL="914400" lvl="4" algn="just">
              <a:buFont typeface="Arial" panose="020B0604020202020204" pitchFamily="34" charset="0"/>
              <a:buChar char="•"/>
            </a:pPr>
            <a:r>
              <a:rPr lang="en-US" dirty="0"/>
              <a:t>Angular coordinates of particular ray in PDP relatively to the </a:t>
            </a:r>
            <a:r>
              <a:rPr lang="en-US" dirty="0" smtClean="0"/>
              <a:t>cluster coordinate.</a:t>
            </a:r>
            <a:endParaRPr lang="ru-RU" dirty="0"/>
          </a:p>
          <a:p>
            <a:pPr marL="0" lvl="1" algn="just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Alexander Maltsev,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ru-RU" smtClean="0"/>
              <a:t>October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0368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91579"/>
            <a:ext cx="8458200" cy="1065213"/>
          </a:xfrm>
        </p:spPr>
        <p:txBody>
          <a:bodyPr/>
          <a:lstStyle/>
          <a:p>
            <a:r>
              <a:rPr lang="en-US" dirty="0"/>
              <a:t>Legacy Channel </a:t>
            </a:r>
            <a:r>
              <a:rPr lang="en-US" dirty="0" smtClean="0"/>
              <a:t>Models </a:t>
            </a:r>
            <a:r>
              <a:rPr lang="en-US" dirty="0"/>
              <a:t>in IEEE </a:t>
            </a:r>
            <a:r>
              <a:rPr lang="en-US" dirty="0" smtClean="0"/>
              <a:t>802.11ad (2/2)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8280920" cy="4536504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b="0" dirty="0" smtClean="0"/>
              <a:t>The following indoor scenarios were considered in accordance with developed evaluation methodology, [2]: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Conference room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Residential living room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Enterprise cubicle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dirty="0" smtClean="0"/>
              <a:t>The channel models for the target scenarios were implemented in </a:t>
            </a:r>
            <a:r>
              <a:rPr lang="en-US" sz="2000" b="0" dirty="0" err="1" smtClean="0"/>
              <a:t>Matlab</a:t>
            </a:r>
            <a:r>
              <a:rPr lang="en-US" sz="2000" b="0" dirty="0" smtClean="0"/>
              <a:t> the software code was made publically available, [3]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dirty="0"/>
              <a:t>In order to simplify complete proposals comparison process, 9 channel golden sets were generated using the developed Matlab software.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dirty="0" smtClean="0"/>
              <a:t>The examples </a:t>
            </a:r>
            <a:r>
              <a:rPr lang="en-US" sz="2000" b="0" dirty="0"/>
              <a:t>of PHY performance evaluation using these golden sets was presented in [4].</a:t>
            </a:r>
            <a:endParaRPr lang="ru-RU" sz="2000" b="0" dirty="0"/>
          </a:p>
          <a:p>
            <a:pPr algn="just">
              <a:buFont typeface="Arial" panose="020B0604020202020204" pitchFamily="34" charset="0"/>
              <a:buChar char="•"/>
            </a:pPr>
            <a:endParaRPr lang="ru-RU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Alexander Maltsev,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ru-RU" smtClean="0"/>
              <a:t>October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9213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990656" cy="870992"/>
          </a:xfrm>
        </p:spPr>
        <p:txBody>
          <a:bodyPr/>
          <a:lstStyle/>
          <a:p>
            <a:r>
              <a:rPr lang="en-US" dirty="0" smtClean="0"/>
              <a:t>Proposed Scenarios for NG60 Study Group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New proposed scenarios for NG60: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Access links: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/>
              <a:t>Indoor:</a:t>
            </a:r>
            <a:r>
              <a:rPr lang="en-US" dirty="0"/>
              <a:t> </a:t>
            </a:r>
            <a:r>
              <a:rPr lang="en-US" dirty="0" smtClean="0"/>
              <a:t>large indoor area - hotel </a:t>
            </a:r>
            <a:r>
              <a:rPr lang="en-US" dirty="0"/>
              <a:t>lobby </a:t>
            </a:r>
            <a:r>
              <a:rPr lang="en-US" dirty="0" smtClean="0"/>
              <a:t>(or shopping </a:t>
            </a:r>
            <a:r>
              <a:rPr lang="en-US" dirty="0"/>
              <a:t>mall</a:t>
            </a:r>
            <a:r>
              <a:rPr lang="en-US" dirty="0" smtClean="0"/>
              <a:t>)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/>
              <a:t>Outdoor:</a:t>
            </a:r>
            <a:r>
              <a:rPr lang="en-US" dirty="0"/>
              <a:t> open area </a:t>
            </a:r>
            <a:r>
              <a:rPr lang="en-US" dirty="0" smtClean="0"/>
              <a:t>(or university </a:t>
            </a:r>
            <a:r>
              <a:rPr lang="en-US" dirty="0"/>
              <a:t>campus), </a:t>
            </a:r>
            <a:r>
              <a:rPr lang="en-US" dirty="0" smtClean="0"/>
              <a:t>open </a:t>
            </a:r>
            <a:r>
              <a:rPr lang="en-US" dirty="0"/>
              <a:t>air WiFi </a:t>
            </a:r>
            <a:r>
              <a:rPr lang="en-US" dirty="0" smtClean="0"/>
              <a:t>café (or street canyon)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D2D short range very high speed links: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LOS MIMO:</a:t>
            </a:r>
            <a:r>
              <a:rPr lang="en-US" dirty="0" smtClean="0"/>
              <a:t> distances between devices 0.2- 2.0 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Backhaul </a:t>
            </a:r>
            <a:r>
              <a:rPr lang="en-US" b="1" dirty="0"/>
              <a:t>links: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Above roof top mounting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Street canyon (lamppost mounting).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Alexander Maltsev,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ru-RU" smtClean="0"/>
              <a:t>October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8291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26976"/>
          </a:xfrm>
        </p:spPr>
        <p:txBody>
          <a:bodyPr/>
          <a:lstStyle/>
          <a:p>
            <a:r>
              <a:rPr lang="en-US" dirty="0" smtClean="0"/>
              <a:t>Access Links Scenarios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85" y="1551484"/>
            <a:ext cx="7770813" cy="3160965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Large indoor area (hotel lobby / shopping mall)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/>
              <a:t>Indoor access in large public area environment - stationary and nomadic STAs connected to AP placed near the hall </a:t>
            </a:r>
            <a:r>
              <a:rPr lang="en-US" sz="1600" dirty="0" smtClean="0"/>
              <a:t>ceiling.</a:t>
            </a:r>
            <a:endParaRPr lang="en-US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Outdoor scenarios:	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 b="1" dirty="0" smtClean="0"/>
              <a:t>Open area (university campus)</a:t>
            </a:r>
            <a:endParaRPr lang="en-US" sz="1800" dirty="0"/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1600" dirty="0"/>
              <a:t>Scenario describes a mix of use cases: data transfer between </a:t>
            </a:r>
            <a:r>
              <a:rPr lang="en-US" sz="1600" dirty="0" smtClean="0"/>
              <a:t>STAs </a:t>
            </a:r>
            <a:r>
              <a:rPr lang="en-US" sz="1600" dirty="0"/>
              <a:t>and one or more </a:t>
            </a:r>
            <a:r>
              <a:rPr lang="en-US" sz="1600" dirty="0" smtClean="0"/>
              <a:t>APs </a:t>
            </a:r>
            <a:r>
              <a:rPr lang="en-US" sz="1600" dirty="0"/>
              <a:t>placed at campus’ </a:t>
            </a:r>
            <a:r>
              <a:rPr lang="en-US" sz="1600" dirty="0" smtClean="0"/>
              <a:t>lampposts</a:t>
            </a:r>
            <a:r>
              <a:rPr lang="en-US" sz="1600" dirty="0"/>
              <a:t>.</a:t>
            </a:r>
            <a:endParaRPr lang="en-US" sz="1600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 b="1" dirty="0" smtClean="0"/>
              <a:t>Open </a:t>
            </a:r>
            <a:r>
              <a:rPr lang="en-US" sz="1800" b="1" dirty="0"/>
              <a:t>air WiFi café </a:t>
            </a:r>
            <a:r>
              <a:rPr lang="en-US" sz="1800" b="1" dirty="0" smtClean="0"/>
              <a:t>(street </a:t>
            </a:r>
            <a:r>
              <a:rPr lang="en-US" sz="1800" b="1" dirty="0"/>
              <a:t>canyon)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The street level urban scenario with data transfer between STAs and APs placed at lampposts along the street;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Alexander Maltsev,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ru-RU" smtClean="0"/>
              <a:t>October 2014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103261"/>
            <a:ext cx="2433955" cy="96647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512" y="6155803"/>
            <a:ext cx="2433955" cy="4415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US" sz="1400" kern="0" dirty="0" smtClean="0"/>
              <a:t>Hotel lobby / shopping mall</a:t>
            </a:r>
            <a:endParaRPr lang="ru-RU" sz="1400" kern="0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5497" y="4717757"/>
            <a:ext cx="1674495" cy="151955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555776" y="6155803"/>
            <a:ext cx="2736304" cy="4415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US" sz="1400" kern="0" dirty="0" smtClean="0"/>
              <a:t>Open area / university campus</a:t>
            </a:r>
            <a:endParaRPr lang="ru-RU" sz="1400" kern="0" dirty="0"/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802211"/>
            <a:ext cx="1779270" cy="13589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36895"/>
            <a:ext cx="1734932" cy="108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148065" y="6165304"/>
            <a:ext cx="3995936" cy="4415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US" sz="1400" kern="0" dirty="0" smtClean="0"/>
              <a:t>Open air WiFi café / street canyon</a:t>
            </a:r>
            <a:endParaRPr lang="ru-RU" sz="1400" kern="0" dirty="0"/>
          </a:p>
        </p:txBody>
      </p:sp>
    </p:spTree>
    <p:extLst>
      <p:ext uri="{BB962C8B-B14F-4D97-AF65-F5344CB8AC3E}">
        <p14:creationId xmlns:p14="http://schemas.microsoft.com/office/powerpoint/2010/main" xmlns="" val="149562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0813" cy="1008112"/>
          </a:xfrm>
        </p:spPr>
        <p:txBody>
          <a:bodyPr/>
          <a:lstStyle/>
          <a:p>
            <a:r>
              <a:rPr lang="en-US" dirty="0" smtClean="0"/>
              <a:t>D2D and Backhaul Scenarios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278" y="1412776"/>
            <a:ext cx="7770813" cy="30963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D2D (LOS MIMO) indoor scenarios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Direct data transfer between the </a:t>
            </a:r>
            <a:r>
              <a:rPr lang="en-US" dirty="0" smtClean="0"/>
              <a:t>STAs (smart phones with dock STA, cubical and Japanese work places, home theaters, etc.)</a:t>
            </a:r>
            <a:endParaRPr lang="en-US" sz="20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Backhaul - Above roof top mounting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 dirty="0"/>
              <a:t>Outdoor backhaul scenario with data transfer</a:t>
            </a:r>
            <a:r>
              <a:rPr lang="en-US" sz="1800" dirty="0" smtClean="0"/>
              <a:t> between </a:t>
            </a:r>
            <a:r>
              <a:rPr lang="en-US" sz="1800" dirty="0"/>
              <a:t>APs placed </a:t>
            </a:r>
            <a:r>
              <a:rPr lang="en-US" sz="1800" dirty="0" smtClean="0"/>
              <a:t>~2–3 m above </a:t>
            </a:r>
            <a:r>
              <a:rPr lang="en-US" sz="1800" dirty="0"/>
              <a:t>building roof </a:t>
            </a:r>
            <a:r>
              <a:rPr lang="en-US" sz="1800" dirty="0" smtClean="0"/>
              <a:t>tops; distances 100-500m</a:t>
            </a:r>
            <a:endParaRPr lang="en-US" sz="1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Backhaul - Street canyon lamppost mounting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 dirty="0" smtClean="0"/>
              <a:t>Outdoor backhaul </a:t>
            </a:r>
            <a:r>
              <a:rPr lang="en-US" sz="1800" dirty="0"/>
              <a:t>scenario with data transfer </a:t>
            </a:r>
            <a:r>
              <a:rPr lang="en-US" sz="1800" dirty="0" smtClean="0"/>
              <a:t>between APs placed at lampposts ~5-6 m above the ground level; distances 25-100m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 algn="just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 algn="just"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Alexander Maltsev,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ru-RU" smtClean="0"/>
              <a:t>October 2014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641104"/>
            <a:ext cx="2952328" cy="141624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109270" y="6155803"/>
            <a:ext cx="3096344" cy="4415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US" sz="1400" kern="0" dirty="0" smtClean="0"/>
              <a:t>Street canyon (lamppost mounting)</a:t>
            </a:r>
            <a:endParaRPr lang="ru-RU" sz="1400" kern="0" dirty="0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19" y="4664321"/>
            <a:ext cx="2376265" cy="141624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419872" y="6155803"/>
            <a:ext cx="3096344" cy="4415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US" sz="1400" kern="0" dirty="0" smtClean="0"/>
              <a:t>Above roof top mounting</a:t>
            </a:r>
            <a:endParaRPr lang="ru-RU" sz="1400" kern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67544" y="6155803"/>
            <a:ext cx="3096344" cy="4415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US" sz="1400" kern="0" dirty="0" smtClean="0"/>
              <a:t>D2D LOS MIMO scenarios</a:t>
            </a:r>
            <a:endParaRPr lang="ru-RU" sz="1400" kern="0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602905"/>
            <a:ext cx="1872208" cy="15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941168"/>
            <a:ext cx="1006473" cy="81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715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0933"/>
            <a:ext cx="8566720" cy="10652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Outdoor experimental measurements campaigns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AC41-A8E1-0B4A-BD25-25F70DF9E107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534988" indent="-534988" algn="l" defTabSz="457200" rtl="0" eaLnBrk="1" latinLnBrk="0" hangingPunct="1">
              <a:spcBef>
                <a:spcPct val="20000"/>
              </a:spcBef>
              <a:buClr>
                <a:srgbClr val="3F82B5"/>
              </a:buClr>
              <a:buFont typeface="Wingdings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113" indent="-442913" algn="l" defTabSz="457200" rtl="0" eaLnBrk="1" latinLnBrk="0" hangingPunct="1">
              <a:spcBef>
                <a:spcPct val="20000"/>
              </a:spcBef>
              <a:buClr>
                <a:srgbClr val="3F82B5"/>
              </a:buClr>
              <a:buSzPct val="85000"/>
              <a:buFont typeface="Wingdings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2063" indent="-361950" algn="l" defTabSz="457200" rtl="0" eaLnBrk="1" latinLnBrk="0" hangingPunct="1">
              <a:spcBef>
                <a:spcPct val="20000"/>
              </a:spcBef>
              <a:buClr>
                <a:srgbClr val="3F82B5"/>
              </a:buClr>
              <a:buSzPct val="85000"/>
              <a:buFont typeface="Wingdings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3F82B5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lvl="1" indent="-534988">
              <a:buClrTx/>
              <a:buSzTx/>
              <a:buFont typeface="Arial" panose="020B0604020202020204" pitchFamily="34" charset="0"/>
              <a:buChar char="•"/>
            </a:pPr>
            <a:r>
              <a:rPr lang="en-US" sz="2200" b="1" dirty="0" smtClean="0"/>
              <a:t>Campaigns performed independently by two teams during MiWEBA project [5]</a:t>
            </a:r>
          </a:p>
          <a:p>
            <a:pPr marL="534988" lvl="1" indent="-534988">
              <a:buClrTx/>
              <a:buSzTx/>
              <a:buFont typeface="Arial" panose="020B0604020202020204" pitchFamily="34" charset="0"/>
              <a:buChar char="•"/>
            </a:pPr>
            <a:r>
              <a:rPr lang="en-US" sz="2200" b="1" dirty="0" smtClean="0"/>
              <a:t>Experimental </a:t>
            </a:r>
            <a:r>
              <a:rPr lang="en-US" sz="2200" b="1" dirty="0"/>
              <a:t>measurements with omnidirectional antennas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 smtClean="0"/>
              <a:t>Performed by </a:t>
            </a:r>
            <a:r>
              <a:rPr lang="en-US" sz="2200" dirty="0" err="1" smtClean="0"/>
              <a:t>Fraunhofer</a:t>
            </a:r>
            <a:r>
              <a:rPr lang="en-US" sz="2200" dirty="0" smtClean="0"/>
              <a:t>-HHI team in Berlin, Germany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 smtClean="0"/>
              <a:t>Street canyon scenario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 smtClean="0"/>
              <a:t>Stationary and full-scale RX moving position measurements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 smtClean="0"/>
              <a:t>Omni-directional antennas (in </a:t>
            </a:r>
            <a:r>
              <a:rPr lang="en-US" sz="2200" dirty="0" err="1" smtClean="0"/>
              <a:t>azimuthal</a:t>
            </a:r>
            <a:r>
              <a:rPr lang="en-US" sz="2200" dirty="0" smtClean="0"/>
              <a:t> plane)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200" b="1" dirty="0"/>
              <a:t>Experimental measurements with directional </a:t>
            </a:r>
            <a:r>
              <a:rPr lang="en-US" sz="2200" b="1" dirty="0" smtClean="0"/>
              <a:t>antennas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 smtClean="0"/>
              <a:t>Performed by Intel and University of Nizhny Novgorod team, Russia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 smtClean="0"/>
              <a:t>Open area – UNI campus scenario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/>
              <a:t>Stationary and </a:t>
            </a:r>
            <a:r>
              <a:rPr lang="en-US" sz="2200" dirty="0" smtClean="0"/>
              <a:t>small-scale RX motion impact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 smtClean="0"/>
              <a:t>Directional and highly-directional lens antennas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9125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954</TotalTime>
  <Words>2611</Words>
  <Application>Microsoft Office PowerPoint</Application>
  <PresentationFormat>On-screen Show (4:3)</PresentationFormat>
  <Paragraphs>328</Paragraphs>
  <Slides>30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802-11-Submission</vt:lpstr>
      <vt:lpstr>Document</vt:lpstr>
      <vt:lpstr>Microsoft Visio Document</vt:lpstr>
      <vt:lpstr>Visio</vt:lpstr>
      <vt:lpstr>Equation</vt:lpstr>
      <vt:lpstr>Channel Models for NG60</vt:lpstr>
      <vt:lpstr>Abstract</vt:lpstr>
      <vt:lpstr>Agenda</vt:lpstr>
      <vt:lpstr>Legacy Channel Models in IEEE 802.11ad (1/2)</vt:lpstr>
      <vt:lpstr>Legacy Channel Models in IEEE 802.11ad (2/2)</vt:lpstr>
      <vt:lpstr>Proposed Scenarios for NG60 Study Group</vt:lpstr>
      <vt:lpstr>Access Links Scenarios</vt:lpstr>
      <vt:lpstr>D2D and Backhaul Scenarios</vt:lpstr>
      <vt:lpstr>Outdoor experimental measurements campaigns</vt:lpstr>
      <vt:lpstr>Experimental measurements with omnidirectional antennas (Berlin)</vt:lpstr>
      <vt:lpstr>Street canyon measurements results</vt:lpstr>
      <vt:lpstr>Experimental measurements  with directional antennas in Nizhny Novgorod</vt:lpstr>
      <vt:lpstr>Open area – UNI campus scenario measurements</vt:lpstr>
      <vt:lpstr>Measurement results interpretation and analysis</vt:lpstr>
      <vt:lpstr>Measurement results interpretation: Street canyon ray-tracing model</vt:lpstr>
      <vt:lpstr>Measurement results analysis:  Street canyon two-ray model</vt:lpstr>
      <vt:lpstr>Quasi-deterministic (Q-D) approach to the channel modeling, [6]</vt:lpstr>
      <vt:lpstr>Quasi-deterministic (Q-D) approach to the channel modeling</vt:lpstr>
      <vt:lpstr>Channel Impulse Response (CIR) structure</vt:lpstr>
      <vt:lpstr>Polarization effects</vt:lpstr>
      <vt:lpstr>Blockage and flashing rays (F-rays)</vt:lpstr>
      <vt:lpstr>Blockage and F-rays: measurements analysis</vt:lpstr>
      <vt:lpstr>Blockage and F-rays: measurements analysis</vt:lpstr>
      <vt:lpstr>Blockage and F- rays: summary</vt:lpstr>
      <vt:lpstr>User motion effects modeling</vt:lpstr>
      <vt:lpstr>Antenna models</vt:lpstr>
      <vt:lpstr>Proposed new mmWave channel model structure</vt:lpstr>
      <vt:lpstr>Conclusions</vt:lpstr>
      <vt:lpstr>Next Steps</vt:lpstr>
      <vt:lpstr>References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Lomayev, Artyom</dc:creator>
  <cp:lastModifiedBy>amaltsev</cp:lastModifiedBy>
  <cp:revision>414</cp:revision>
  <cp:lastPrinted>1601-01-01T00:00:00Z</cp:lastPrinted>
  <dcterms:created xsi:type="dcterms:W3CDTF">2014-10-16T10:58:26Z</dcterms:created>
  <dcterms:modified xsi:type="dcterms:W3CDTF">2014-11-04T14:24:14Z</dcterms:modified>
</cp:coreProperties>
</file>