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15" r:id="rId4"/>
    <p:sldId id="258" r:id="rId5"/>
    <p:sldId id="316" r:id="rId6"/>
    <p:sldId id="318" r:id="rId7"/>
    <p:sldId id="320" r:id="rId8"/>
    <p:sldId id="319" r:id="rId9"/>
    <p:sldId id="296" r:id="rId10"/>
    <p:sldId id="291" r:id="rId11"/>
    <p:sldId id="261" r:id="rId12"/>
    <p:sldId id="332" r:id="rId13"/>
    <p:sldId id="333" r:id="rId14"/>
    <p:sldId id="334" r:id="rId15"/>
    <p:sldId id="335" r:id="rId16"/>
    <p:sldId id="336" r:id="rId17"/>
    <p:sldId id="322" r:id="rId18"/>
    <p:sldId id="323" r:id="rId19"/>
    <p:sldId id="324" r:id="rId20"/>
    <p:sldId id="326" r:id="rId21"/>
    <p:sldId id="329" r:id="rId22"/>
    <p:sldId id="337" r:id="rId23"/>
    <p:sldId id="325" r:id="rId24"/>
    <p:sldId id="331" r:id="rId25"/>
    <p:sldId id="300" r:id="rId26"/>
    <p:sldId id="299" r:id="rId27"/>
    <p:sldId id="303" r:id="rId28"/>
    <p:sldId id="305" r:id="rId29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76623" autoAdjust="0"/>
  </p:normalViewPr>
  <p:slideViewPr>
    <p:cSldViewPr>
      <p:cViewPr>
        <p:scale>
          <a:sx n="75" d="100"/>
          <a:sy n="75" d="100"/>
        </p:scale>
        <p:origin x="93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36228-2FD9-4C1D-9731-C9A654C28F7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59DA3550-1FB9-403C-AF46-C45CE770A839}">
      <dgm:prSet phldrT="[Text]"/>
      <dgm:spPr/>
      <dgm:t>
        <a:bodyPr/>
        <a:lstStyle/>
        <a:p>
          <a:r>
            <a:rPr lang="en-US" smtClean="0"/>
            <a:t>RSSI </a:t>
          </a:r>
        </a:p>
        <a:p>
          <a:r>
            <a:rPr lang="en-US" smtClean="0"/>
            <a:t>~5-10m</a:t>
          </a:r>
          <a:endParaRPr lang="en-US" dirty="0" smtClean="0"/>
        </a:p>
      </dgm:t>
    </dgm:pt>
    <dgm:pt modelId="{01960343-48E5-4B8F-B18C-7C7C89A986A0}" type="parTrans" cxnId="{E87A8F87-2F25-408B-82C2-AFBCCC6D00C1}">
      <dgm:prSet/>
      <dgm:spPr/>
      <dgm:t>
        <a:bodyPr/>
        <a:lstStyle/>
        <a:p>
          <a:endParaRPr lang="en-US"/>
        </a:p>
      </dgm:t>
    </dgm:pt>
    <dgm:pt modelId="{61AF3C06-7D89-4C9C-87C7-89FA4CF76234}" type="sibTrans" cxnId="{E87A8F87-2F25-408B-82C2-AFBCCC6D00C1}">
      <dgm:prSet/>
      <dgm:spPr/>
      <dgm:t>
        <a:bodyPr/>
        <a:lstStyle/>
        <a:p>
          <a:endParaRPr lang="en-US"/>
        </a:p>
      </dgm:t>
    </dgm:pt>
    <dgm:pt modelId="{1D2BA242-61A4-45F9-A00C-E60F9FC64A6D}">
      <dgm:prSet phldrT="[Text]"/>
      <dgm:spPr/>
      <dgm:t>
        <a:bodyPr/>
        <a:lstStyle/>
        <a:p>
          <a:r>
            <a:rPr lang="en-US" dirty="0" smtClean="0"/>
            <a:t>Time Of Departure ~3-5m</a:t>
          </a:r>
        </a:p>
      </dgm:t>
    </dgm:pt>
    <dgm:pt modelId="{7E63B200-BD19-432A-BC1A-34CA15F56527}" type="parTrans" cxnId="{B816C61A-6805-4CDE-966D-15C8D0A6C68D}">
      <dgm:prSet/>
      <dgm:spPr/>
      <dgm:t>
        <a:bodyPr/>
        <a:lstStyle/>
        <a:p>
          <a:endParaRPr lang="en-US"/>
        </a:p>
      </dgm:t>
    </dgm:pt>
    <dgm:pt modelId="{D66AF98F-AD3B-4E9C-AF36-DA22DADBBEE5}" type="sibTrans" cxnId="{B816C61A-6805-4CDE-966D-15C8D0A6C68D}">
      <dgm:prSet/>
      <dgm:spPr/>
      <dgm:t>
        <a:bodyPr/>
        <a:lstStyle/>
        <a:p>
          <a:endParaRPr lang="en-US"/>
        </a:p>
      </dgm:t>
    </dgm:pt>
    <dgm:pt modelId="{467F2BB7-F310-48A4-944E-F96F12F70647}">
      <dgm:prSet phldrT="[Text]"/>
      <dgm:spPr/>
      <dgm:t>
        <a:bodyPr/>
        <a:lstStyle/>
        <a:p>
          <a:r>
            <a:rPr lang="en-US" dirty="0" smtClean="0"/>
            <a:t>Fine timing measurement 1-2m</a:t>
          </a:r>
        </a:p>
      </dgm:t>
    </dgm:pt>
    <dgm:pt modelId="{A3818017-F04A-4422-BA63-C35574DD2DFB}" type="parTrans" cxnId="{F361AE7E-AB5C-4CC3-B111-FBB26F871C0F}">
      <dgm:prSet/>
      <dgm:spPr/>
      <dgm:t>
        <a:bodyPr/>
        <a:lstStyle/>
        <a:p>
          <a:endParaRPr lang="en-US"/>
        </a:p>
      </dgm:t>
    </dgm:pt>
    <dgm:pt modelId="{121F11CE-89B3-45A0-A3A2-AFEC0A6687B3}" type="sibTrans" cxnId="{F361AE7E-AB5C-4CC3-B111-FBB26F871C0F}">
      <dgm:prSet/>
      <dgm:spPr/>
      <dgm:t>
        <a:bodyPr/>
        <a:lstStyle/>
        <a:p>
          <a:endParaRPr lang="en-US"/>
        </a:p>
      </dgm:t>
    </dgm:pt>
    <dgm:pt modelId="{E907CBA1-203F-4EE4-BE9B-92CBF7EF2CCE}">
      <dgm:prSet phldrT="[Text]"/>
      <dgm:spPr/>
      <dgm:t>
        <a:bodyPr/>
        <a:lstStyle/>
        <a:p>
          <a:r>
            <a:rPr lang="en-US" dirty="0" smtClean="0"/>
            <a:t>Next Generation …</a:t>
          </a:r>
        </a:p>
      </dgm:t>
    </dgm:pt>
    <dgm:pt modelId="{EFE93677-C564-4976-A5E5-6EF2C5954844}" type="parTrans" cxnId="{D953B481-A48F-48D1-A9A3-C4433C437D02}">
      <dgm:prSet/>
      <dgm:spPr/>
      <dgm:t>
        <a:bodyPr/>
        <a:lstStyle/>
        <a:p>
          <a:endParaRPr lang="en-US"/>
        </a:p>
      </dgm:t>
    </dgm:pt>
    <dgm:pt modelId="{077F8A74-A16A-42C2-A68A-148A94304934}" type="sibTrans" cxnId="{D953B481-A48F-48D1-A9A3-C4433C437D02}">
      <dgm:prSet/>
      <dgm:spPr/>
      <dgm:t>
        <a:bodyPr/>
        <a:lstStyle/>
        <a:p>
          <a:endParaRPr lang="en-US"/>
        </a:p>
      </dgm:t>
    </dgm:pt>
    <dgm:pt modelId="{07F16DBB-010D-48C3-9D04-AE9400FD820C}" type="pres">
      <dgm:prSet presAssocID="{CA236228-2FD9-4C1D-9731-C9A654C28F74}" presName="Name0" presStyleCnt="0">
        <dgm:presLayoutVars>
          <dgm:dir/>
          <dgm:animLvl val="lvl"/>
          <dgm:resizeHandles val="exact"/>
        </dgm:presLayoutVars>
      </dgm:prSet>
      <dgm:spPr/>
    </dgm:pt>
    <dgm:pt modelId="{72D6FFA8-9713-4EFE-A890-14D7068BCA14}" type="pres">
      <dgm:prSet presAssocID="{59DA3550-1FB9-403C-AF46-C45CE770A83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E6574-790B-479C-980E-DB6771898DC3}" type="pres">
      <dgm:prSet presAssocID="{61AF3C06-7D89-4C9C-87C7-89FA4CF76234}" presName="parTxOnlySpace" presStyleCnt="0"/>
      <dgm:spPr/>
    </dgm:pt>
    <dgm:pt modelId="{25FAD896-E16F-4E10-80CC-7994548F69F5}" type="pres">
      <dgm:prSet presAssocID="{1D2BA242-61A4-45F9-A00C-E60F9FC64A6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9B74D-D0B0-405B-8F0B-B638C553A9DE}" type="pres">
      <dgm:prSet presAssocID="{D66AF98F-AD3B-4E9C-AF36-DA22DADBBEE5}" presName="parTxOnlySpace" presStyleCnt="0"/>
      <dgm:spPr/>
    </dgm:pt>
    <dgm:pt modelId="{7FF3EB8F-858D-4EE7-BAC3-364FB13F440B}" type="pres">
      <dgm:prSet presAssocID="{467F2BB7-F310-48A4-944E-F96F12F7064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C8B31-C9C2-4791-9CE0-37C1549CC2B6}" type="pres">
      <dgm:prSet presAssocID="{121F11CE-89B3-45A0-A3A2-AFEC0A6687B3}" presName="parTxOnlySpace" presStyleCnt="0"/>
      <dgm:spPr/>
    </dgm:pt>
    <dgm:pt modelId="{A2C6F42D-00C8-4FA9-8F9F-F5EA6240260C}" type="pres">
      <dgm:prSet presAssocID="{E907CBA1-203F-4EE4-BE9B-92CBF7EF2CC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3205E-BC25-4A84-B439-6229FF549439}" type="presOf" srcId="{E907CBA1-203F-4EE4-BE9B-92CBF7EF2CCE}" destId="{A2C6F42D-00C8-4FA9-8F9F-F5EA6240260C}" srcOrd="0" destOrd="0" presId="urn:microsoft.com/office/officeart/2005/8/layout/chevron1"/>
    <dgm:cxn modelId="{453459B0-3277-461A-AF08-701FF5636654}" type="presOf" srcId="{467F2BB7-F310-48A4-944E-F96F12F70647}" destId="{7FF3EB8F-858D-4EE7-BAC3-364FB13F440B}" srcOrd="0" destOrd="0" presId="urn:microsoft.com/office/officeart/2005/8/layout/chevron1"/>
    <dgm:cxn modelId="{E87A8F87-2F25-408B-82C2-AFBCCC6D00C1}" srcId="{CA236228-2FD9-4C1D-9731-C9A654C28F74}" destId="{59DA3550-1FB9-403C-AF46-C45CE770A839}" srcOrd="0" destOrd="0" parTransId="{01960343-48E5-4B8F-B18C-7C7C89A986A0}" sibTransId="{61AF3C06-7D89-4C9C-87C7-89FA4CF76234}"/>
    <dgm:cxn modelId="{D4608E71-FEDF-491C-BD2E-873330152439}" type="presOf" srcId="{1D2BA242-61A4-45F9-A00C-E60F9FC64A6D}" destId="{25FAD896-E16F-4E10-80CC-7994548F69F5}" srcOrd="0" destOrd="0" presId="urn:microsoft.com/office/officeart/2005/8/layout/chevron1"/>
    <dgm:cxn modelId="{F70F4CB5-6BE2-49A2-8583-903214F879B4}" type="presOf" srcId="{CA236228-2FD9-4C1D-9731-C9A654C28F74}" destId="{07F16DBB-010D-48C3-9D04-AE9400FD820C}" srcOrd="0" destOrd="0" presId="urn:microsoft.com/office/officeart/2005/8/layout/chevron1"/>
    <dgm:cxn modelId="{F361AE7E-AB5C-4CC3-B111-FBB26F871C0F}" srcId="{CA236228-2FD9-4C1D-9731-C9A654C28F74}" destId="{467F2BB7-F310-48A4-944E-F96F12F70647}" srcOrd="2" destOrd="0" parTransId="{A3818017-F04A-4422-BA63-C35574DD2DFB}" sibTransId="{121F11CE-89B3-45A0-A3A2-AFEC0A6687B3}"/>
    <dgm:cxn modelId="{D953B481-A48F-48D1-A9A3-C4433C437D02}" srcId="{CA236228-2FD9-4C1D-9731-C9A654C28F74}" destId="{E907CBA1-203F-4EE4-BE9B-92CBF7EF2CCE}" srcOrd="3" destOrd="0" parTransId="{EFE93677-C564-4976-A5E5-6EF2C5954844}" sibTransId="{077F8A74-A16A-42C2-A68A-148A94304934}"/>
    <dgm:cxn modelId="{B816C61A-6805-4CDE-966D-15C8D0A6C68D}" srcId="{CA236228-2FD9-4C1D-9731-C9A654C28F74}" destId="{1D2BA242-61A4-45F9-A00C-E60F9FC64A6D}" srcOrd="1" destOrd="0" parTransId="{7E63B200-BD19-432A-BC1A-34CA15F56527}" sibTransId="{D66AF98F-AD3B-4E9C-AF36-DA22DADBBEE5}"/>
    <dgm:cxn modelId="{B9E75794-B96F-44BF-BC8B-1A0A5C548C60}" type="presOf" srcId="{59DA3550-1FB9-403C-AF46-C45CE770A839}" destId="{72D6FFA8-9713-4EFE-A890-14D7068BCA14}" srcOrd="0" destOrd="0" presId="urn:microsoft.com/office/officeart/2005/8/layout/chevron1"/>
    <dgm:cxn modelId="{FFE86E2C-EBE6-48BA-A2A6-AFB5E4E36A2F}" type="presParOf" srcId="{07F16DBB-010D-48C3-9D04-AE9400FD820C}" destId="{72D6FFA8-9713-4EFE-A890-14D7068BCA14}" srcOrd="0" destOrd="0" presId="urn:microsoft.com/office/officeart/2005/8/layout/chevron1"/>
    <dgm:cxn modelId="{1B54B57F-E70D-460D-9ED6-9E4F26CF4F46}" type="presParOf" srcId="{07F16DBB-010D-48C3-9D04-AE9400FD820C}" destId="{3CBE6574-790B-479C-980E-DB6771898DC3}" srcOrd="1" destOrd="0" presId="urn:microsoft.com/office/officeart/2005/8/layout/chevron1"/>
    <dgm:cxn modelId="{13E3A46C-29D0-4384-B000-42B0828BEEA7}" type="presParOf" srcId="{07F16DBB-010D-48C3-9D04-AE9400FD820C}" destId="{25FAD896-E16F-4E10-80CC-7994548F69F5}" srcOrd="2" destOrd="0" presId="urn:microsoft.com/office/officeart/2005/8/layout/chevron1"/>
    <dgm:cxn modelId="{A0DA4AB1-9470-417E-8F29-49FD06B7B14E}" type="presParOf" srcId="{07F16DBB-010D-48C3-9D04-AE9400FD820C}" destId="{C9E9B74D-D0B0-405B-8F0B-B638C553A9DE}" srcOrd="3" destOrd="0" presId="urn:microsoft.com/office/officeart/2005/8/layout/chevron1"/>
    <dgm:cxn modelId="{8CBDC313-075C-441C-A89E-DC81C35A9D47}" type="presParOf" srcId="{07F16DBB-010D-48C3-9D04-AE9400FD820C}" destId="{7FF3EB8F-858D-4EE7-BAC3-364FB13F440B}" srcOrd="4" destOrd="0" presId="urn:microsoft.com/office/officeart/2005/8/layout/chevron1"/>
    <dgm:cxn modelId="{B146DCEC-437C-4E15-AB75-60D4C1077F46}" type="presParOf" srcId="{07F16DBB-010D-48C3-9D04-AE9400FD820C}" destId="{E2FC8B31-C9C2-4791-9CE0-37C1549CC2B6}" srcOrd="5" destOrd="0" presId="urn:microsoft.com/office/officeart/2005/8/layout/chevron1"/>
    <dgm:cxn modelId="{F64FCD87-5F4D-40E0-8631-A514F0C4D26F}" type="presParOf" srcId="{07F16DBB-010D-48C3-9D04-AE9400FD820C}" destId="{A2C6F42D-00C8-4FA9-8F9F-F5EA6240260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6FFA8-9713-4EFE-A890-14D7068BCA14}">
      <dsp:nvSpPr>
        <dsp:cNvPr id="0" name=""/>
        <dsp:cNvSpPr/>
      </dsp:nvSpPr>
      <dsp:spPr>
        <a:xfrm>
          <a:off x="3807" y="1588686"/>
          <a:ext cx="2216566" cy="886626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RSSI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~5-10m</a:t>
          </a:r>
          <a:endParaRPr lang="en-US" sz="1800" kern="1200" dirty="0" smtClean="0"/>
        </a:p>
      </dsp:txBody>
      <dsp:txXfrm>
        <a:off x="447120" y="1588686"/>
        <a:ext cx="1329940" cy="886626"/>
      </dsp:txXfrm>
    </dsp:sp>
    <dsp:sp modelId="{25FAD896-E16F-4E10-80CC-7994548F69F5}">
      <dsp:nvSpPr>
        <dsp:cNvPr id="0" name=""/>
        <dsp:cNvSpPr/>
      </dsp:nvSpPr>
      <dsp:spPr>
        <a:xfrm>
          <a:off x="1998717" y="1588686"/>
          <a:ext cx="2216566" cy="886626"/>
        </a:xfrm>
        <a:prstGeom prst="chevron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Of Departure ~3-5m</a:t>
          </a:r>
        </a:p>
      </dsp:txBody>
      <dsp:txXfrm>
        <a:off x="2442030" y="1588686"/>
        <a:ext cx="1329940" cy="886626"/>
      </dsp:txXfrm>
    </dsp:sp>
    <dsp:sp modelId="{7FF3EB8F-858D-4EE7-BAC3-364FB13F440B}">
      <dsp:nvSpPr>
        <dsp:cNvPr id="0" name=""/>
        <dsp:cNvSpPr/>
      </dsp:nvSpPr>
      <dsp:spPr>
        <a:xfrm>
          <a:off x="3993627" y="1588686"/>
          <a:ext cx="2216566" cy="886626"/>
        </a:xfrm>
        <a:prstGeom prst="chevron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Fine timing measurement 1-2m</a:t>
          </a:r>
        </a:p>
      </dsp:txBody>
      <dsp:txXfrm>
        <a:off x="4436940" y="1588686"/>
        <a:ext cx="1329940" cy="886626"/>
      </dsp:txXfrm>
    </dsp:sp>
    <dsp:sp modelId="{A2C6F42D-00C8-4FA9-8F9F-F5EA6240260C}">
      <dsp:nvSpPr>
        <dsp:cNvPr id="0" name=""/>
        <dsp:cNvSpPr/>
      </dsp:nvSpPr>
      <dsp:spPr>
        <a:xfrm>
          <a:off x="5988537" y="1588686"/>
          <a:ext cx="2216566" cy="886626"/>
        </a:xfrm>
        <a:prstGeom prst="chevr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Next Generation …</a:t>
          </a:r>
        </a:p>
      </dsp:txBody>
      <dsp:txXfrm>
        <a:off x="6431850" y="1588686"/>
        <a:ext cx="1329940" cy="88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</a:t>
            </a:r>
            <a:r>
              <a:rPr lang="en-US" sz="1600" b="0" dirty="0" smtClean="0"/>
              <a:t>aking development effort easier.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dirty="0" smtClean="0"/>
              <a:t>time to market shorter which provide an opportunity for cost efficient strong penetration real world products.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0" dirty="0" smtClean="0"/>
              <a:t>Using existing connectivity technology also promotes interoperability as it uses existing SDOs and ITOs.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Swiss army knife of modern days – the smartphone,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Vendor</a:t>
            </a:r>
            <a:r>
              <a:rPr lang="en-US" baseline="0" dirty="0" smtClean="0"/>
              <a:t> reluctant to add radios.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1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r>
              <a:rPr lang="en-US" baseline="0" dirty="0" smtClean="0"/>
              <a:t>Indicate Z as not described in the figure (3</a:t>
            </a:r>
            <a:r>
              <a:rPr lang="en-US" baseline="30000" dirty="0" smtClean="0"/>
              <a:t>rd</a:t>
            </a:r>
            <a:r>
              <a:rPr lang="en-US" baseline="0" dirty="0" smtClean="0"/>
              <a:t> dim. Out of page).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-91dbm</a:t>
            </a:r>
            <a:r>
              <a:rPr lang="en-US" baseline="0" dirty="0" smtClean="0"/>
              <a:t> thermal and -20db receiver.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07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11-14/1464r0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liwenchu@marvel.com" TargetMode="External"/><Relationship Id="rId3" Type="http://schemas.openxmlformats.org/officeDocument/2006/relationships/hyperlink" Target="mailto:jonathan.segev@intel.com" TargetMode="External"/><Relationship Id="rId7" Type="http://schemas.openxmlformats.org/officeDocument/2006/relationships/hyperlink" Target="mailto:ganesh.venkatesan@inte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veen.kakani@csr.com" TargetMode="External"/><Relationship Id="rId5" Type="http://schemas.openxmlformats.org/officeDocument/2006/relationships/hyperlink" Target="mailto:brianh@cisco.com" TargetMode="External"/><Relationship Id="rId10" Type="http://schemas.openxmlformats.org/officeDocument/2006/relationships/hyperlink" Target="mailto:caldana@qca.qualcomm.com" TargetMode="External"/><Relationship Id="rId4" Type="http://schemas.openxmlformats.org/officeDocument/2006/relationships/hyperlink" Target="mailto:pthornycroft@arubanetworks.com" TargetMode="External"/><Relationship Id="rId9" Type="http://schemas.openxmlformats.org/officeDocument/2006/relationships/hyperlink" Target="mailto:james.wang@mediatek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mentor.ieee.org/802.15/dcn/14/15-14-0391-00-004r-technical-guidance-document-input-for-ami.pptx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Next Generation Positioning </a:t>
            </a:r>
            <a:br>
              <a:rPr lang="en-US" dirty="0" smtClean="0"/>
            </a:br>
            <a:r>
              <a:rPr lang="en-US" dirty="0" smtClean="0"/>
              <a:t>Overview and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05" y="18814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87406"/>
              </p:ext>
            </p:extLst>
          </p:nvPr>
        </p:nvGraphicFramePr>
        <p:xfrm>
          <a:off x="647564" y="2399288"/>
          <a:ext cx="8136904" cy="3045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273"/>
                <a:gridCol w="1365398"/>
                <a:gridCol w="883646"/>
                <a:gridCol w="1583198"/>
                <a:gridCol w="23563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Affiliation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Address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Phone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Email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Jonathan Segev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+972-54-2403587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  <a:hlinkClick r:id="rId3"/>
                        </a:rPr>
                        <a:t>jonathan.segev@intel.com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Peter </a:t>
                      </a: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Thornycroft</a:t>
                      </a:r>
                      <a:r>
                        <a:rPr kumimoji="1"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Aruba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2"/>
                          </a:solidFill>
                          <a:hlinkClick r:id="rId4"/>
                        </a:rPr>
                        <a:t>pthornycroft@arubanetworks.com</a:t>
                      </a:r>
                      <a:r>
                        <a:rPr lang="en-US" sz="12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Brian Hart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Cisco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sv-SE" sz="1400" u="sng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brianh@cisco.com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2573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Naveen </a:t>
                      </a: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Kakani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CSR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naveen.kakani@csr.com</a:t>
                      </a:r>
                      <a:r>
                        <a:rPr kumimoji="1"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Venkatesan</a:t>
                      </a:r>
                      <a:r>
                        <a:rPr kumimoji="1"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Ganesh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ganesh.venkatesan@intel.com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Liwen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Chu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Marvell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liwenchu@marvell.com</a:t>
                      </a:r>
                      <a:r>
                        <a:rPr kumimoji="1"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James Wang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MediaTek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james.wang@mediatek.com</a:t>
                      </a:r>
                      <a:r>
                        <a:rPr kumimoji="1"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Carlos </a:t>
                      </a: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Aldana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caldana@qca.qualcomm.com</a:t>
                      </a:r>
                      <a:r>
                        <a:rPr kumimoji="1" lang="en-US" sz="14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 smtClean="0"/>
              <a:t>REVmc</a:t>
            </a:r>
            <a:r>
              <a:rPr lang="en-US" dirty="0" smtClean="0"/>
              <a:t> Location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1014"/>
            <a:ext cx="8604956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Main items </a:t>
            </a:r>
            <a:r>
              <a:rPr lang="en-GB" sz="1800" dirty="0"/>
              <a:t>addressed </a:t>
            </a:r>
            <a:r>
              <a:rPr lang="en-US" sz="1800" dirty="0"/>
              <a:t>by </a:t>
            </a:r>
            <a:r>
              <a:rPr lang="en-US" sz="1800" dirty="0" smtClean="0"/>
              <a:t>FTM introduction to </a:t>
            </a:r>
            <a:r>
              <a:rPr lang="en-US" sz="1800" dirty="0" err="1" smtClean="0"/>
              <a:t>REVmc</a:t>
            </a:r>
            <a:r>
              <a:rPr lang="en-US" sz="1800" dirty="0" smtClean="0"/>
              <a:t>:</a:t>
            </a:r>
            <a:endParaRPr lang="en-US" sz="18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600" dirty="0" smtClean="0"/>
              <a:t>1:N operation - AP STA: non AP STA </a:t>
            </a:r>
            <a:r>
              <a:rPr lang="en-US" sz="1600" dirty="0" smtClean="0"/>
              <a:t>is the lead </a:t>
            </a:r>
            <a:r>
              <a:rPr lang="en-US" sz="1600" dirty="0" smtClean="0"/>
              <a:t>usage model.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600" dirty="0" smtClean="0"/>
              <a:t>Multi </a:t>
            </a:r>
            <a:r>
              <a:rPr lang="en-US" sz="1600" dirty="0"/>
              <a:t>channel </a:t>
            </a:r>
            <a:r>
              <a:rPr lang="en-US" sz="1600" dirty="0" smtClean="0"/>
              <a:t>operation: </a:t>
            </a:r>
            <a:r>
              <a:rPr lang="en-US" sz="1600" dirty="0" smtClean="0"/>
              <a:t>AP STAs </a:t>
            </a:r>
            <a:r>
              <a:rPr lang="en-US" sz="1600" dirty="0"/>
              <a:t>have a fixed operating channel while non AP STA </a:t>
            </a:r>
            <a:r>
              <a:rPr lang="en-US" sz="1600" dirty="0" smtClean="0"/>
              <a:t>moves </a:t>
            </a:r>
            <a:r>
              <a:rPr lang="en-US" sz="1600" dirty="0"/>
              <a:t>between AP </a:t>
            </a:r>
            <a:r>
              <a:rPr lang="en-US" sz="1600" dirty="0" smtClean="0"/>
              <a:t>STA’s channels</a:t>
            </a:r>
            <a:r>
              <a:rPr lang="en-US" sz="1600" dirty="0"/>
              <a:t>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600" dirty="0"/>
              <a:t>unassociated </a:t>
            </a:r>
            <a:r>
              <a:rPr lang="en-US" sz="1600" dirty="0" smtClean="0"/>
              <a:t>operation </a:t>
            </a:r>
            <a:r>
              <a:rPr lang="en-US" sz="1600" dirty="0" smtClean="0"/>
              <a:t>mode, </a:t>
            </a:r>
            <a:r>
              <a:rPr lang="en-US" sz="1600" dirty="0" smtClean="0"/>
              <a:t>as multiple </a:t>
            </a:r>
            <a:r>
              <a:rPr lang="en-US" sz="1600" dirty="0"/>
              <a:t>ranges </a:t>
            </a:r>
            <a:r>
              <a:rPr lang="en-US" sz="1600" dirty="0" smtClean="0"/>
              <a:t>are required </a:t>
            </a:r>
            <a:r>
              <a:rPr lang="en-US" sz="1600" dirty="0"/>
              <a:t>to obtain </a:t>
            </a:r>
            <a:r>
              <a:rPr lang="en-US" sz="1600" dirty="0" smtClean="0"/>
              <a:t>a single </a:t>
            </a:r>
            <a:r>
              <a:rPr lang="en-US" sz="1600" dirty="0" smtClean="0"/>
              <a:t>fix.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600" dirty="0" smtClean="0"/>
              <a:t>Support </a:t>
            </a:r>
            <a:r>
              <a:rPr lang="en-US" sz="1600" dirty="0"/>
              <a:t>for AP Location DB protocol.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97" y="3797323"/>
            <a:ext cx="2609604" cy="25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6" y="4000763"/>
            <a:ext cx="29542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358640" y="4807507"/>
            <a:ext cx="2104256" cy="745729"/>
            <a:chOff x="520699" y="4414500"/>
            <a:chExt cx="2295526" cy="982056"/>
          </a:xfrm>
        </p:grpSpPr>
        <p:pic>
          <p:nvPicPr>
            <p:cNvPr id="12" name="Picture 5" descr="r_2^2=(x-d)^2+y^2+z^2 \,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4794421"/>
              <a:ext cx="18573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r_3^2=(x-i)^2+(y-j)^2+z^2 \, 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5177481"/>
              <a:ext cx="229552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_1^2=x^2+y^2+z^2 \, 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9" y="4414500"/>
              <a:ext cx="1381125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55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15181" y="3067842"/>
            <a:ext cx="2359786" cy="2773426"/>
            <a:chOff x="4591526" y="692696"/>
            <a:chExt cx="4536504" cy="53825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26" y="692696"/>
              <a:ext cx="4536504" cy="513869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 bwMode="auto">
            <a:xfrm>
              <a:off x="6660232" y="5741832"/>
              <a:ext cx="2160240" cy="333410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660232" y="5374882"/>
              <a:ext cx="2160240" cy="333409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 rot="10800000">
              <a:off x="7670757" y="5437573"/>
              <a:ext cx="127383" cy="35179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Down Arrow 15"/>
            <p:cNvSpPr/>
            <p:nvPr/>
          </p:nvSpPr>
          <p:spPr bwMode="auto">
            <a:xfrm rot="16200000">
              <a:off x="7568697" y="5321452"/>
              <a:ext cx="143763" cy="1240614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318553" y="5869875"/>
              <a:ext cx="205681" cy="181372"/>
              <a:chOff x="7299002" y="5466539"/>
              <a:chExt cx="806757" cy="405921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7373862" y="5466539"/>
                <a:ext cx="657039" cy="4059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7299002" y="5466539"/>
                <a:ext cx="806757" cy="37032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53" y="5328748"/>
              <a:ext cx="225372" cy="2847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68"/>
            <a:ext cx="7770813" cy="723267"/>
          </a:xfrm>
        </p:spPr>
        <p:txBody>
          <a:bodyPr/>
          <a:lstStyle/>
          <a:p>
            <a:r>
              <a:rPr lang="en-US" sz="2800" dirty="0"/>
              <a:t>What’s next then?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18965"/>
            <a:ext cx="8146802" cy="1389955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 previous* contributions we’ve seen a set of new usage models of commercial value:</a:t>
            </a:r>
          </a:p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Micro geo-fencing moving </a:t>
            </a:r>
            <a:r>
              <a:rPr lang="en-US" sz="1600" dirty="0"/>
              <a:t>from </a:t>
            </a:r>
            <a:r>
              <a:rPr lang="en-US" sz="1600" dirty="0" smtClean="0"/>
              <a:t>&lt;1m </a:t>
            </a:r>
            <a:r>
              <a:rPr lang="en-US" sz="1600" dirty="0"/>
              <a:t>to </a:t>
            </a:r>
            <a:r>
              <a:rPr lang="en-US" sz="1600" dirty="0" smtClean="0"/>
              <a:t>&lt;0.1m.</a:t>
            </a:r>
          </a:p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Direction finding.</a:t>
            </a:r>
          </a:p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Improving scalability and reducing </a:t>
            </a:r>
            <a:r>
              <a:rPr lang="en-US" sz="1600" dirty="0" smtClean="0"/>
              <a:t>overhead.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1028"/>
            <a:ext cx="2115891" cy="2088232"/>
          </a:xfrm>
          <a:prstGeom prst="rect">
            <a:avLst/>
          </a:prstGeom>
        </p:spPr>
      </p:pic>
      <p:pic>
        <p:nvPicPr>
          <p:cNvPr id="21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68" y="3756218"/>
            <a:ext cx="3440627" cy="1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9552" y="5913276"/>
            <a:ext cx="586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* 11-14-1193/01 – Beyond Indoor Navigation by Jonathan Segev, Carlos </a:t>
            </a:r>
            <a:r>
              <a:rPr lang="en-US" sz="1000" dirty="0" err="1" smtClean="0">
                <a:solidFill>
                  <a:schemeClr val="tx1"/>
                </a:solidFill>
              </a:rPr>
              <a:t>Aldana</a:t>
            </a:r>
            <a:r>
              <a:rPr lang="en-US" sz="1000" dirty="0" smtClean="0">
                <a:solidFill>
                  <a:schemeClr val="tx1"/>
                </a:solidFill>
              </a:rPr>
              <a:t> et-al</a:t>
            </a:r>
          </a:p>
          <a:p>
            <a:pPr marL="0" lvl="1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  11-14-1235/r0 – Scalable Location by Brian Hart, Peter </a:t>
            </a:r>
            <a:r>
              <a:rPr lang="en-US" sz="1000" dirty="0" err="1" smtClean="0">
                <a:solidFill>
                  <a:schemeClr val="tx1"/>
                </a:solidFill>
              </a:rPr>
              <a:t>Thornycroft</a:t>
            </a:r>
            <a:r>
              <a:rPr lang="en-US" sz="1000" dirty="0" smtClean="0">
                <a:solidFill>
                  <a:schemeClr val="tx1"/>
                </a:solidFill>
              </a:rPr>
              <a:t> and Mark Rison.</a:t>
            </a:r>
          </a:p>
          <a:p>
            <a:pPr marL="0" lvl="1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   11-14-1263/r0 – Direction Finding Positioning by James Wang, Gabor </a:t>
            </a:r>
            <a:r>
              <a:rPr lang="en-US" sz="1000" dirty="0" err="1" smtClean="0">
                <a:solidFill>
                  <a:schemeClr val="tx1"/>
                </a:solidFill>
              </a:rPr>
              <a:t>Bajko</a:t>
            </a:r>
            <a:r>
              <a:rPr lang="en-US" sz="1000" dirty="0" smtClean="0">
                <a:solidFill>
                  <a:schemeClr val="tx1"/>
                </a:solidFill>
              </a:rPr>
              <a:t> et-al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052" y="2084075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Accuracy Positioning</a:t>
            </a:r>
          </a:p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Enable the use of FTM &lt;1 GHz frequency bands</a:t>
            </a:r>
          </a:p>
        </p:txBody>
      </p:sp>
    </p:spTree>
    <p:extLst>
      <p:ext uri="{BB962C8B-B14F-4D97-AF65-F5344CB8AC3E}">
        <p14:creationId xmlns:p14="http://schemas.microsoft.com/office/powerpoint/2010/main" val="40850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</a:t>
            </a:r>
            <a:r>
              <a:rPr lang="en-US" sz="2800" dirty="0" smtClean="0"/>
              <a:t>accuracy – moving from &lt;1m to &lt;0.1m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3"/>
            <a:ext cx="7018548" cy="1101923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Problem definition:</a:t>
            </a:r>
            <a:endParaRPr lang="en-US" b="1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generation products are focused on indoor navigation but as technology adoption increases so does the demand for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01700"/>
            <a:ext cx="2346303" cy="23156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568" y="2744924"/>
            <a:ext cx="5767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Micro </a:t>
            </a:r>
            <a:r>
              <a:rPr lang="en-US" sz="1800" dirty="0">
                <a:solidFill>
                  <a:schemeClr val="tx1"/>
                </a:solidFill>
              </a:rPr>
              <a:t>location becomes of interest, ~0.1m  accuracy opens up a new set of usage models: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Micro geo-fencing at store entrance.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Guide </a:t>
            </a:r>
            <a:r>
              <a:rPr lang="en-US" sz="1600" dirty="0">
                <a:solidFill>
                  <a:schemeClr val="tx1"/>
                </a:solidFill>
              </a:rPr>
              <a:t>me to product on the exact </a:t>
            </a:r>
            <a:r>
              <a:rPr lang="en-US" sz="1600" dirty="0" smtClean="0">
                <a:solidFill>
                  <a:schemeClr val="tx1"/>
                </a:solidFill>
              </a:rPr>
              <a:t>shelf.</a:t>
            </a:r>
            <a:endParaRPr lang="en-US" sz="1600" dirty="0">
              <a:solidFill>
                <a:schemeClr val="tx1"/>
              </a:solidFill>
            </a:endParaRP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Identify user preference and offer </a:t>
            </a:r>
            <a:r>
              <a:rPr lang="en-US" sz="1600" dirty="0" smtClean="0">
                <a:solidFill>
                  <a:schemeClr val="tx1"/>
                </a:solidFill>
              </a:rPr>
              <a:t>useful valuable service.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Direction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1014"/>
            <a:ext cx="5074332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en-US" sz="1800" dirty="0"/>
              <a:t>People visiting a museum/store would like to:</a:t>
            </a:r>
          </a:p>
          <a:p>
            <a:pPr marL="809625" lvl="2" indent="-180975">
              <a:buFont typeface="Arial" panose="020B0604020202020204" pitchFamily="34" charset="0"/>
              <a:buChar char="•"/>
            </a:pPr>
            <a:r>
              <a:rPr lang="en-US" sz="1600" dirty="0"/>
              <a:t>Get guidance on exhibits in an exhibition, to articles on a high </a:t>
            </a:r>
            <a:r>
              <a:rPr lang="en-US" sz="1600" dirty="0" smtClean="0"/>
              <a:t>shelf.</a:t>
            </a:r>
          </a:p>
          <a:p>
            <a:pPr marL="809625" lvl="2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Articles may </a:t>
            </a:r>
            <a:r>
              <a:rPr lang="en-US" sz="1600" dirty="0"/>
              <a:t>not be accessible but there’s a </a:t>
            </a:r>
            <a:r>
              <a:rPr lang="en-US" sz="1600" dirty="0" err="1"/>
              <a:t>LoS</a:t>
            </a:r>
            <a:r>
              <a:rPr lang="en-US" sz="1600" dirty="0"/>
              <a:t> between user and </a:t>
            </a:r>
            <a:r>
              <a:rPr lang="en-US" sz="1600" dirty="0" smtClean="0"/>
              <a:t>article.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3548" y="3681028"/>
            <a:ext cx="4771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manager in a store would like to:</a:t>
            </a:r>
          </a:p>
          <a:p>
            <a:pPr marL="714375" lvl="2" indent="180975" defTabSz="447675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1600" dirty="0">
                <a:solidFill>
                  <a:schemeClr val="tx1"/>
                </a:solidFill>
              </a:rPr>
              <a:t>Provided additional information </a:t>
            </a:r>
            <a:r>
              <a:rPr lang="en-US" sz="1600" dirty="0" smtClean="0">
                <a:solidFill>
                  <a:schemeClr val="tx1"/>
                </a:solidFill>
              </a:rPr>
              <a:t>to </a:t>
            </a:r>
            <a:r>
              <a:rPr lang="en-US" sz="1600" dirty="0">
                <a:solidFill>
                  <a:schemeClr val="tx1"/>
                </a:solidFill>
              </a:rPr>
              <a:t>clients as </a:t>
            </a:r>
            <a:r>
              <a:rPr lang="en-US" sz="1600" dirty="0" smtClean="0">
                <a:solidFill>
                  <a:schemeClr val="tx1"/>
                </a:solidFill>
              </a:rPr>
              <a:t>	they enter the store.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52120" y="2368053"/>
            <a:ext cx="3367898" cy="3726361"/>
            <a:chOff x="4591526" y="692696"/>
            <a:chExt cx="4536504" cy="53825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26" y="692696"/>
              <a:ext cx="4536504" cy="513869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6660232" y="5741832"/>
              <a:ext cx="2160240" cy="333410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660232" y="5374882"/>
              <a:ext cx="2160240" cy="333409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 rot="10800000">
              <a:off x="7670757" y="5437573"/>
              <a:ext cx="127383" cy="35179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rot="16200000">
              <a:off x="7568697" y="5321452"/>
              <a:ext cx="143763" cy="1240614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18553" y="5869875"/>
              <a:ext cx="205681" cy="181372"/>
              <a:chOff x="7299002" y="5466539"/>
              <a:chExt cx="806757" cy="405921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7373862" y="5466539"/>
                <a:ext cx="657039" cy="4059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7299002" y="5466539"/>
                <a:ext cx="806757" cy="37032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53" y="5328748"/>
              <a:ext cx="225372" cy="284720"/>
            </a:xfrm>
            <a:prstGeom prst="rect">
              <a:avLst/>
            </a:prstGeom>
          </p:spPr>
        </p:pic>
      </p:grpSp>
      <p:sp>
        <p:nvSpPr>
          <p:cNvPr id="19" name="Down Arrow 18"/>
          <p:cNvSpPr/>
          <p:nvPr/>
        </p:nvSpPr>
        <p:spPr bwMode="auto">
          <a:xfrm rot="187788">
            <a:off x="7389952" y="4296394"/>
            <a:ext cx="130533" cy="3547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685800" y="685800"/>
            <a:ext cx="8206680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 smtClean="0"/>
              <a:t>Improving scalability and reducing overhead</a:t>
            </a:r>
            <a:endParaRPr lang="en-US" sz="28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0186"/>
            <a:ext cx="7770813" cy="456422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People would like to get directions to their seat in the stadium, </a:t>
            </a:r>
            <a:r>
              <a:rPr lang="en-US" sz="1800" dirty="0" smtClean="0"/>
              <a:t>or their </a:t>
            </a:r>
            <a:r>
              <a:rPr lang="en-US" sz="1800" dirty="0"/>
              <a:t>gate at an airport.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Current protocol requires </a:t>
            </a:r>
            <a:r>
              <a:rPr lang="en-US" sz="1800" dirty="0" smtClean="0"/>
              <a:t>~6 frames </a:t>
            </a:r>
            <a:r>
              <a:rPr lang="en-US" sz="1800" dirty="0"/>
              <a:t>per </a:t>
            </a:r>
            <a:r>
              <a:rPr lang="en-US" sz="1800" dirty="0" smtClean="0"/>
              <a:t>fix, per STA, possibly using basic rate (limited link adaptation, </a:t>
            </a:r>
            <a:r>
              <a:rPr lang="en-US" sz="1800" dirty="0"/>
              <a:t>trilateration).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Some work have </a:t>
            </a:r>
            <a:r>
              <a:rPr lang="en-US" sz="1800" dirty="0" smtClean="0"/>
              <a:t>to assess* </a:t>
            </a:r>
            <a:r>
              <a:rPr lang="en-US" sz="1800" dirty="0"/>
              <a:t>medium </a:t>
            </a:r>
            <a:r>
              <a:rPr lang="en-US" sz="1800" dirty="0" smtClean="0"/>
              <a:t>usage using FTM has been done.</a:t>
            </a:r>
            <a:endParaRPr lang="en-US" sz="18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Heavily crowded scenarios </a:t>
            </a:r>
            <a:r>
              <a:rPr lang="en-US" sz="1800" dirty="0" smtClean="0"/>
              <a:t>show </a:t>
            </a:r>
            <a:r>
              <a:rPr lang="en-US" sz="1800" dirty="0"/>
              <a:t>substantial</a:t>
            </a:r>
            <a:r>
              <a:rPr lang="en-US" sz="1800" dirty="0" smtClean="0"/>
              <a:t>** </a:t>
            </a:r>
            <a:r>
              <a:rPr lang="en-US" sz="1800" dirty="0"/>
              <a:t>impact on </a:t>
            </a:r>
            <a:r>
              <a:rPr lang="en-US" sz="1800" dirty="0" smtClean="0"/>
              <a:t>medium usage with FTM.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43923" y="5861327"/>
            <a:ext cx="849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 11-12-1249-04-000m-802-11-2012-cid-46-47-48 </a:t>
            </a:r>
            <a:r>
              <a:rPr lang="en-US" sz="1100" dirty="0">
                <a:solidFill>
                  <a:schemeClr val="tx1"/>
                </a:solidFill>
              </a:rPr>
              <a:t>by Carlos </a:t>
            </a:r>
            <a:r>
              <a:rPr lang="en-US" sz="1100" dirty="0" err="1" smtClean="0">
                <a:solidFill>
                  <a:schemeClr val="tx1"/>
                </a:solidFill>
              </a:rPr>
              <a:t>Aldana</a:t>
            </a:r>
            <a:r>
              <a:rPr lang="en-US" sz="1100" dirty="0" smtClean="0">
                <a:solidFill>
                  <a:schemeClr val="tx1"/>
                </a:solidFill>
              </a:rPr>
              <a:t> et-al.</a:t>
            </a:r>
          </a:p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** 11-13-0072-01-000m-client-positioning-using-timing-measurements-between-access-points by </a:t>
            </a:r>
            <a:r>
              <a:rPr lang="en-US" sz="1100" dirty="0">
                <a:solidFill>
                  <a:schemeClr val="tx1"/>
                </a:solidFill>
              </a:rPr>
              <a:t>Erik Lindskog, Naveen </a:t>
            </a:r>
            <a:r>
              <a:rPr lang="en-US" sz="1100" dirty="0" err="1">
                <a:solidFill>
                  <a:schemeClr val="tx1"/>
                </a:solidFill>
              </a:rPr>
              <a:t>Kakani</a:t>
            </a:r>
            <a:r>
              <a:rPr lang="en-US" sz="1100" dirty="0">
                <a:solidFill>
                  <a:schemeClr val="tx1"/>
                </a:solidFill>
              </a:rPr>
              <a:t> et-al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</a:p>
          <a:p>
            <a:pPr marL="0" lvl="1" indent="0"/>
            <a:r>
              <a:rPr lang="en-US" sz="1100" dirty="0" smtClean="0">
                <a:solidFill>
                  <a:schemeClr val="tx1"/>
                </a:solidFill>
              </a:rPr>
              <a:t>** 11-14-1235/r0 </a:t>
            </a:r>
            <a:r>
              <a:rPr lang="en-US" sz="1100" dirty="0">
                <a:solidFill>
                  <a:schemeClr val="tx1"/>
                </a:solidFill>
              </a:rPr>
              <a:t>– Scalable Location by Brian Hart, Peter </a:t>
            </a:r>
            <a:r>
              <a:rPr lang="en-US" sz="1100" dirty="0" err="1">
                <a:solidFill>
                  <a:schemeClr val="tx1"/>
                </a:solidFill>
              </a:rPr>
              <a:t>Thornycroft</a:t>
            </a:r>
            <a:r>
              <a:rPr lang="en-US" sz="1100" dirty="0">
                <a:solidFill>
                  <a:schemeClr val="tx1"/>
                </a:solidFill>
              </a:rPr>
              <a:t> and Mark Rison.</a:t>
            </a:r>
          </a:p>
          <a:p>
            <a:pPr marL="0" lvl="1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9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51" y="4277146"/>
            <a:ext cx="3440627" cy="1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 smtClean="0"/>
              <a:t>High Accuracy Positioning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4804"/>
            <a:ext cx="7770813" cy="44296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I’d like to play augmented reality on my gaming machine possibly connected to my WLAN.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Possibly wearing special glass </a:t>
            </a:r>
            <a:r>
              <a:rPr lang="en-US" sz="1800" dirty="0" smtClean="0"/>
              <a:t>with</a:t>
            </a:r>
            <a:r>
              <a:rPr lang="en-US" sz="1800" dirty="0"/>
              <a:t> </a:t>
            </a:r>
            <a:r>
              <a:rPr lang="en-US" sz="1800" dirty="0" smtClean="0"/>
              <a:t>sensors </a:t>
            </a:r>
            <a:r>
              <a:rPr lang="en-US" sz="1800" dirty="0"/>
              <a:t>on my wearable devices.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Centimeter accuracy required for new age user experience.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LOS environment usage scenario is possible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4" y="4579722"/>
            <a:ext cx="2989884" cy="186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96" y="4579722"/>
            <a:ext cx="3339776" cy="18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685800"/>
            <a:ext cx="8856476" cy="1065213"/>
          </a:xfrm>
        </p:spPr>
        <p:txBody>
          <a:bodyPr/>
          <a:lstStyle/>
          <a:p>
            <a:r>
              <a:rPr lang="en-US" dirty="0" smtClean="0"/>
              <a:t>Enable the use of FTM &lt;1 GHz frequency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3648"/>
            <a:ext cx="7770813" cy="43607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of usage and benefits of FTM in Sub 1 GHz WLAN: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Reduce cost of operation when logging Sub 1 GHz enabled smart meter installation locations*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Smart meters can do trilateration/triangulation </a:t>
            </a:r>
            <a:r>
              <a:rPr lang="en-US" dirty="0"/>
              <a:t>with Access Points to have automated location logging and avoid human </a:t>
            </a:r>
            <a:r>
              <a:rPr lang="en-US" dirty="0" smtClean="0"/>
              <a:t>errors.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of Sub 1 GHz enabled tags can be used both for indoor and outdoor </a:t>
            </a:r>
            <a:r>
              <a:rPr lang="en-US" dirty="0" err="1" smtClean="0"/>
              <a:t>locationing</a:t>
            </a:r>
            <a:endParaRPr lang="en-US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Track family </a:t>
            </a:r>
            <a:r>
              <a:rPr lang="en-US" dirty="0" smtClean="0"/>
              <a:t>members.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38778" y="6475413"/>
            <a:ext cx="1705147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Carlos Aldana (Qualcomm)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828800" y="6477000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2601"/>
            <a:ext cx="1579600" cy="2769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19718"/>
            <a:ext cx="633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*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15-14-0391-00-004r-technical-guidance-document-input-for-ami.pptx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32140" y="4187253"/>
            <a:ext cx="3001595" cy="1907160"/>
            <a:chOff x="4978844" y="4519885"/>
            <a:chExt cx="3001595" cy="1907160"/>
          </a:xfrm>
        </p:grpSpPr>
        <p:pic>
          <p:nvPicPr>
            <p:cNvPr id="9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844" y="5618627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700" y="4519885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749" y="5618627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749" y="4550246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SCE Preps $1.63B Smart-Meter Progr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746" y="4909930"/>
              <a:ext cx="14287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5682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49536" y="5852301"/>
            <a:ext cx="115068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Calculate range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78688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of using 802.11 Based Positioning </a:t>
            </a:r>
            <a:r>
              <a:rPr lang="en-US" dirty="0" smtClean="0">
                <a:solidFill>
                  <a:schemeClr val="tx1"/>
                </a:solidFill>
              </a:rPr>
              <a:t>- moving </a:t>
            </a:r>
            <a:r>
              <a:rPr lang="en-US" dirty="0">
                <a:solidFill>
                  <a:schemeClr val="tx1"/>
                </a:solidFill>
              </a:rPr>
              <a:t>from &lt;1m to &lt;0.1m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14692" cy="4113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The local timing function in 802.11 is accurate to within ±20ppm</a:t>
            </a:r>
            <a:r>
              <a:rPr lang="en-US" sz="2000" b="0" dirty="0"/>
              <a:t> </a:t>
            </a:r>
            <a:r>
              <a:rPr lang="en-US" sz="1600" b="0" dirty="0" smtClean="0"/>
              <a:t>(phy dependent)</a:t>
            </a:r>
            <a:r>
              <a:rPr lang="en-US" sz="2000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How does this </a:t>
            </a:r>
            <a:r>
              <a:rPr lang="en-US" sz="2000" b="0" dirty="0" smtClean="0"/>
              <a:t>affect </a:t>
            </a:r>
            <a:r>
              <a:rPr lang="en-US" sz="2000" b="0" dirty="0" smtClean="0"/>
              <a:t>the RTD measurement?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Measurement frame of ~100usec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SIFS ~16usec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ACK frame ~70usec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87329" y="3534488"/>
            <a:ext cx="121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3636" y="3815824"/>
            <a:ext cx="2772822" cy="2529500"/>
            <a:chOff x="3278373" y="2132856"/>
            <a:chExt cx="2949811" cy="4032448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3278373" y="2132856"/>
              <a:ext cx="0" cy="4032448"/>
            </a:xfrm>
            <a:prstGeom prst="line">
              <a:avLst/>
            </a:prstGeom>
            <a:solidFill>
              <a:srgbClr val="00CC9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oval" w="lg" len="lg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228184" y="2132856"/>
              <a:ext cx="0" cy="4032448"/>
            </a:xfrm>
            <a:prstGeom prst="line">
              <a:avLst/>
            </a:prstGeom>
            <a:solidFill>
              <a:srgbClr val="00CC9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oval" w="lg" len="lg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extBox 7"/>
          <p:cNvSpPr txBox="1"/>
          <p:nvPr/>
        </p:nvSpPr>
        <p:spPr>
          <a:xfrm>
            <a:off x="7353876" y="3554940"/>
            <a:ext cx="121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9178" y="4228244"/>
            <a:ext cx="1915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FTM measurement frame </a:t>
            </a:r>
          </a:p>
          <a:p>
            <a:endParaRPr lang="en-US" sz="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8808" y="4699145"/>
            <a:ext cx="94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3520" y="5489457"/>
            <a:ext cx="94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M2 (</a:t>
            </a:r>
            <a:r>
              <a:rPr lang="en-US" dirty="0" smtClean="0">
                <a:solidFill>
                  <a:schemeClr val="tx1"/>
                </a:solidFill>
              </a:rPr>
              <a:t>t4, t1)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8954" y="4927769"/>
            <a:ext cx="140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t4 = </a:t>
            </a:r>
            <a:r>
              <a:rPr lang="en-US" dirty="0" smtClean="0">
                <a:solidFill>
                  <a:schemeClr val="tx1"/>
                </a:solidFill>
              </a:rPr>
              <a:t>TOA (</a:t>
            </a:r>
            <a:r>
              <a:rPr lang="en-US" dirty="0">
                <a:solidFill>
                  <a:schemeClr val="tx1"/>
                </a:solidFill>
              </a:rPr>
              <a:t>ACK)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0372" y="4737245"/>
            <a:ext cx="1221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tx1"/>
                </a:solidFill>
              </a:rPr>
              <a:t>t3 = </a:t>
            </a:r>
            <a:r>
              <a:rPr lang="en-US" sz="1100" dirty="0" smtClean="0">
                <a:solidFill>
                  <a:schemeClr val="tx1"/>
                </a:solidFill>
              </a:rPr>
              <a:t>TOD(ACK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3516" y="4257092"/>
            <a:ext cx="115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t1 = TOD(M1)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13101" y="4466495"/>
            <a:ext cx="105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t2 = TOA(M1)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93636" y="4388437"/>
            <a:ext cx="2772822" cy="1884879"/>
            <a:chOff x="4239837" y="3899659"/>
            <a:chExt cx="3249001" cy="1884879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4239837" y="3899659"/>
              <a:ext cx="3249001" cy="214884"/>
            </a:xfrm>
            <a:prstGeom prst="straightConnector1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4239837" y="4361650"/>
              <a:ext cx="3249001" cy="214884"/>
            </a:xfrm>
            <a:prstGeom prst="straightConnector1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239837" y="5184271"/>
              <a:ext cx="3249001" cy="214884"/>
            </a:xfrm>
            <a:prstGeom prst="straightConnector1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4239837" y="5569654"/>
              <a:ext cx="3249001" cy="214884"/>
            </a:xfrm>
            <a:prstGeom prst="straightConnector1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5901989" y="5927029"/>
            <a:ext cx="94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ACK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588224" y="3983111"/>
            <a:ext cx="0" cy="24513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3865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94168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of using 802.11 Based Positioning </a:t>
            </a:r>
            <a:r>
              <a:rPr lang="en-US" dirty="0" smtClean="0">
                <a:solidFill>
                  <a:schemeClr val="tx1"/>
                </a:solidFill>
              </a:rPr>
              <a:t>- moving </a:t>
            </a:r>
            <a:r>
              <a:rPr lang="en-US" dirty="0">
                <a:solidFill>
                  <a:schemeClr val="tx1"/>
                </a:solidFill>
              </a:rPr>
              <a:t>from &lt;1m to &lt;0.1m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437"/>
            <a:ext cx="8228012" cy="1829571"/>
          </a:xfrm>
        </p:spPr>
        <p:txBody>
          <a:bodyPr/>
          <a:lstStyle/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Measurement frame of ~100usec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SIFS ~16usec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ACK frame ~70usec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Diagram below describes events at the antenna ports.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3799" y="3420763"/>
            <a:ext cx="8920201" cy="2791200"/>
            <a:chOff x="223799" y="3420763"/>
            <a:chExt cx="8920201" cy="2791200"/>
          </a:xfrm>
        </p:grpSpPr>
        <p:sp>
          <p:nvSpPr>
            <p:cNvPr id="39" name="TextBox 38"/>
            <p:cNvSpPr txBox="1"/>
            <p:nvPr/>
          </p:nvSpPr>
          <p:spPr>
            <a:xfrm>
              <a:off x="8711952" y="587340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T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1631424" y="4260784"/>
              <a:ext cx="2247900" cy="238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 smtClean="0">
                  <a:solidFill>
                    <a:schemeClr val="tx1"/>
                  </a:solidFill>
                  <a:latin typeface="Neo Sans Intel" pitchFamily="34" charset="0"/>
                  <a:cs typeface="Arial" pitchFamily="34" charset="0"/>
                </a:rPr>
                <a:t>FTM Meas. Frame M1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1367644" y="5705821"/>
              <a:ext cx="7583043" cy="76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1533887" y="3530122"/>
              <a:ext cx="1016" cy="235902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31" name="Rounded Rectangle 30"/>
            <p:cNvSpPr/>
            <p:nvPr/>
          </p:nvSpPr>
          <p:spPr bwMode="auto">
            <a:xfrm>
              <a:off x="2093258" y="4800550"/>
              <a:ext cx="2247900" cy="238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 smtClean="0">
                  <a:solidFill>
                    <a:schemeClr val="tx1"/>
                  </a:solidFill>
                  <a:latin typeface="Neo Sans Intel" pitchFamily="34" charset="0"/>
                  <a:cs typeface="Arial" pitchFamily="34" charset="0"/>
                </a:rPr>
                <a:t>FTM Meas. Frame M1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899513" y="4800549"/>
              <a:ext cx="1216534" cy="238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 smtClean="0">
                  <a:solidFill>
                    <a:schemeClr val="tx1"/>
                  </a:solidFill>
                  <a:latin typeface="Neo Sans Intel" pitchFamily="34" charset="0"/>
                  <a:cs typeface="Arial" pitchFamily="34" charset="0"/>
                </a:rPr>
                <a:t>ACK frame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315341" y="4260783"/>
              <a:ext cx="1216534" cy="238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 smtClean="0">
                  <a:solidFill>
                    <a:schemeClr val="tx1"/>
                  </a:solidFill>
                  <a:latin typeface="Neo Sans Intel" pitchFamily="34" charset="0"/>
                  <a:cs typeface="Arial" pitchFamily="34" charset="0"/>
                </a:rPr>
                <a:t>ACK frame</a:t>
              </a:r>
            </a:p>
          </p:txBody>
        </p:sp>
        <p:cxnSp>
          <p:nvCxnSpPr>
            <p:cNvPr id="35" name="Straight Arrow Connector 34"/>
            <p:cNvCxnSpPr>
              <a:endCxn id="31" idx="1"/>
            </p:cNvCxnSpPr>
            <p:nvPr/>
          </p:nvCxnSpPr>
          <p:spPr bwMode="auto">
            <a:xfrm>
              <a:off x="1631424" y="4919611"/>
              <a:ext cx="461834" cy="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862430" y="4379845"/>
              <a:ext cx="461834" cy="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565514" y="4981139"/>
              <a:ext cx="862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t1-t2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11572" y="4061409"/>
              <a:ext cx="862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t4-t3</a:t>
              </a:r>
            </a:p>
          </p:txBody>
        </p:sp>
        <p:cxnSp>
          <p:nvCxnSpPr>
            <p:cNvPr id="40" name="Straight Arrow Connector 39"/>
            <p:cNvCxnSpPr>
              <a:stCxn id="31" idx="3"/>
              <a:endCxn id="32" idx="1"/>
            </p:cNvCxnSpPr>
            <p:nvPr/>
          </p:nvCxnSpPr>
          <p:spPr bwMode="auto">
            <a:xfrm flipV="1">
              <a:off x="4341158" y="4919612"/>
              <a:ext cx="558355" cy="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4380911" y="4658629"/>
              <a:ext cx="862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+mn-lt"/>
                </a:rPr>
                <a:t>SIFS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32492" y="3420763"/>
              <a:ext cx="2410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RTD = (t4-t1)-(t3-t2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)</a:t>
              </a:r>
              <a:endParaRPr lang="en-US" sz="1600" dirty="0" smtClean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5019911" y="3475217"/>
              <a:ext cx="935182" cy="229646"/>
            </a:xfrm>
            <a:prstGeom prst="rightArrow">
              <a:avLst/>
            </a:prstGeom>
            <a:solidFill>
              <a:srgbClr val="0000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tx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62083" y="3420763"/>
              <a:ext cx="2617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Both AP &amp; STA local CLKS are used in the RTD meas.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1631424" y="5623580"/>
              <a:ext cx="0" cy="180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2096877" y="5623580"/>
              <a:ext cx="0" cy="180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921358" y="5623580"/>
              <a:ext cx="0" cy="180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5306706" y="5623580"/>
              <a:ext cx="0" cy="180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1631424" y="5873409"/>
              <a:ext cx="2269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t1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95196" y="5873409"/>
              <a:ext cx="2269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t2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21679" y="5873409"/>
              <a:ext cx="2269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t3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15341" y="5873409"/>
              <a:ext cx="2269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t4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3799" y="4272907"/>
              <a:ext cx="135986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Responding STA</a:t>
              </a:r>
              <a:endParaRPr lang="en-US" sz="1400" dirty="0" smtClean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520" y="4756629"/>
              <a:ext cx="135986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Initiating STA</a:t>
              </a:r>
              <a:endParaRPr lang="en-US" sz="1400" dirty="0" smtClean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228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254" y="5121188"/>
            <a:ext cx="4286262" cy="1375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06680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of using 802.11 Based Positioning </a:t>
            </a:r>
            <a:r>
              <a:rPr lang="en-US" dirty="0" smtClean="0">
                <a:solidFill>
                  <a:schemeClr val="tx1"/>
                </a:solidFill>
              </a:rPr>
              <a:t>- moving </a:t>
            </a:r>
            <a:r>
              <a:rPr lang="en-US" dirty="0">
                <a:solidFill>
                  <a:schemeClr val="tx1"/>
                </a:solidFill>
              </a:rPr>
              <a:t>from &lt;1m to &lt;0.1m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16797" cy="4113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t1 and t4 are measured by STA 1 using CLK1 w/ accuracy PPM1 marked t1’, t4’ respectively.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t3 and t2 are measured by STA 2 using CLK2 w/ accuracy PPM2, marked t3’, t2’ respectively.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RTD = (t4’-t1’+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1) – (t3’-t2’+</a:t>
            </a:r>
            <a:r>
              <a:rPr lang="el-GR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2)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0" dirty="0" smtClean="0"/>
              <a:t>the measurement can be up to 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 off from the actual value.</a:t>
            </a:r>
          </a:p>
          <a:p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1 is measured over M1 + SIFS + RTD @ PPM1</a:t>
            </a:r>
          </a:p>
          <a:p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2 is measured over M1 + SIFS @ PPM2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M1 = 100usec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SIFS = 16usec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RTD &lt;&lt; M1, SIFS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Worst case scenario: PPM1 = -PPM2 = 20ppm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l-GR" sz="1600" b="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/>
              <a:t>1 </a:t>
            </a:r>
            <a:r>
              <a:rPr lang="en-US" sz="1600" b="0" dirty="0" smtClean="0"/>
              <a:t>+ 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2 = ~(M1+SIFS) * (2*PPM1) * C ~1.4m</a:t>
            </a:r>
          </a:p>
        </p:txBody>
      </p:sp>
    </p:spTree>
    <p:extLst>
      <p:ext uri="{BB962C8B-B14F-4D97-AF65-F5344CB8AC3E}">
        <p14:creationId xmlns:p14="http://schemas.microsoft.com/office/powerpoint/2010/main" val="1478209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GB" sz="2800" dirty="0" smtClean="0"/>
              <a:t>Motivation and purpose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556792"/>
            <a:ext cx="7772400" cy="4539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smtClean="0"/>
              <a:t>In previous contributions several useful usage models that are of commercial use for positioning have been presented.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smtClean="0"/>
              <a:t>This contribution presents some of the challenges </a:t>
            </a:r>
            <a:r>
              <a:rPr lang="en-US" sz="2000" b="0" dirty="0" smtClean="0"/>
              <a:t>in enabling this </a:t>
            </a:r>
            <a:r>
              <a:rPr lang="en-US" sz="2000" b="0" dirty="0" smtClean="0"/>
              <a:t>set of usages for 802.11 based positioning </a:t>
            </a:r>
            <a:r>
              <a:rPr lang="en-US" sz="2000" b="0" dirty="0" smtClean="0"/>
              <a:t>and an </a:t>
            </a:r>
            <a:r>
              <a:rPr lang="en-US" sz="2000" b="0" dirty="0" smtClean="0"/>
              <a:t>overview of positioning techniques.</a:t>
            </a:r>
            <a:endParaRPr lang="en-US" sz="2000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 smtClean="0"/>
          </a:p>
          <a:p>
            <a:endParaRPr lang="en-US" sz="20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89" y="4725144"/>
            <a:ext cx="5609485" cy="18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42684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of using 802.11 Based Positioning </a:t>
            </a:r>
            <a:r>
              <a:rPr lang="en-US" dirty="0" smtClean="0">
                <a:solidFill>
                  <a:schemeClr val="tx1"/>
                </a:solidFill>
              </a:rPr>
              <a:t>- moving </a:t>
            </a:r>
            <a:r>
              <a:rPr lang="en-US" dirty="0">
                <a:solidFill>
                  <a:schemeClr val="tx1"/>
                </a:solidFill>
              </a:rPr>
              <a:t>from &lt;1m to &lt;0.1m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1</a:t>
            </a:r>
            <a:r>
              <a:rPr lang="en-US" sz="1800" b="0" baseline="30000" dirty="0" smtClean="0"/>
              <a:t>st</a:t>
            </a:r>
            <a:r>
              <a:rPr lang="en-US" sz="1800" b="0" dirty="0" smtClean="0"/>
              <a:t> generation mitigation: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Estimate time difference using a single clock rather than two non dependent ones.</a:t>
            </a:r>
            <a:endParaRPr lang="en-US" sz="16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20ppm is </a:t>
            </a:r>
            <a:r>
              <a:rPr lang="en-US" sz="1600" b="0" dirty="0" smtClean="0"/>
              <a:t>the upper </a:t>
            </a:r>
            <a:r>
              <a:rPr lang="en-US" sz="1600" b="0" dirty="0"/>
              <a:t>bound, better clock yields better accuracy.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Doppler </a:t>
            </a:r>
            <a:r>
              <a:rPr lang="en-US" sz="1600" b="0" dirty="0"/>
              <a:t>is of lower importance.</a:t>
            </a:r>
          </a:p>
          <a:p>
            <a:pPr marL="0" indent="0"/>
            <a:endParaRPr lang="en-US" sz="1800" b="0" dirty="0" smtClean="0"/>
          </a:p>
          <a:p>
            <a:pPr marL="0" indent="0"/>
            <a:r>
              <a:rPr lang="en-US" sz="1800" b="0" dirty="0" smtClean="0"/>
              <a:t>RTD </a:t>
            </a:r>
            <a:r>
              <a:rPr lang="en-US" sz="1800" b="0" dirty="0"/>
              <a:t>= (t4’-t1’+</a:t>
            </a:r>
            <a:r>
              <a:rPr lang="el-GR" sz="1800" b="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800" b="0" dirty="0"/>
              <a:t>1) – (t3’-t2’+</a:t>
            </a:r>
            <a:r>
              <a:rPr lang="el-GR" sz="1800" b="0" dirty="0"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sz="1800" b="0" dirty="0" smtClean="0"/>
              <a:t>2) </a:t>
            </a:r>
          </a:p>
          <a:p>
            <a:pPr marL="0" indent="0"/>
            <a:r>
              <a:rPr lang="en-US" sz="1800" b="0" dirty="0" smtClean="0"/>
              <a:t>=&gt; </a:t>
            </a:r>
            <a:r>
              <a:rPr lang="el-G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800" b="0" dirty="0"/>
              <a:t>1 + </a:t>
            </a:r>
            <a:r>
              <a:rPr lang="el-GR" sz="1800" b="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800" b="0" dirty="0"/>
              <a:t>2 = ~(M1+SIFS) * </a:t>
            </a:r>
            <a:r>
              <a:rPr lang="en-US" sz="1800" b="0" dirty="0" smtClean="0"/>
              <a:t>(PPM1</a:t>
            </a:r>
            <a:r>
              <a:rPr lang="en-US" sz="1800" b="0" dirty="0"/>
              <a:t>) * C </a:t>
            </a:r>
            <a:r>
              <a:rPr lang="en-US" sz="1800" b="0" dirty="0" smtClean="0"/>
              <a:t>~0.7m</a:t>
            </a:r>
            <a:endParaRPr lang="en-US" sz="1800" b="0" dirty="0"/>
          </a:p>
          <a:p>
            <a:pPr marL="0" indent="0"/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63116" y="5473614"/>
            <a:ext cx="7091070" cy="637879"/>
          </a:xfrm>
          <a:prstGeom prst="roundRect">
            <a:avLst/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eo Sans Intel" pitchFamily="34" charset="0"/>
                <a:ea typeface="+mn-ea"/>
                <a:cs typeface="Arial" pitchFamily="34" charset="0"/>
              </a:rPr>
              <a:t>Going from &lt;1m to &lt;0.1m is a challenge</a:t>
            </a:r>
            <a:endParaRPr lang="en-US" sz="2000" dirty="0">
              <a:solidFill>
                <a:schemeClr val="tx1"/>
              </a:solidFill>
              <a:latin typeface="Neo Sans Inte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92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Challenges of using 802.11 Based Positioning - moving from &lt;1m to &lt;0.1m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676875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2</a:t>
            </a:r>
            <a:r>
              <a:rPr lang="en-US" sz="1600" b="0" baseline="30000" dirty="0" smtClean="0"/>
              <a:t>nd</a:t>
            </a:r>
            <a:r>
              <a:rPr lang="en-US" sz="1600" b="0" dirty="0" smtClean="0"/>
              <a:t> generation improvement possible solutions: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Using of 802.11ad (shorter packets yields smaller drift), but set additional challenges</a:t>
            </a:r>
            <a:r>
              <a:rPr lang="en-US" sz="1600" dirty="0"/>
              <a:t>.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Usage of mid-amble or post amble greatly reducing t4-t1 interval which is the main cause for the drift.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Nov. 2014</a:t>
            </a:r>
            <a:endParaRPr lang="en-GB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9" y="3933056"/>
            <a:ext cx="8084205" cy="25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6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Challenges of using 802.11 Based Positioning - moving from &lt;1m to &lt;0.1m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676875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NLOS and NNLOS channel conditions increases the likelihood of having a </a:t>
            </a:r>
            <a:r>
              <a:rPr lang="en-US" sz="1600" b="0" dirty="0"/>
              <a:t>wrong sense of </a:t>
            </a:r>
            <a:r>
              <a:rPr lang="en-US" sz="1600" b="0" dirty="0" smtClean="0"/>
              <a:t>range due to undetected first path.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These play a role when moving to the higher accuracy resolution and for proximity usages: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Outliers harder to detect.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Usage of MIMO techniques may help.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Signals’ properties in the 60GHz band presents  both</a:t>
            </a:r>
          </a:p>
          <a:p>
            <a:pPr marL="457200" lvl="1" indent="0" defTabSz="357188"/>
            <a:r>
              <a:rPr lang="en-US" sz="1600" dirty="0"/>
              <a:t>	</a:t>
            </a:r>
            <a:r>
              <a:rPr lang="en-US" sz="1600" dirty="0" smtClean="0"/>
              <a:t>an opportunity and a challenge.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Nov. 2014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4483"/>
            <a:ext cx="3489590" cy="280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03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Challenges of using 802.11 </a:t>
            </a:r>
            <a:r>
              <a:rPr lang="en-US" sz="2800" dirty="0" smtClean="0">
                <a:solidFill>
                  <a:schemeClr val="tx1"/>
                </a:solidFill>
              </a:rPr>
              <a:t>Based Positioning - Scalable Positioning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6768753" cy="4113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FTM has a high overhead: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400" b="0" dirty="0" smtClean="0"/>
              <a:t>Minimum of 6 messages required per single fix per AP.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400" dirty="0" smtClean="0"/>
              <a:t>Minimum of 4 APs required per single fix.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400" b="0" dirty="0" smtClean="0"/>
              <a:t>The </a:t>
            </a:r>
            <a:r>
              <a:rPr lang="en-US" sz="1400" dirty="0" smtClean="0"/>
              <a:t>medium usage is linearly dependent by the number of positioning STAs. 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400" dirty="0" smtClean="0"/>
              <a:t>We’ve seen* before that in dense environments this becomes </a:t>
            </a:r>
            <a:r>
              <a:rPr lang="en-US" sz="1400" dirty="0" smtClean="0"/>
              <a:t>in</a:t>
            </a:r>
            <a:r>
              <a:rPr lang="en-US" sz="1400" dirty="0" smtClean="0"/>
              <a:t>feasible </a:t>
            </a:r>
            <a:r>
              <a:rPr lang="en-US" sz="1400" dirty="0" smtClean="0"/>
              <a:t>and that an infrastructure broadcast protocol might be better suited.</a:t>
            </a:r>
            <a:endParaRPr lang="en-US" sz="1600" dirty="0"/>
          </a:p>
        </p:txBody>
      </p:sp>
      <p:pic>
        <p:nvPicPr>
          <p:cNvPr id="7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9100"/>
            <a:ext cx="3373768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01" y="3861048"/>
            <a:ext cx="4750299" cy="2593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548" y="6243119"/>
            <a:ext cx="586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* 11-14-1235/r0 – Scalable Location by Brian Hart, Peter </a:t>
            </a:r>
            <a:r>
              <a:rPr lang="en-US" sz="1000" dirty="0" err="1" smtClean="0">
                <a:solidFill>
                  <a:schemeClr val="tx1"/>
                </a:solidFill>
              </a:rPr>
              <a:t>Thornycroft</a:t>
            </a:r>
            <a:r>
              <a:rPr lang="en-US" sz="1000" dirty="0" smtClean="0">
                <a:solidFill>
                  <a:schemeClr val="tx1"/>
                </a:solidFill>
              </a:rPr>
              <a:t> and Mark Rison.</a:t>
            </a: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Nov.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579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Challenges of using 802.11 </a:t>
            </a:r>
            <a:r>
              <a:rPr lang="en-US" sz="2800" dirty="0" smtClean="0">
                <a:solidFill>
                  <a:schemeClr val="tx1"/>
                </a:solidFill>
              </a:rPr>
              <a:t>Based Positioning </a:t>
            </a:r>
            <a:r>
              <a:rPr lang="en-US" sz="2800" dirty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chemeClr val="tx1"/>
                </a:solidFill>
              </a:rPr>
              <a:t>Scalable Positioning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6768753" cy="4113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AP STA will need to communicate its intent and preference to its peers and indicate it to the positioning STAs in a form which is independent of number of positioning STAs.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Positioning STA may or may not be associated (use case dependent).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Larger BWs provides better channel resolution, at the </a:t>
            </a:r>
            <a:r>
              <a:rPr lang="en-US" sz="1600" b="0" dirty="0" smtClean="0"/>
              <a:t>expense </a:t>
            </a:r>
            <a:r>
              <a:rPr lang="en-US" sz="1600" b="0" dirty="0" smtClean="0"/>
              <a:t>of co-channel interference.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Acceptable deployment uses multi channel </a:t>
            </a:r>
            <a:r>
              <a:rPr lang="en-US" sz="1600" b="0" dirty="0" smtClean="0"/>
              <a:t>frequency plan to </a:t>
            </a:r>
            <a:r>
              <a:rPr lang="en-US" sz="1600" b="0" dirty="0" smtClean="0"/>
              <a:t>reduce interference, which means </a:t>
            </a:r>
            <a:r>
              <a:rPr lang="en-US" sz="1600" b="0" dirty="0" smtClean="0"/>
              <a:t>AP will be needed to </a:t>
            </a:r>
            <a:r>
              <a:rPr lang="en-US" sz="1600" b="0" dirty="0" smtClean="0"/>
              <a:t>indicate their absence to associated STAs in a transparent/backwards compatible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3548" y="6243119"/>
            <a:ext cx="586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* 11-14-1235/r0 – Scalable Location by Brian Hart, Peter </a:t>
            </a:r>
            <a:r>
              <a:rPr lang="en-US" sz="1000" dirty="0" err="1" smtClean="0">
                <a:solidFill>
                  <a:schemeClr val="tx1"/>
                </a:solidFill>
              </a:rPr>
              <a:t>Thornycroft</a:t>
            </a:r>
            <a:r>
              <a:rPr lang="en-US" sz="1000" dirty="0" smtClean="0">
                <a:solidFill>
                  <a:schemeClr val="tx1"/>
                </a:solidFill>
              </a:rPr>
              <a:t> and Mark Rison.</a:t>
            </a:r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Nov.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06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We’ve </a:t>
            </a:r>
            <a:r>
              <a:rPr lang="en-US" sz="1800" b="0" dirty="0"/>
              <a:t>described a new set of useful usage models that are of commercial use and </a:t>
            </a:r>
            <a:r>
              <a:rPr lang="en-US" sz="1800" b="0" dirty="0" smtClean="0"/>
              <a:t>interest.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We’ve described </a:t>
            </a:r>
            <a:r>
              <a:rPr lang="en-US" sz="1800" b="0" dirty="0" smtClean="0"/>
              <a:t>the challenges and area </a:t>
            </a:r>
            <a:r>
              <a:rPr lang="en-US" sz="1800" b="0" dirty="0"/>
              <a:t>of technical development that are extension of existing technology </a:t>
            </a:r>
            <a:r>
              <a:rPr lang="en-US" sz="1800" b="0" dirty="0" smtClean="0"/>
              <a:t>in 802.11. 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err="1"/>
              <a:t>REVmc</a:t>
            </a:r>
            <a:r>
              <a:rPr lang="en-US" sz="1800" b="0" dirty="0"/>
              <a:t> </a:t>
            </a:r>
            <a:r>
              <a:rPr lang="en-US" sz="1800" b="0" dirty="0" smtClean="0"/>
              <a:t>has enhanced the support </a:t>
            </a:r>
            <a:r>
              <a:rPr lang="en-US" sz="1800" b="0" dirty="0"/>
              <a:t>for </a:t>
            </a:r>
            <a:r>
              <a:rPr lang="en-US" sz="1800" b="0" dirty="0" smtClean="0"/>
              <a:t>indoor </a:t>
            </a:r>
            <a:r>
              <a:rPr lang="en-US" sz="1800" b="0" dirty="0"/>
              <a:t>positioning which </a:t>
            </a:r>
            <a:r>
              <a:rPr lang="en-US" sz="1800" b="0" dirty="0"/>
              <a:t>will </a:t>
            </a:r>
            <a:r>
              <a:rPr lang="en-US" sz="1800" b="0" dirty="0" smtClean="0"/>
              <a:t>likely lead </a:t>
            </a:r>
            <a:r>
              <a:rPr lang="en-US" sz="1800" b="0" dirty="0"/>
              <a:t>to implementations and market adoption in the near future</a:t>
            </a:r>
            <a:r>
              <a:rPr lang="en-US" sz="1800" b="0" dirty="0" smtClean="0"/>
              <a:t>.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group should now take the next step to extend the positioning support, and this should be done in a dedicated SG.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Straw poll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Do you think </a:t>
            </a:r>
            <a:r>
              <a:rPr lang="en-GB" dirty="0" smtClean="0"/>
              <a:t>next generation positioning would </a:t>
            </a:r>
            <a:r>
              <a:rPr lang="en-GB" dirty="0"/>
              <a:t>be a useful </a:t>
            </a:r>
            <a:r>
              <a:rPr lang="en-GB" dirty="0" smtClean="0"/>
              <a:t>area for </a:t>
            </a:r>
            <a:r>
              <a:rPr lang="en-GB" dirty="0"/>
              <a:t>802.11 to </a:t>
            </a:r>
            <a:r>
              <a:rPr lang="en-GB" dirty="0" smtClean="0"/>
              <a:t>study?</a:t>
            </a:r>
            <a:endParaRPr lang="en-GB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: 89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: 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: 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3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96752"/>
            <a:ext cx="7770813" cy="4897661"/>
          </a:xfrm>
        </p:spPr>
        <p:txBody>
          <a:bodyPr/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Backup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accuracy moving from </a:t>
            </a:r>
            <a:r>
              <a:rPr lang="en-US" sz="2800" dirty="0" smtClean="0"/>
              <a:t>&lt;1m </a:t>
            </a:r>
            <a:r>
              <a:rPr lang="en-US" sz="2800" dirty="0"/>
              <a:t>to </a:t>
            </a:r>
            <a:r>
              <a:rPr lang="en-US" sz="2800" dirty="0" smtClean="0"/>
              <a:t>&lt;0.1m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3"/>
            <a:ext cx="7770813" cy="1677988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Current std. overview</a:t>
            </a:r>
            <a:endParaRPr lang="en-US" b="1" dirty="0"/>
          </a:p>
          <a:p>
            <a:pPr marL="666750" lvl="1" indent="-266700">
              <a:buFont typeface="Arial" panose="020B0604020202020204" pitchFamily="34" charset="0"/>
              <a:buChar char="•"/>
            </a:pPr>
            <a:r>
              <a:rPr lang="en-US" sz="1800" dirty="0" smtClean="0"/>
              <a:t>Current technology has a theoretical limitation of 0.7m with real world scenarios bringing it to 2-4m depending on environment.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6912" y="2960948"/>
            <a:ext cx="39715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Shown: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Current technology.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Ray </a:t>
            </a:r>
            <a:r>
              <a:rPr lang="en-US" sz="1800" dirty="0">
                <a:solidFill>
                  <a:schemeClr val="tx1"/>
                </a:solidFill>
              </a:rPr>
              <a:t>trace simulation.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40Mhz BW.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5 </a:t>
            </a:r>
            <a:r>
              <a:rPr lang="en-US" sz="1800" dirty="0">
                <a:solidFill>
                  <a:schemeClr val="tx1"/>
                </a:solidFill>
              </a:rPr>
              <a:t>APs 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Mix of dry </a:t>
            </a:r>
            <a:r>
              <a:rPr lang="en-US" sz="1800" dirty="0" smtClean="0">
                <a:solidFill>
                  <a:schemeClr val="tx1"/>
                </a:solidFill>
              </a:rPr>
              <a:t>walls, wood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metal frames.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 MIMO (1x1 antenna scheme).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Basic trilateration – no outlier handling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Simulated thermal and receive noise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3388696"/>
            <a:ext cx="4801019" cy="30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685800"/>
            <a:ext cx="8640960" cy="914399"/>
          </a:xfrm>
        </p:spPr>
        <p:txBody>
          <a:bodyPr/>
          <a:lstStyle/>
          <a:p>
            <a:r>
              <a:rPr lang="en-US" sz="2800" dirty="0"/>
              <a:t>Why 802.11 Based </a:t>
            </a:r>
            <a:r>
              <a:rPr lang="en-US" sz="2800" dirty="0" smtClean="0"/>
              <a:t>Positioning?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Positioning has symbiotic relation with data connectivity: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Positioning </a:t>
            </a:r>
            <a:r>
              <a:rPr lang="en-US" sz="1600" dirty="0" smtClean="0"/>
              <a:t>means nothing without c</a:t>
            </a:r>
            <a:r>
              <a:rPr lang="en-US" sz="1600" dirty="0"/>
              <a:t>ontextual </a:t>
            </a:r>
            <a:r>
              <a:rPr lang="en-US" sz="1600" dirty="0" smtClean="0"/>
              <a:t>information.</a:t>
            </a: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Data connectivity </a:t>
            </a:r>
            <a:r>
              <a:rPr lang="en-US" sz="1600" dirty="0" smtClean="0">
                <a:sym typeface="Wingdings" panose="05000000000000000000" pitchFamily="2" charset="2"/>
              </a:rPr>
              <a:t>improves </a:t>
            </a:r>
            <a:r>
              <a:rPr lang="en-US" sz="1600" dirty="0" smtClean="0">
                <a:sym typeface="Wingdings" panose="05000000000000000000" pitchFamily="2" charset="2"/>
              </a:rPr>
              <a:t>with the addition of positioning.</a:t>
            </a:r>
            <a:endParaRPr lang="en-US" sz="16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802.11 </a:t>
            </a:r>
            <a:r>
              <a:rPr lang="en-US" sz="2000" b="0" dirty="0"/>
              <a:t>based WLAN </a:t>
            </a:r>
            <a:r>
              <a:rPr lang="en-US" sz="2000" b="0" dirty="0" smtClean="0"/>
              <a:t>is almost ubiquitous in </a:t>
            </a:r>
            <a:r>
              <a:rPr lang="en-US" sz="2000" b="0" dirty="0" smtClean="0"/>
              <a:t>many indoor </a:t>
            </a:r>
            <a:r>
              <a:rPr lang="en-US" sz="2000" b="0" dirty="0" smtClean="0"/>
              <a:t>environments </a:t>
            </a:r>
            <a:r>
              <a:rPr lang="en-US" sz="1800" b="0" dirty="0" smtClean="0"/>
              <a:t>(malls, retail chains)</a:t>
            </a:r>
            <a:r>
              <a:rPr lang="en-US" sz="2000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Building on existing </a:t>
            </a:r>
            <a:r>
              <a:rPr lang="en-US" sz="2000" b="0" dirty="0" smtClean="0"/>
              <a:t>technology </a:t>
            </a:r>
            <a:r>
              <a:rPr lang="en-US" sz="2000" b="0" dirty="0"/>
              <a:t>enables </a:t>
            </a:r>
            <a:r>
              <a:rPr lang="en-US" sz="2000" b="0" dirty="0" smtClean="0"/>
              <a:t>reuse: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Many </a:t>
            </a:r>
            <a:r>
              <a:rPr lang="en-US" sz="1600" b="0" dirty="0"/>
              <a:t>of the use cases revolve around the smartphone (already packed with radios, </a:t>
            </a:r>
            <a:r>
              <a:rPr lang="en-US" sz="1600" b="0" dirty="0" smtClean="0"/>
              <a:t>reuse </a:t>
            </a:r>
            <a:r>
              <a:rPr lang="en-US" sz="1600" b="0" dirty="0"/>
              <a:t>keeps complexity of actual device </a:t>
            </a:r>
            <a:r>
              <a:rPr lang="en-US" sz="1600" b="0" dirty="0" smtClean="0"/>
              <a:t>in check</a:t>
            </a:r>
            <a:r>
              <a:rPr lang="en-US" sz="1600" b="0" dirty="0"/>
              <a:t>). </a:t>
            </a: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Reuse of connectivity technology shortens and simplifies technology development.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098916" y="5481639"/>
            <a:ext cx="7443422" cy="827681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Symbiotic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relationship between data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and 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positioning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services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09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685800"/>
            <a:ext cx="8640960" cy="914399"/>
          </a:xfrm>
        </p:spPr>
        <p:txBody>
          <a:bodyPr/>
          <a:lstStyle/>
          <a:p>
            <a:r>
              <a:rPr lang="en-US" sz="2800" dirty="0" smtClean="0"/>
              <a:t>What is 802.11 </a:t>
            </a:r>
            <a:r>
              <a:rPr lang="en-US" sz="2800" dirty="0"/>
              <a:t>Based </a:t>
            </a:r>
            <a:r>
              <a:rPr lang="en-US" sz="2800" dirty="0" smtClean="0"/>
              <a:t>Positioning?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152"/>
            <a:ext cx="7770813" cy="24919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Indoor positioning </a:t>
            </a:r>
            <a:r>
              <a:rPr lang="en-US" sz="2000" b="0" dirty="0" smtClean="0"/>
              <a:t>major approaches: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Fingerprinting – a unique characteristic of the radio signal(s</a:t>
            </a:r>
            <a:r>
              <a:rPr lang="en-US" sz="1600" b="0" dirty="0" smtClean="0"/>
              <a:t>). </a:t>
            </a:r>
            <a:r>
              <a:rPr lang="en-US" sz="1600" b="0" dirty="0" smtClean="0"/>
              <a:t>Example: identify a position based on a set of RSSIs associated with APs.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Geometrical – a</a:t>
            </a:r>
            <a:r>
              <a:rPr lang="en-US" sz="1600" dirty="0" smtClean="0"/>
              <a:t> </a:t>
            </a:r>
            <a:r>
              <a:rPr lang="en-US" sz="1600" dirty="0"/>
              <a:t>mathematical model of the signal propagation properties is created. </a:t>
            </a:r>
            <a:r>
              <a:rPr lang="en-US" sz="1600" dirty="0" smtClean="0"/>
              <a:t> A </a:t>
            </a:r>
            <a:r>
              <a:rPr lang="en-US" sz="1600" dirty="0"/>
              <a:t>device uses this model to </a:t>
            </a:r>
            <a:r>
              <a:rPr lang="en-US" sz="1600" dirty="0" err="1" smtClean="0"/>
              <a:t>trilaterate</a:t>
            </a:r>
            <a:r>
              <a:rPr lang="en-US" sz="1600" dirty="0" smtClean="0"/>
              <a:t>/</a:t>
            </a:r>
            <a:r>
              <a:rPr lang="en-US" sz="1600" dirty="0" err="1" smtClean="0"/>
              <a:t>multilaterate</a:t>
            </a:r>
            <a:r>
              <a:rPr lang="en-US" sz="1600" dirty="0" smtClean="0"/>
              <a:t>/triangulate  </a:t>
            </a:r>
            <a:r>
              <a:rPr lang="en-US" sz="1600" dirty="0"/>
              <a:t>its position using </a:t>
            </a:r>
            <a:r>
              <a:rPr lang="en-US" sz="1600" dirty="0" smtClean="0"/>
              <a:t>measurements </a:t>
            </a:r>
            <a:r>
              <a:rPr lang="en-US" sz="1600" dirty="0"/>
              <a:t>to derive its </a:t>
            </a:r>
            <a:r>
              <a:rPr lang="en-US" sz="1600" dirty="0" smtClean="0"/>
              <a:t>position. 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8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9" y="4240244"/>
            <a:ext cx="2187270" cy="21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48064" y="4841985"/>
            <a:ext cx="1381125" cy="489458"/>
            <a:chOff x="520699" y="4414500"/>
            <a:chExt cx="2295526" cy="982056"/>
          </a:xfrm>
        </p:grpSpPr>
        <p:pic>
          <p:nvPicPr>
            <p:cNvPr id="10" name="Picture 5" descr="r_2^2=(x-d)^2+y^2+z^2 \,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4794421"/>
              <a:ext cx="18573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_3^2=(x-i)^2+(y-j)^2+z^2 \,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5177481"/>
              <a:ext cx="229552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_1^2=x^2+y^2+z^2 \, 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9" y="4414500"/>
              <a:ext cx="1381125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://www.wifigear.co.uk/productimages/fullsize/0E9EFE1D-F937-420C-84AD-202A38BB09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8" y="3972834"/>
            <a:ext cx="3253953" cy="24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44824"/>
            <a:ext cx="7770813" cy="4113213"/>
          </a:xfrm>
        </p:spPr>
        <p:txBody>
          <a:bodyPr/>
          <a:lstStyle/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A survey of the site is performed and “fingerprint” of the signals properties are </a:t>
            </a:r>
            <a:r>
              <a:rPr lang="en-US" dirty="0" smtClean="0"/>
              <a:t>taken; </a:t>
            </a:r>
            <a:r>
              <a:rPr lang="en-US" dirty="0"/>
              <a:t>alternatively </a:t>
            </a:r>
            <a:r>
              <a:rPr lang="en-US" dirty="0" smtClean="0"/>
              <a:t>crowd </a:t>
            </a:r>
            <a:r>
              <a:rPr lang="en-US" dirty="0"/>
              <a:t>sourcing </a:t>
            </a:r>
            <a:r>
              <a:rPr lang="en-US" dirty="0" smtClean="0"/>
              <a:t>might </a:t>
            </a:r>
            <a:r>
              <a:rPr lang="en-US" dirty="0" smtClean="0"/>
              <a:t>be used.</a:t>
            </a:r>
            <a:endParaRPr lang="en-US" dirty="0"/>
          </a:p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Example: A device takes measurements and sends it to server. </a:t>
            </a:r>
            <a:r>
              <a:rPr lang="en-US" dirty="0" smtClean="0"/>
              <a:t>The server performs </a:t>
            </a:r>
            <a:r>
              <a:rPr lang="en-US" dirty="0"/>
              <a:t>pattern matching trying to find the best matched position.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approaches - Fingerprinting</a:t>
            </a:r>
          </a:p>
        </p:txBody>
      </p:sp>
      <p:pic>
        <p:nvPicPr>
          <p:cNvPr id="7" name="Picture 2" descr="http://www.wifigear.co.uk/productimages/fullsize/0E9EFE1D-F937-420C-84AD-202A38BB0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20" y="4037806"/>
            <a:ext cx="3092618" cy="23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44824"/>
            <a:ext cx="7770813" cy="4113213"/>
          </a:xfrm>
        </p:spPr>
        <p:txBody>
          <a:bodyPr/>
          <a:lstStyle/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Essentially any positioning technique can be used with fingerprinting, however RSSI fingerprinting variant is most suited </a:t>
            </a:r>
            <a:r>
              <a:rPr lang="en-US" sz="1600" dirty="0"/>
              <a:t>(Rx only, AP scan already part of API). </a:t>
            </a:r>
          </a:p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Accuracy improves as range to AP reduces.</a:t>
            </a:r>
          </a:p>
          <a:p>
            <a:pPr marL="528638" lvl="1" indent="-342900">
              <a:buFont typeface="Arial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70676" cy="1065213"/>
          </a:xfrm>
        </p:spPr>
        <p:txBody>
          <a:bodyPr/>
          <a:lstStyle/>
          <a:p>
            <a:r>
              <a:rPr lang="en-US" dirty="0"/>
              <a:t>Positioning approaches </a:t>
            </a:r>
            <a:r>
              <a:rPr lang="en-US" dirty="0" smtClean="0"/>
              <a:t>– Fingerprinting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57943"/>
              </p:ext>
            </p:extLst>
          </p:nvPr>
        </p:nvGraphicFramePr>
        <p:xfrm>
          <a:off x="559074" y="3356992"/>
          <a:ext cx="8297402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902"/>
                <a:gridCol w="4500500"/>
              </a:tblGrid>
              <a:tr h="18542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RSSI</a:t>
                      </a:r>
                      <a:r>
                        <a:rPr lang="en-US" sz="1600" baseline="0" dirty="0" smtClean="0"/>
                        <a:t> example: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Pro’s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Con’s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Simple to implement.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Sensitive to noise and channel variations.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Easy to </a:t>
                      </a:r>
                      <a:r>
                        <a:rPr lang="en-US" sz="1400" u="none" dirty="0" smtClean="0"/>
                        <a:t>crowd</a:t>
                      </a:r>
                      <a:r>
                        <a:rPr lang="en-US" sz="1400" dirty="0" smtClean="0"/>
                        <a:t> source.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Less dynamic.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need for a known AP location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well suited for proximity usages.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Minimal</a:t>
                      </a:r>
                      <a:r>
                        <a:rPr lang="en-US" sz="1400" baseline="0" dirty="0" smtClean="0"/>
                        <a:t>/no impact on medium usage.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Changes in the environment requires many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DB updates.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Geopriv is easy to </a:t>
                      </a:r>
                      <a:r>
                        <a:rPr lang="en-US" sz="1400" u="none" dirty="0" smtClean="0"/>
                        <a:t>achieve with downlink RSSI fingerprinting.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Dependent on constant </a:t>
                      </a:r>
                      <a:r>
                        <a:rPr lang="en-US" sz="1400" u="none" dirty="0" smtClean="0"/>
                        <a:t>device </a:t>
                      </a:r>
                      <a:r>
                        <a:rPr lang="en-US" sz="1400" dirty="0" err="1" smtClean="0"/>
                        <a:t>Tx</a:t>
                      </a:r>
                      <a:r>
                        <a:rPr lang="en-US" sz="1400" dirty="0" smtClean="0"/>
                        <a:t> PWR.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Exposed to replay</a:t>
                      </a:r>
                      <a:r>
                        <a:rPr lang="en-US" sz="1400" baseline="0" dirty="0" smtClean="0"/>
                        <a:t> attack.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44824"/>
            <a:ext cx="7770813" cy="4113213"/>
          </a:xfrm>
        </p:spPr>
        <p:txBody>
          <a:bodyPr/>
          <a:lstStyle/>
          <a:p>
            <a:pPr marL="528638" lvl="1" indent="-34290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mathematical model of the signal propagation properties is created. </a:t>
            </a:r>
          </a:p>
          <a:p>
            <a:pPr marL="528638" lvl="1" indent="-342900">
              <a:buFont typeface="Arial" pitchFamily="34" charset="0"/>
              <a:buChar char="•"/>
            </a:pPr>
            <a:r>
              <a:rPr lang="en-US" dirty="0" smtClean="0"/>
              <a:t>Some </a:t>
            </a:r>
            <a:r>
              <a:rPr lang="en-US" dirty="0" smtClean="0"/>
              <a:t>examples: FTM (trilateration), RSSI (trilateration or multilateration), AoA/</a:t>
            </a:r>
            <a:r>
              <a:rPr lang="en-US" dirty="0" err="1" smtClean="0"/>
              <a:t>AoD</a:t>
            </a:r>
            <a:r>
              <a:rPr lang="en-US" dirty="0" smtClean="0"/>
              <a:t> (triangulation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approaches - </a:t>
            </a:r>
            <a:r>
              <a:rPr lang="en-US" dirty="0" smtClean="0"/>
              <a:t>Geometrical</a:t>
            </a:r>
            <a:endParaRPr lang="en-US" dirty="0"/>
          </a:p>
        </p:txBody>
      </p:sp>
      <p:pic>
        <p:nvPicPr>
          <p:cNvPr id="8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76" y="3810115"/>
            <a:ext cx="2417748" cy="24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23728" y="4523177"/>
            <a:ext cx="2295526" cy="982056"/>
            <a:chOff x="520699" y="4414500"/>
            <a:chExt cx="2295526" cy="982056"/>
          </a:xfrm>
        </p:grpSpPr>
        <p:pic>
          <p:nvPicPr>
            <p:cNvPr id="10" name="Picture 5" descr="r_2^2=(x-d)^2+y^2+z^2 \,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4794421"/>
              <a:ext cx="18573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_3^2=(x-i)^2+(y-j)^2+z^2 \,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5177481"/>
              <a:ext cx="229552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_1^2=x^2+y^2+z^2 \,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9" y="4414500"/>
              <a:ext cx="1381125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67544" y="6033192"/>
            <a:ext cx="8490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 </a:t>
            </a:r>
            <a:r>
              <a:rPr lang="en-US" sz="1100" dirty="0" smtClean="0">
                <a:solidFill>
                  <a:schemeClr val="tx1"/>
                </a:solidFill>
              </a:rPr>
              <a:t>Z is not depicted by figure as it is out of page. 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70676" cy="1065213"/>
          </a:xfrm>
        </p:spPr>
        <p:txBody>
          <a:bodyPr/>
          <a:lstStyle/>
          <a:p>
            <a:r>
              <a:rPr lang="en-US" dirty="0"/>
              <a:t>Positioning approaches </a:t>
            </a:r>
            <a:r>
              <a:rPr lang="en-US" dirty="0" smtClean="0"/>
              <a:t>– Geometrical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55084"/>
              </p:ext>
            </p:extLst>
          </p:nvPr>
        </p:nvGraphicFramePr>
        <p:xfrm>
          <a:off x="556517" y="2600908"/>
          <a:ext cx="829740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902"/>
                <a:gridCol w="4500500"/>
              </a:tblGrid>
              <a:tr h="18542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FTM example: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Pro’s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Con’s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Overcomes the need </a:t>
                      </a:r>
                      <a:r>
                        <a:rPr lang="en-US" sz="1400" u="none" dirty="0" smtClean="0"/>
                        <a:t>for a site </a:t>
                      </a:r>
                      <a:r>
                        <a:rPr lang="en-US" sz="1400" dirty="0" smtClean="0"/>
                        <a:t>survey.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</a:t>
                      </a:r>
                      <a:r>
                        <a:rPr lang="en-US" sz="1400" baseline="0" dirty="0" smtClean="0"/>
                        <a:t> location has to be known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Fewer updates</a:t>
                      </a:r>
                      <a:r>
                        <a:rPr lang="en-US" sz="1400" baseline="0" dirty="0" smtClean="0"/>
                        <a:t> to AP DB needed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mathematical model of the signal propagation is not always accurate/optimized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Suited to proximity</a:t>
                      </a:r>
                      <a:r>
                        <a:rPr lang="en-US" sz="1400" baseline="0" dirty="0" smtClean="0"/>
                        <a:t> usages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Hindered by NLOS (</a:t>
                      </a:r>
                      <a:r>
                        <a:rPr lang="en-US" sz="1400" u="none" dirty="0" smtClean="0"/>
                        <a:t>Non </a:t>
                      </a:r>
                      <a:r>
                        <a:rPr lang="en-US" sz="1400" dirty="0" smtClean="0"/>
                        <a:t>Line Of Sight) or NNLOS (Near NLOS) channel conditions giving a wrong sense of range.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</a:t>
                      </a:r>
                      <a:r>
                        <a:rPr lang="en-US" sz="1400" u="none" dirty="0" smtClean="0"/>
                        <a:t>s have </a:t>
                      </a:r>
                      <a:r>
                        <a:rPr lang="en-US" sz="1400" dirty="0" smtClean="0"/>
                        <a:t>low variance</a:t>
                      </a:r>
                      <a:r>
                        <a:rPr lang="en-US" sz="1400" baseline="0" dirty="0" smtClean="0"/>
                        <a:t> (less susceptible to noise).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 accurate measurement is essential, 1nsec inaccuracy translates to 0.3m.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0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685800"/>
            <a:ext cx="8640960" cy="914399"/>
          </a:xfrm>
        </p:spPr>
        <p:txBody>
          <a:bodyPr/>
          <a:lstStyle/>
          <a:p>
            <a:r>
              <a:rPr lang="en-US" sz="2800" dirty="0" smtClean="0"/>
              <a:t>Evolution of 802.11 </a:t>
            </a:r>
            <a:r>
              <a:rPr lang="en-US" sz="2800" dirty="0"/>
              <a:t>Based </a:t>
            </a:r>
            <a:r>
              <a:rPr lang="en-US" sz="2800" dirty="0" smtClean="0"/>
              <a:t>Positioning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5896737"/>
              </p:ext>
            </p:extLst>
          </p:nvPr>
        </p:nvGraphicFramePr>
        <p:xfrm>
          <a:off x="503548" y="476672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98616"/>
              </p:ext>
            </p:extLst>
          </p:nvPr>
        </p:nvGraphicFramePr>
        <p:xfrm>
          <a:off x="2997057" y="3897052"/>
          <a:ext cx="2695861" cy="2172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Visio" r:id="rId9" imgW="2374130" imgH="1914639" progId="Visio.Drawing.11">
                  <p:embed/>
                </p:oleObj>
              </mc:Choice>
              <mc:Fallback>
                <p:oleObj name="Visio" r:id="rId9" imgW="2374130" imgH="19146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057" y="3897052"/>
                        <a:ext cx="2695861" cy="2172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6929" y="3897052"/>
            <a:ext cx="3269373" cy="1834705"/>
          </a:xfrm>
          <a:prstGeom prst="rect">
            <a:avLst/>
          </a:prstGeom>
        </p:spPr>
      </p:pic>
      <p:pic>
        <p:nvPicPr>
          <p:cNvPr id="11" name="Picture 2" descr="http://www.wifigear.co.uk/productimages/fullsize/0E9EFE1D-F937-420C-84AD-202A38BB094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071729"/>
            <a:ext cx="2616689" cy="1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31574</TotalTime>
  <Words>2388</Words>
  <Application>Microsoft Office PowerPoint</Application>
  <PresentationFormat>On-screen Show (4:3)</PresentationFormat>
  <Paragraphs>359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 Unicode MS</vt:lpstr>
      <vt:lpstr>MS Gothic</vt:lpstr>
      <vt:lpstr>Arial</vt:lpstr>
      <vt:lpstr>Neo Sans Intel</vt:lpstr>
      <vt:lpstr>Symbol</vt:lpstr>
      <vt:lpstr>Times New Roman</vt:lpstr>
      <vt:lpstr>Wingdings</vt:lpstr>
      <vt:lpstr>802-11-Submission</vt:lpstr>
      <vt:lpstr>Visio</vt:lpstr>
      <vt:lpstr>Next Generation Positioning  Overview and Challenges</vt:lpstr>
      <vt:lpstr>Motivation and purpose</vt:lpstr>
      <vt:lpstr>Why 802.11 Based Positioning?</vt:lpstr>
      <vt:lpstr>What is 802.11 Based Positioning?</vt:lpstr>
      <vt:lpstr>Positioning approaches - Fingerprinting</vt:lpstr>
      <vt:lpstr>Positioning approaches – Fingerprinting</vt:lpstr>
      <vt:lpstr>Positioning approaches - Geometrical</vt:lpstr>
      <vt:lpstr>Positioning approaches – Geometrical</vt:lpstr>
      <vt:lpstr>Evolution of 802.11 Based Positioning</vt:lpstr>
      <vt:lpstr>REVmc Location Support</vt:lpstr>
      <vt:lpstr>What’s next then?</vt:lpstr>
      <vt:lpstr>Improved accuracy – moving from &lt;1m to &lt;0.1m</vt:lpstr>
      <vt:lpstr>Direction finding</vt:lpstr>
      <vt:lpstr>PowerPoint Presentation</vt:lpstr>
      <vt:lpstr>High Accuracy Positioning</vt:lpstr>
      <vt:lpstr>Enable the use of FTM &lt;1 GHz frequency bands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Scalable Positioning </vt:lpstr>
      <vt:lpstr>Challenges of using 802.11 Based Positioning -Scalable Positioning </vt:lpstr>
      <vt:lpstr>Summary</vt:lpstr>
      <vt:lpstr>Straw poll - 1</vt:lpstr>
      <vt:lpstr>PowerPoint Presentation</vt:lpstr>
      <vt:lpstr>Improved accuracy moving from &lt;1m to &lt;0.1m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Next Gen. Positioning</dc:title>
  <dc:creator>Jonathan Segev</dc:creator>
  <cp:lastModifiedBy>Segev, Jonathan</cp:lastModifiedBy>
  <cp:revision>542</cp:revision>
  <cp:lastPrinted>2013-03-13T01:06:54Z</cp:lastPrinted>
  <dcterms:created xsi:type="dcterms:W3CDTF">2013-02-25T08:14:14Z</dcterms:created>
  <dcterms:modified xsi:type="dcterms:W3CDTF">2014-11-04T19:22:15Z</dcterms:modified>
</cp:coreProperties>
</file>