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167" r:id="rId2"/>
  </p:sldMasterIdLst>
  <p:notesMasterIdLst>
    <p:notesMasterId r:id="rId27"/>
  </p:notesMasterIdLst>
  <p:handoutMasterIdLst>
    <p:handoutMasterId r:id="rId28"/>
  </p:handoutMasterIdLst>
  <p:sldIdLst>
    <p:sldId id="448" r:id="rId3"/>
    <p:sldId id="449" r:id="rId4"/>
    <p:sldId id="451" r:id="rId5"/>
    <p:sldId id="452" r:id="rId6"/>
    <p:sldId id="453" r:id="rId7"/>
    <p:sldId id="454" r:id="rId8"/>
    <p:sldId id="455" r:id="rId9"/>
    <p:sldId id="457" r:id="rId10"/>
    <p:sldId id="456" r:id="rId11"/>
    <p:sldId id="458" r:id="rId12"/>
    <p:sldId id="460" r:id="rId13"/>
    <p:sldId id="558" r:id="rId14"/>
    <p:sldId id="568" r:id="rId15"/>
    <p:sldId id="566" r:id="rId16"/>
    <p:sldId id="561" r:id="rId17"/>
    <p:sldId id="562" r:id="rId18"/>
    <p:sldId id="563" r:id="rId19"/>
    <p:sldId id="564" r:id="rId20"/>
    <p:sldId id="519" r:id="rId21"/>
    <p:sldId id="503" r:id="rId22"/>
    <p:sldId id="543" r:id="rId23"/>
    <p:sldId id="567" r:id="rId24"/>
    <p:sldId id="470" r:id="rId25"/>
    <p:sldId id="475" r:id="rId26"/>
  </p:sldIdLst>
  <p:sldSz cx="9144000" cy="6858000" type="screen4x3"/>
  <p:notesSz cx="6934200" cy="9280525"/>
  <p:custDataLst>
    <p:tags r:id="rId29"/>
  </p:custDataLst>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howGuides="1">
      <p:cViewPr>
        <p:scale>
          <a:sx n="66" d="100"/>
          <a:sy n="66" d="100"/>
        </p:scale>
        <p:origin x="-1236" y="-1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4C455C1F-8117-454A-A316-8B6DF4EFC23E}"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090306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3DF5CC42-FE01-426E-87F0-7ED7F6942525}"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40667107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ea typeface="MS PGothic" pitchFamily="34" charset="-128"/>
              </a:defRPr>
            </a:lvl1pPr>
            <a:lvl2pPr marL="742950" indent="-285750" defTabSz="933450" eaLnBrk="0" hangingPunct="0">
              <a:defRPr sz="1200">
                <a:solidFill>
                  <a:schemeClr val="tx1"/>
                </a:solidFill>
                <a:latin typeface="Times New Roman" pitchFamily="18" charset="0"/>
                <a:ea typeface="MS PGothic" pitchFamily="34" charset="-128"/>
              </a:defRPr>
            </a:lvl2pPr>
            <a:lvl3pPr marL="1143000" indent="-228600" defTabSz="933450" eaLnBrk="0" hangingPunct="0">
              <a:defRPr sz="1200">
                <a:solidFill>
                  <a:schemeClr val="tx1"/>
                </a:solidFill>
                <a:latin typeface="Times New Roman" pitchFamily="18" charset="0"/>
                <a:ea typeface="MS PGothic" pitchFamily="34" charset="-128"/>
              </a:defRPr>
            </a:lvl3pPr>
            <a:lvl4pPr marL="1600200" indent="-228600" defTabSz="933450" eaLnBrk="0" hangingPunct="0">
              <a:defRPr sz="1200">
                <a:solidFill>
                  <a:schemeClr val="tx1"/>
                </a:solidFill>
                <a:latin typeface="Times New Roman" pitchFamily="18" charset="0"/>
                <a:ea typeface="MS PGothic" pitchFamily="34" charset="-128"/>
              </a:defRPr>
            </a:lvl4pPr>
            <a:lvl5pPr marL="2057400" indent="-228600" defTabSz="933450" eaLnBrk="0" hangingPunct="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Page </a:t>
            </a:r>
            <a:fld id="{F82B2870-AFB8-4ED2-B7A9-3B762660FABD}" type="slidenum">
              <a:rPr lang="en-US" altLang="zh-CN"/>
              <a:pPr/>
              <a:t>1</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Nov 2014</a:t>
            </a:r>
            <a:endParaRPr lang="en-US" altLang="zh-CN"/>
          </a:p>
        </p:txBody>
      </p:sp>
      <p:sp>
        <p:nvSpPr>
          <p:cNvPr id="5" name="Rectangle 5"/>
          <p:cNvSpPr>
            <a:spLocks noGrp="1" noChangeArrowheads="1"/>
          </p:cNvSpPr>
          <p:nvPr>
            <p:ph type="ftr" sz="quarter" idx="11"/>
          </p:nvPr>
        </p:nvSpPr>
        <p:spPr>
          <a:xfrm>
            <a:off x="5638800" y="6477000"/>
            <a:ext cx="2905125" cy="258763"/>
          </a:xfrm>
        </p:spPr>
        <p:txBody>
          <a:bodyPr/>
          <a:lstStyle>
            <a:lvl1pPr>
              <a:defRPr/>
            </a:lvl1pPr>
          </a:lstStyle>
          <a:p>
            <a:pPr>
              <a:defRPr/>
            </a:pPr>
            <a:r>
              <a:rPr lang="en-US" smtClean="0"/>
              <a:t>Haiming Wang (SEU), Xiaoming Peng (I2R)</a:t>
            </a:r>
            <a:endParaRPr lang="en-US"/>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6D88B5C7-E5F0-48FE-9695-088E0FCD8DDA}" type="slidenum">
              <a:rPr lang="en-US" altLang="zh-CN"/>
              <a:pPr/>
              <a:t>‹#›</a:t>
            </a:fld>
            <a:endParaRPr lang="en-US" altLang="zh-CN"/>
          </a:p>
        </p:txBody>
      </p:sp>
    </p:spTree>
    <p:extLst>
      <p:ext uri="{BB962C8B-B14F-4D97-AF65-F5344CB8AC3E}">
        <p14:creationId xmlns:p14="http://schemas.microsoft.com/office/powerpoint/2010/main" val="152820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Nov 2014</a:t>
            </a:r>
            <a:endParaRPr lang="en-US" altLang="zh-CN"/>
          </a:p>
        </p:txBody>
      </p:sp>
      <p:sp>
        <p:nvSpPr>
          <p:cNvPr id="5" name="Rectangle 5"/>
          <p:cNvSpPr>
            <a:spLocks noGrp="1" noChangeArrowheads="1"/>
          </p:cNvSpPr>
          <p:nvPr>
            <p:ph type="ftr" sz="quarter" idx="11"/>
          </p:nvPr>
        </p:nvSpPr>
        <p:spPr>
          <a:xfrm>
            <a:off x="6640513" y="6475413"/>
            <a:ext cx="1903412" cy="184150"/>
          </a:xfrm>
        </p:spPr>
        <p:txBody>
          <a:bodyPr/>
          <a:lstStyle>
            <a:lvl1pPr>
              <a:defRPr/>
            </a:lvl1pPr>
          </a:lstStyle>
          <a:p>
            <a:pPr>
              <a:defRPr/>
            </a:pPr>
            <a:r>
              <a:rPr lang="en-US" smtClean="0"/>
              <a:t>Haiming Wang (SEU), Xiaoming Peng (I2R)</a:t>
            </a:r>
            <a:endParaRPr lang="en-US"/>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7EE346E3-B6A1-4C06-97D9-5BEF117DDD6C}" type="slidenum">
              <a:rPr lang="en-US" altLang="zh-CN"/>
              <a:pPr/>
              <a:t>‹#›</a:t>
            </a:fld>
            <a:endParaRPr lang="en-US" altLang="zh-CN"/>
          </a:p>
        </p:txBody>
      </p:sp>
    </p:spTree>
    <p:extLst>
      <p:ext uri="{BB962C8B-B14F-4D97-AF65-F5344CB8AC3E}">
        <p14:creationId xmlns:p14="http://schemas.microsoft.com/office/powerpoint/2010/main" val="3544234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Nov 2014</a:t>
            </a:r>
            <a:endParaRPr lang="en-US" altLang="zh-CN"/>
          </a:p>
        </p:txBody>
      </p:sp>
      <p:sp>
        <p:nvSpPr>
          <p:cNvPr id="5" name="Rectangle 5"/>
          <p:cNvSpPr>
            <a:spLocks noGrp="1" noChangeArrowheads="1"/>
          </p:cNvSpPr>
          <p:nvPr>
            <p:ph type="ftr" sz="quarter" idx="11"/>
          </p:nvPr>
        </p:nvSpPr>
        <p:spPr>
          <a:xfrm>
            <a:off x="6640513" y="6475413"/>
            <a:ext cx="1903412" cy="184150"/>
          </a:xfrm>
        </p:spPr>
        <p:txBody>
          <a:bodyPr/>
          <a:lstStyle>
            <a:lvl1pPr>
              <a:defRPr/>
            </a:lvl1pPr>
          </a:lstStyle>
          <a:p>
            <a:pPr>
              <a:defRPr/>
            </a:pPr>
            <a:r>
              <a:rPr lang="en-US" smtClean="0"/>
              <a:t>Haiming Wang (SEU), Xiaoming Peng (I2R)</a:t>
            </a:r>
            <a:endParaRPr lang="en-US"/>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D9C8AB4B-B51A-4DD8-9C8A-49088E8BB828}" type="slidenum">
              <a:rPr lang="en-US" altLang="zh-CN"/>
              <a:pPr/>
              <a:t>‹#›</a:t>
            </a:fld>
            <a:endParaRPr lang="en-US" altLang="zh-CN"/>
          </a:p>
        </p:txBody>
      </p:sp>
    </p:spTree>
    <p:extLst>
      <p:ext uri="{BB962C8B-B14F-4D97-AF65-F5344CB8AC3E}">
        <p14:creationId xmlns:p14="http://schemas.microsoft.com/office/powerpoint/2010/main" val="2195942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Nov 2014</a:t>
            </a: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Haiming Wang (SEU), Xiaoming Peng (I2R)</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6F9C1D56-EEE8-41DC-AACA-94D8A672FAA3}" type="slidenum">
              <a:rPr lang="en-US" altLang="zh-CN"/>
              <a:pPr/>
              <a:t>‹#›</a:t>
            </a:fld>
            <a:endParaRPr lang="en-US" altLang="zh-CN"/>
          </a:p>
        </p:txBody>
      </p:sp>
    </p:spTree>
    <p:extLst>
      <p:ext uri="{BB962C8B-B14F-4D97-AF65-F5344CB8AC3E}">
        <p14:creationId xmlns:p14="http://schemas.microsoft.com/office/powerpoint/2010/main" val="1886051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5"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6" name="Slide Number Placeholder 5"/>
          <p:cNvSpPr>
            <a:spLocks noGrp="1"/>
          </p:cNvSpPr>
          <p:nvPr>
            <p:ph type="sldNum" sz="quarter" idx="12"/>
          </p:nvPr>
        </p:nvSpPr>
        <p:spPr/>
        <p:txBody>
          <a:bodyPr/>
          <a:lstStyle>
            <a:lvl1pPr>
              <a:defRPr/>
            </a:lvl1pPr>
          </a:lstStyle>
          <a:p>
            <a:fld id="{48AAF213-93CA-4179-8456-E1E23BFD84EC}" type="slidenum">
              <a:rPr lang="en-US" altLang="zh-CN"/>
              <a:pPr/>
              <a:t>‹#›</a:t>
            </a:fld>
            <a:endParaRPr lang="en-US" altLang="zh-CN"/>
          </a:p>
        </p:txBody>
      </p:sp>
    </p:spTree>
    <p:extLst>
      <p:ext uri="{BB962C8B-B14F-4D97-AF65-F5344CB8AC3E}">
        <p14:creationId xmlns:p14="http://schemas.microsoft.com/office/powerpoint/2010/main" val="4159796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5"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6" name="Slide Number Placeholder 5"/>
          <p:cNvSpPr>
            <a:spLocks noGrp="1"/>
          </p:cNvSpPr>
          <p:nvPr>
            <p:ph type="sldNum" sz="quarter" idx="12"/>
          </p:nvPr>
        </p:nvSpPr>
        <p:spPr/>
        <p:txBody>
          <a:bodyPr/>
          <a:lstStyle>
            <a:lvl1pPr>
              <a:defRPr/>
            </a:lvl1pPr>
          </a:lstStyle>
          <a:p>
            <a:fld id="{636A1042-B139-423B-83D6-DBD318CD73A0}" type="slidenum">
              <a:rPr lang="en-US" altLang="zh-CN"/>
              <a:pPr/>
              <a:t>‹#›</a:t>
            </a:fld>
            <a:endParaRPr lang="en-US" altLang="zh-CN"/>
          </a:p>
        </p:txBody>
      </p:sp>
    </p:spTree>
    <p:extLst>
      <p:ext uri="{BB962C8B-B14F-4D97-AF65-F5344CB8AC3E}">
        <p14:creationId xmlns:p14="http://schemas.microsoft.com/office/powerpoint/2010/main" val="2482879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5"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6" name="Slide Number Placeholder 5"/>
          <p:cNvSpPr>
            <a:spLocks noGrp="1"/>
          </p:cNvSpPr>
          <p:nvPr>
            <p:ph type="sldNum" sz="quarter" idx="12"/>
          </p:nvPr>
        </p:nvSpPr>
        <p:spPr/>
        <p:txBody>
          <a:bodyPr/>
          <a:lstStyle>
            <a:lvl1pPr>
              <a:defRPr/>
            </a:lvl1pPr>
          </a:lstStyle>
          <a:p>
            <a:fld id="{C83D0CA6-342A-4183-8E7C-8047A1A6A10F}" type="slidenum">
              <a:rPr lang="en-US" altLang="zh-CN"/>
              <a:pPr/>
              <a:t>‹#›</a:t>
            </a:fld>
            <a:endParaRPr lang="en-US" altLang="zh-CN"/>
          </a:p>
        </p:txBody>
      </p:sp>
    </p:spTree>
    <p:extLst>
      <p:ext uri="{BB962C8B-B14F-4D97-AF65-F5344CB8AC3E}">
        <p14:creationId xmlns:p14="http://schemas.microsoft.com/office/powerpoint/2010/main" val="30118924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6"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7" name="Slide Number Placeholder 5"/>
          <p:cNvSpPr>
            <a:spLocks noGrp="1"/>
          </p:cNvSpPr>
          <p:nvPr>
            <p:ph type="sldNum" sz="quarter" idx="12"/>
          </p:nvPr>
        </p:nvSpPr>
        <p:spPr/>
        <p:txBody>
          <a:bodyPr/>
          <a:lstStyle>
            <a:lvl1pPr>
              <a:defRPr/>
            </a:lvl1pPr>
          </a:lstStyle>
          <a:p>
            <a:fld id="{542C4EC2-3234-406B-8D54-3A66588F673B}" type="slidenum">
              <a:rPr lang="en-US" altLang="zh-CN"/>
              <a:pPr/>
              <a:t>‹#›</a:t>
            </a:fld>
            <a:endParaRPr lang="en-US" altLang="zh-CN"/>
          </a:p>
        </p:txBody>
      </p:sp>
    </p:spTree>
    <p:extLst>
      <p:ext uri="{BB962C8B-B14F-4D97-AF65-F5344CB8AC3E}">
        <p14:creationId xmlns:p14="http://schemas.microsoft.com/office/powerpoint/2010/main" val="3801644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8"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9" name="Slide Number Placeholder 5"/>
          <p:cNvSpPr>
            <a:spLocks noGrp="1"/>
          </p:cNvSpPr>
          <p:nvPr>
            <p:ph type="sldNum" sz="quarter" idx="12"/>
          </p:nvPr>
        </p:nvSpPr>
        <p:spPr/>
        <p:txBody>
          <a:bodyPr/>
          <a:lstStyle>
            <a:lvl1pPr>
              <a:defRPr/>
            </a:lvl1pPr>
          </a:lstStyle>
          <a:p>
            <a:fld id="{D4E9ACE9-7F03-4E87-822B-FD02342FBB09}" type="slidenum">
              <a:rPr lang="en-US" altLang="zh-CN"/>
              <a:pPr/>
              <a:t>‹#›</a:t>
            </a:fld>
            <a:endParaRPr lang="en-US" altLang="zh-CN"/>
          </a:p>
        </p:txBody>
      </p:sp>
    </p:spTree>
    <p:extLst>
      <p:ext uri="{BB962C8B-B14F-4D97-AF65-F5344CB8AC3E}">
        <p14:creationId xmlns:p14="http://schemas.microsoft.com/office/powerpoint/2010/main" val="40218787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4"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5" name="Slide Number Placeholder 5"/>
          <p:cNvSpPr>
            <a:spLocks noGrp="1"/>
          </p:cNvSpPr>
          <p:nvPr>
            <p:ph type="sldNum" sz="quarter" idx="12"/>
          </p:nvPr>
        </p:nvSpPr>
        <p:spPr/>
        <p:txBody>
          <a:bodyPr/>
          <a:lstStyle>
            <a:lvl1pPr>
              <a:defRPr/>
            </a:lvl1pPr>
          </a:lstStyle>
          <a:p>
            <a:fld id="{69DABBBA-2F8F-45F9-966C-609FE533B07C}" type="slidenum">
              <a:rPr lang="en-US" altLang="zh-CN"/>
              <a:pPr/>
              <a:t>‹#›</a:t>
            </a:fld>
            <a:endParaRPr lang="en-US" altLang="zh-CN"/>
          </a:p>
        </p:txBody>
      </p:sp>
    </p:spTree>
    <p:extLst>
      <p:ext uri="{BB962C8B-B14F-4D97-AF65-F5344CB8AC3E}">
        <p14:creationId xmlns:p14="http://schemas.microsoft.com/office/powerpoint/2010/main" val="1831161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3"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4" name="Slide Number Placeholder 5"/>
          <p:cNvSpPr>
            <a:spLocks noGrp="1"/>
          </p:cNvSpPr>
          <p:nvPr>
            <p:ph type="sldNum" sz="quarter" idx="12"/>
          </p:nvPr>
        </p:nvSpPr>
        <p:spPr/>
        <p:txBody>
          <a:bodyPr/>
          <a:lstStyle>
            <a:lvl1pPr>
              <a:defRPr/>
            </a:lvl1pPr>
          </a:lstStyle>
          <a:p>
            <a:fld id="{BD7E7882-BE7F-43B2-B66B-4791A7624DB0}" type="slidenum">
              <a:rPr lang="en-US" altLang="zh-CN"/>
              <a:pPr/>
              <a:t>‹#›</a:t>
            </a:fld>
            <a:endParaRPr lang="en-US" altLang="zh-CN"/>
          </a:p>
        </p:txBody>
      </p:sp>
    </p:spTree>
    <p:extLst>
      <p:ext uri="{BB962C8B-B14F-4D97-AF65-F5344CB8AC3E}">
        <p14:creationId xmlns:p14="http://schemas.microsoft.com/office/powerpoint/2010/main" val="2984169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Nov 2014</a:t>
            </a:r>
            <a:endParaRPr lang="en-US" altLang="zh-CN"/>
          </a:p>
        </p:txBody>
      </p:sp>
      <p:sp>
        <p:nvSpPr>
          <p:cNvPr id="5" name="Rectangle 5"/>
          <p:cNvSpPr>
            <a:spLocks noGrp="1" noChangeArrowheads="1"/>
          </p:cNvSpPr>
          <p:nvPr>
            <p:ph type="ftr" sz="quarter" idx="11"/>
          </p:nvPr>
        </p:nvSpPr>
        <p:spPr>
          <a:xfrm>
            <a:off x="6640513" y="6475413"/>
            <a:ext cx="1903412" cy="184150"/>
          </a:xfrm>
        </p:spPr>
        <p:txBody>
          <a:bodyPr/>
          <a:lstStyle>
            <a:lvl1pPr>
              <a:defRPr/>
            </a:lvl1pPr>
          </a:lstStyle>
          <a:p>
            <a:pPr>
              <a:defRPr/>
            </a:pPr>
            <a:r>
              <a:rPr lang="en-US" smtClean="0"/>
              <a:t>Haiming Wang (SEU), Xiaoming Peng (I2R)</a:t>
            </a:r>
            <a:endParaRPr lang="en-US"/>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0E93AED4-DCEE-469A-9369-64F3D7BD1AA2}" type="slidenum">
              <a:rPr lang="en-US" altLang="zh-CN"/>
              <a:pPr/>
              <a:t>‹#›</a:t>
            </a:fld>
            <a:endParaRPr lang="en-US" altLang="zh-CN"/>
          </a:p>
        </p:txBody>
      </p:sp>
    </p:spTree>
    <p:extLst>
      <p:ext uri="{BB962C8B-B14F-4D97-AF65-F5344CB8AC3E}">
        <p14:creationId xmlns:p14="http://schemas.microsoft.com/office/powerpoint/2010/main" val="31347797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6"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7" name="Slide Number Placeholder 5"/>
          <p:cNvSpPr>
            <a:spLocks noGrp="1"/>
          </p:cNvSpPr>
          <p:nvPr>
            <p:ph type="sldNum" sz="quarter" idx="12"/>
          </p:nvPr>
        </p:nvSpPr>
        <p:spPr/>
        <p:txBody>
          <a:bodyPr/>
          <a:lstStyle>
            <a:lvl1pPr>
              <a:defRPr/>
            </a:lvl1pPr>
          </a:lstStyle>
          <a:p>
            <a:fld id="{028E365D-6E3F-4541-A3B0-086C45B3F3FE}" type="slidenum">
              <a:rPr lang="en-US" altLang="zh-CN"/>
              <a:pPr/>
              <a:t>‹#›</a:t>
            </a:fld>
            <a:endParaRPr lang="en-US" altLang="zh-CN"/>
          </a:p>
        </p:txBody>
      </p:sp>
    </p:spTree>
    <p:extLst>
      <p:ext uri="{BB962C8B-B14F-4D97-AF65-F5344CB8AC3E}">
        <p14:creationId xmlns:p14="http://schemas.microsoft.com/office/powerpoint/2010/main" val="6452686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6"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7" name="Slide Number Placeholder 5"/>
          <p:cNvSpPr>
            <a:spLocks noGrp="1"/>
          </p:cNvSpPr>
          <p:nvPr>
            <p:ph type="sldNum" sz="quarter" idx="12"/>
          </p:nvPr>
        </p:nvSpPr>
        <p:spPr/>
        <p:txBody>
          <a:bodyPr/>
          <a:lstStyle>
            <a:lvl1pPr>
              <a:defRPr/>
            </a:lvl1pPr>
          </a:lstStyle>
          <a:p>
            <a:fld id="{BB042571-8A97-4C1C-A82B-B924956217D5}" type="slidenum">
              <a:rPr lang="en-US" altLang="zh-CN"/>
              <a:pPr/>
              <a:t>‹#›</a:t>
            </a:fld>
            <a:endParaRPr lang="en-US" altLang="zh-CN"/>
          </a:p>
        </p:txBody>
      </p:sp>
    </p:spTree>
    <p:extLst>
      <p:ext uri="{BB962C8B-B14F-4D97-AF65-F5344CB8AC3E}">
        <p14:creationId xmlns:p14="http://schemas.microsoft.com/office/powerpoint/2010/main" val="649468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5"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6" name="Slide Number Placeholder 5"/>
          <p:cNvSpPr>
            <a:spLocks noGrp="1"/>
          </p:cNvSpPr>
          <p:nvPr>
            <p:ph type="sldNum" sz="quarter" idx="12"/>
          </p:nvPr>
        </p:nvSpPr>
        <p:spPr/>
        <p:txBody>
          <a:bodyPr/>
          <a:lstStyle>
            <a:lvl1pPr>
              <a:defRPr/>
            </a:lvl1pPr>
          </a:lstStyle>
          <a:p>
            <a:fld id="{ACE4AF91-9B2F-496F-B5BF-46405AC5A08E}" type="slidenum">
              <a:rPr lang="en-US" altLang="zh-CN"/>
              <a:pPr/>
              <a:t>‹#›</a:t>
            </a:fld>
            <a:endParaRPr lang="en-US" altLang="zh-CN"/>
          </a:p>
        </p:txBody>
      </p:sp>
    </p:spTree>
    <p:extLst>
      <p:ext uri="{BB962C8B-B14F-4D97-AF65-F5344CB8AC3E}">
        <p14:creationId xmlns:p14="http://schemas.microsoft.com/office/powerpoint/2010/main" val="20147844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ltLang="zh-CN" smtClean="0"/>
              <a:t>Nov 2014</a:t>
            </a:r>
            <a:endParaRPr lang="en-US" altLang="zh-CN"/>
          </a:p>
        </p:txBody>
      </p:sp>
      <p:sp>
        <p:nvSpPr>
          <p:cNvPr id="5" name="Footer Placeholder 4"/>
          <p:cNvSpPr>
            <a:spLocks noGrp="1"/>
          </p:cNvSpPr>
          <p:nvPr>
            <p:ph type="ftr" sz="quarter" idx="11"/>
          </p:nvPr>
        </p:nvSpPr>
        <p:spPr/>
        <p:txBody>
          <a:bodyPr/>
          <a:lstStyle>
            <a:lvl1pPr>
              <a:defRPr/>
            </a:lvl1pPr>
          </a:lstStyle>
          <a:p>
            <a:pPr>
              <a:defRPr/>
            </a:pPr>
            <a:r>
              <a:rPr lang="en-US" smtClean="0"/>
              <a:t>Haiming Wang (SEU), Xiaoming Peng (I2R)</a:t>
            </a:r>
            <a:endParaRPr lang="en-US"/>
          </a:p>
        </p:txBody>
      </p:sp>
      <p:sp>
        <p:nvSpPr>
          <p:cNvPr id="6" name="Slide Number Placeholder 5"/>
          <p:cNvSpPr>
            <a:spLocks noGrp="1"/>
          </p:cNvSpPr>
          <p:nvPr>
            <p:ph type="sldNum" sz="quarter" idx="12"/>
          </p:nvPr>
        </p:nvSpPr>
        <p:spPr/>
        <p:txBody>
          <a:bodyPr/>
          <a:lstStyle>
            <a:lvl1pPr>
              <a:defRPr/>
            </a:lvl1pPr>
          </a:lstStyle>
          <a:p>
            <a:fld id="{1133A347-457E-4467-8928-955544137AC3}" type="slidenum">
              <a:rPr lang="en-US" altLang="zh-CN"/>
              <a:pPr/>
              <a:t>‹#›</a:t>
            </a:fld>
            <a:endParaRPr lang="en-US" altLang="zh-CN"/>
          </a:p>
        </p:txBody>
      </p:sp>
    </p:spTree>
    <p:extLst>
      <p:ext uri="{BB962C8B-B14F-4D97-AF65-F5344CB8AC3E}">
        <p14:creationId xmlns:p14="http://schemas.microsoft.com/office/powerpoint/2010/main" val="3998863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Nov 2014</a:t>
            </a: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Haiming Wang (SEU), Xiaoming Peng (I2R)</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53CE4DCD-4DD1-487B-B2A0-9CE806BA5592}" type="slidenum">
              <a:rPr lang="en-US" altLang="zh-CN"/>
              <a:pPr/>
              <a:t>‹#›</a:t>
            </a:fld>
            <a:endParaRPr lang="en-US" altLang="zh-CN"/>
          </a:p>
        </p:txBody>
      </p:sp>
    </p:spTree>
    <p:extLst>
      <p:ext uri="{BB962C8B-B14F-4D97-AF65-F5344CB8AC3E}">
        <p14:creationId xmlns:p14="http://schemas.microsoft.com/office/powerpoint/2010/main" val="3173587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Nov 2014</a:t>
            </a:r>
            <a:endParaRPr lang="en-US" altLang="zh-CN"/>
          </a:p>
        </p:txBody>
      </p:sp>
      <p:sp>
        <p:nvSpPr>
          <p:cNvPr id="6" name="Rectangle 11"/>
          <p:cNvSpPr>
            <a:spLocks noGrp="1" noChangeArrowheads="1"/>
          </p:cNvSpPr>
          <p:nvPr>
            <p:ph type="ftr" sz="quarter" idx="11"/>
          </p:nvPr>
        </p:nvSpPr>
        <p:spPr>
          <a:xfrm>
            <a:off x="6640513" y="6475413"/>
            <a:ext cx="1903412" cy="184150"/>
          </a:xfrm>
        </p:spPr>
        <p:txBody>
          <a:bodyPr/>
          <a:lstStyle>
            <a:lvl1pPr>
              <a:defRPr/>
            </a:lvl1pPr>
          </a:lstStyle>
          <a:p>
            <a:pPr>
              <a:defRPr/>
            </a:pPr>
            <a:r>
              <a:rPr lang="en-US" smtClean="0"/>
              <a:t>Haiming Wang (SEU), Xiaoming Peng (I2R)</a:t>
            </a:r>
            <a:endParaRPr lang="en-US"/>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C2B10672-EE0D-42DC-B512-834A4659AA04}" type="slidenum">
              <a:rPr lang="en-US" altLang="zh-CN"/>
              <a:pPr/>
              <a:t>‹#›</a:t>
            </a:fld>
            <a:endParaRPr lang="en-US" altLang="zh-CN"/>
          </a:p>
        </p:txBody>
      </p:sp>
    </p:spTree>
    <p:extLst>
      <p:ext uri="{BB962C8B-B14F-4D97-AF65-F5344CB8AC3E}">
        <p14:creationId xmlns:p14="http://schemas.microsoft.com/office/powerpoint/2010/main" val="920266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zh-CN" smtClean="0"/>
              <a:t>Nov 2014</a:t>
            </a:r>
            <a:endParaRPr lang="en-US" altLang="zh-CN"/>
          </a:p>
        </p:txBody>
      </p:sp>
      <p:sp>
        <p:nvSpPr>
          <p:cNvPr id="8" name="Rectangle 5"/>
          <p:cNvSpPr>
            <a:spLocks noGrp="1" noChangeArrowheads="1"/>
          </p:cNvSpPr>
          <p:nvPr>
            <p:ph type="ftr" sz="quarter" idx="11"/>
          </p:nvPr>
        </p:nvSpPr>
        <p:spPr>
          <a:xfrm>
            <a:off x="6640513" y="6475413"/>
            <a:ext cx="1903412" cy="184150"/>
          </a:xfrm>
        </p:spPr>
        <p:txBody>
          <a:bodyPr/>
          <a:lstStyle>
            <a:lvl1pPr>
              <a:defRPr/>
            </a:lvl1pPr>
          </a:lstStyle>
          <a:p>
            <a:pPr>
              <a:defRPr/>
            </a:pPr>
            <a:r>
              <a:rPr lang="en-US" smtClean="0"/>
              <a:t>Haiming Wang (SEU), Xiaoming Peng (I2R)</a:t>
            </a:r>
            <a:endParaRPr lang="en-US"/>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06F58381-B537-4523-BA93-4DA956427217}" type="slidenum">
              <a:rPr lang="en-US" altLang="zh-CN"/>
              <a:pPr/>
              <a:t>‹#›</a:t>
            </a:fld>
            <a:endParaRPr lang="en-US" altLang="zh-CN"/>
          </a:p>
        </p:txBody>
      </p:sp>
    </p:spTree>
    <p:extLst>
      <p:ext uri="{BB962C8B-B14F-4D97-AF65-F5344CB8AC3E}">
        <p14:creationId xmlns:p14="http://schemas.microsoft.com/office/powerpoint/2010/main" val="2660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zh-CN" smtClean="0"/>
              <a:t>Nov 2014</a:t>
            </a:r>
            <a:endParaRPr lang="en-US" altLang="zh-CN"/>
          </a:p>
        </p:txBody>
      </p:sp>
      <p:sp>
        <p:nvSpPr>
          <p:cNvPr id="4" name="Rectangle 5"/>
          <p:cNvSpPr>
            <a:spLocks noGrp="1" noChangeArrowheads="1"/>
          </p:cNvSpPr>
          <p:nvPr>
            <p:ph type="ftr" sz="quarter" idx="11"/>
          </p:nvPr>
        </p:nvSpPr>
        <p:spPr>
          <a:xfrm>
            <a:off x="6640513" y="6475413"/>
            <a:ext cx="1903412" cy="184150"/>
          </a:xfrm>
        </p:spPr>
        <p:txBody>
          <a:bodyPr/>
          <a:lstStyle>
            <a:lvl1pPr>
              <a:defRPr/>
            </a:lvl1pPr>
          </a:lstStyle>
          <a:p>
            <a:pPr>
              <a:defRPr/>
            </a:pPr>
            <a:r>
              <a:rPr lang="en-US" smtClean="0"/>
              <a:t>Haiming Wang (SEU), Xiaoming Peng (I2R)</a:t>
            </a:r>
            <a:endParaRPr lang="en-US"/>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A738360A-5B48-4855-A1C6-B8435020FB2D}" type="slidenum">
              <a:rPr lang="en-US" altLang="zh-CN"/>
              <a:pPr/>
              <a:t>‹#›</a:t>
            </a:fld>
            <a:endParaRPr lang="en-US" altLang="zh-CN"/>
          </a:p>
        </p:txBody>
      </p:sp>
    </p:spTree>
    <p:extLst>
      <p:ext uri="{BB962C8B-B14F-4D97-AF65-F5344CB8AC3E}">
        <p14:creationId xmlns:p14="http://schemas.microsoft.com/office/powerpoint/2010/main" val="2697568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zh-CN" smtClean="0"/>
              <a:t>Nov 2014</a:t>
            </a:r>
            <a:endParaRPr lang="en-US" altLang="zh-CN"/>
          </a:p>
        </p:txBody>
      </p:sp>
      <p:sp>
        <p:nvSpPr>
          <p:cNvPr id="3" name="Rectangle 5"/>
          <p:cNvSpPr>
            <a:spLocks noGrp="1" noChangeArrowheads="1"/>
          </p:cNvSpPr>
          <p:nvPr>
            <p:ph type="ftr" sz="quarter" idx="11"/>
          </p:nvPr>
        </p:nvSpPr>
        <p:spPr>
          <a:xfrm>
            <a:off x="6640513" y="6475413"/>
            <a:ext cx="1903412" cy="184150"/>
          </a:xfrm>
        </p:spPr>
        <p:txBody>
          <a:bodyPr/>
          <a:lstStyle>
            <a:lvl1pPr>
              <a:defRPr/>
            </a:lvl1pPr>
          </a:lstStyle>
          <a:p>
            <a:pPr>
              <a:defRPr/>
            </a:pPr>
            <a:r>
              <a:rPr lang="en-US" smtClean="0"/>
              <a:t>Haiming Wang (SEU), Xiaoming Peng (I2R)</a:t>
            </a:r>
            <a:endParaRPr lang="en-US"/>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937DFA90-7ED4-47A2-9BA1-80BC0B464E24}" type="slidenum">
              <a:rPr lang="en-US" altLang="zh-CN"/>
              <a:pPr/>
              <a:t>‹#›</a:t>
            </a:fld>
            <a:endParaRPr lang="en-US" altLang="zh-CN"/>
          </a:p>
        </p:txBody>
      </p:sp>
    </p:spTree>
    <p:extLst>
      <p:ext uri="{BB962C8B-B14F-4D97-AF65-F5344CB8AC3E}">
        <p14:creationId xmlns:p14="http://schemas.microsoft.com/office/powerpoint/2010/main" val="105696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Nov 2014</a:t>
            </a:r>
            <a:endParaRPr lang="en-US" altLang="zh-CN"/>
          </a:p>
        </p:txBody>
      </p:sp>
      <p:sp>
        <p:nvSpPr>
          <p:cNvPr id="6" name="Rectangle 11"/>
          <p:cNvSpPr>
            <a:spLocks noGrp="1" noChangeArrowheads="1"/>
          </p:cNvSpPr>
          <p:nvPr>
            <p:ph type="ftr" sz="quarter" idx="11"/>
          </p:nvPr>
        </p:nvSpPr>
        <p:spPr>
          <a:xfrm>
            <a:off x="6640513" y="6475413"/>
            <a:ext cx="1903412" cy="184150"/>
          </a:xfrm>
        </p:spPr>
        <p:txBody>
          <a:bodyPr/>
          <a:lstStyle>
            <a:lvl1pPr>
              <a:defRPr/>
            </a:lvl1pPr>
          </a:lstStyle>
          <a:p>
            <a:pPr>
              <a:defRPr/>
            </a:pPr>
            <a:r>
              <a:rPr lang="en-US" smtClean="0"/>
              <a:t>Haiming Wang (SEU), Xiaoming Peng (I2R)</a:t>
            </a:r>
            <a:endParaRPr lang="en-US"/>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3A588C18-33FB-401E-9A84-5C9484CBCF28}" type="slidenum">
              <a:rPr lang="en-US" altLang="zh-CN"/>
              <a:pPr/>
              <a:t>‹#›</a:t>
            </a:fld>
            <a:endParaRPr lang="en-US" altLang="zh-CN"/>
          </a:p>
        </p:txBody>
      </p:sp>
    </p:spTree>
    <p:extLst>
      <p:ext uri="{BB962C8B-B14F-4D97-AF65-F5344CB8AC3E}">
        <p14:creationId xmlns:p14="http://schemas.microsoft.com/office/powerpoint/2010/main" val="21138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Nov 2014</a:t>
            </a:r>
            <a:endParaRPr lang="en-US" altLang="zh-CN"/>
          </a:p>
        </p:txBody>
      </p:sp>
      <p:sp>
        <p:nvSpPr>
          <p:cNvPr id="6" name="Rectangle 11"/>
          <p:cNvSpPr>
            <a:spLocks noGrp="1" noChangeArrowheads="1"/>
          </p:cNvSpPr>
          <p:nvPr>
            <p:ph type="ftr" sz="quarter" idx="11"/>
          </p:nvPr>
        </p:nvSpPr>
        <p:spPr>
          <a:xfrm>
            <a:off x="6640513" y="6475413"/>
            <a:ext cx="1903412" cy="184150"/>
          </a:xfrm>
        </p:spPr>
        <p:txBody>
          <a:bodyPr/>
          <a:lstStyle>
            <a:lvl1pPr>
              <a:defRPr/>
            </a:lvl1pPr>
          </a:lstStyle>
          <a:p>
            <a:pPr>
              <a:defRPr/>
            </a:pPr>
            <a:r>
              <a:rPr lang="en-US" smtClean="0"/>
              <a:t>Haiming Wang (SEU), Xiaoming Peng (I2R)</a:t>
            </a:r>
            <a:endParaRPr lang="en-US"/>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5FFC6C80-DEA4-4944-BDC6-6F5430F267BE}" type="slidenum">
              <a:rPr lang="en-US" altLang="zh-CN"/>
              <a:pPr/>
              <a:t>‹#›</a:t>
            </a:fld>
            <a:endParaRPr lang="en-US" altLang="zh-CN"/>
          </a:p>
        </p:txBody>
      </p:sp>
    </p:spTree>
    <p:extLst>
      <p:ext uri="{BB962C8B-B14F-4D97-AF65-F5344CB8AC3E}">
        <p14:creationId xmlns:p14="http://schemas.microsoft.com/office/powerpoint/2010/main" val="459871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Nov 2014</a:t>
            </a:r>
            <a:endParaRPr lang="en-US" altLang="zh-CN"/>
          </a:p>
        </p:txBody>
      </p:sp>
      <p:sp>
        <p:nvSpPr>
          <p:cNvPr id="1029" name="Rectangle 5"/>
          <p:cNvSpPr>
            <a:spLocks noGrp="1" noChangeArrowheads="1"/>
          </p:cNvSpPr>
          <p:nvPr>
            <p:ph type="ftr" sz="quarter" idx="3"/>
          </p:nvPr>
        </p:nvSpPr>
        <p:spPr bwMode="auto">
          <a:xfrm>
            <a:off x="5257800" y="6477000"/>
            <a:ext cx="3429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Haiming Wang (SEU), Xiaoming Peng (I2R)</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4700977F-681F-462B-8525-4C7DF6F4857C}"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802.11-14/1456r2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539" r:id="rId1"/>
    <p:sldLayoutId id="2147486540" r:id="rId2"/>
    <p:sldLayoutId id="2147486526" r:id="rId3"/>
    <p:sldLayoutId id="2147486541" r:id="rId4"/>
    <p:sldLayoutId id="2147486542" r:id="rId5"/>
    <p:sldLayoutId id="2147486543" r:id="rId6"/>
    <p:sldLayoutId id="2147486544" r:id="rId7"/>
    <p:sldLayoutId id="2147486545" r:id="rId8"/>
    <p:sldLayoutId id="2147486546" r:id="rId9"/>
    <p:sldLayoutId id="2147486547" r:id="rId10"/>
    <p:sldLayoutId id="2147486548" r:id="rId11"/>
    <p:sldLayoutId id="2147486527" r:id="rId1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mtClean="0">
                <a:solidFill>
                  <a:srgbClr val="898989"/>
                </a:solidFill>
                <a:latin typeface="Times New Roman" pitchFamily="18" charset="0"/>
                <a:ea typeface="ＭＳ Ｐゴシック" pitchFamily="34" charset="-128"/>
                <a:cs typeface="+mn-cs"/>
              </a:defRPr>
            </a:lvl1pPr>
          </a:lstStyle>
          <a:p>
            <a:pPr>
              <a:defRPr/>
            </a:pPr>
            <a:r>
              <a:rPr lang="en-US" altLang="zh-CN" smtClean="0"/>
              <a:t>Nov 2014</a:t>
            </a:r>
            <a:endParaRPr lang="en-US" altLang="zh-C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charset="0"/>
                <a:ea typeface="MS PGothic" charset="0"/>
                <a:cs typeface="MS PGothic" charset="0"/>
              </a:defRPr>
            </a:lvl1pPr>
          </a:lstStyle>
          <a:p>
            <a:pPr>
              <a:defRPr/>
            </a:pPr>
            <a:r>
              <a:rPr lang="en-US" smtClean="0"/>
              <a:t>Haiming Wang (SEU), Xiaoming Peng (I2R)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F714CE82-850F-40D1-9962-34C6EB263C96}"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6528" r:id="rId1"/>
    <p:sldLayoutId id="2147486529" r:id="rId2"/>
    <p:sldLayoutId id="2147486530" r:id="rId3"/>
    <p:sldLayoutId id="2147486531" r:id="rId4"/>
    <p:sldLayoutId id="2147486532" r:id="rId5"/>
    <p:sldLayoutId id="2147486533" r:id="rId6"/>
    <p:sldLayoutId id="2147486534" r:id="rId7"/>
    <p:sldLayoutId id="2147486535" r:id="rId8"/>
    <p:sldLayoutId id="2147486536" r:id="rId9"/>
    <p:sldLayoutId id="2147486537" r:id="rId10"/>
    <p:sldLayoutId id="2147486538" r:id="rId11"/>
  </p:sldLayoutIdLst>
  <p:hf hdr="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pitchFamily="34"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charset="0"/>
          <a:cs typeface="MS PGothic"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charset="0"/>
          <a:cs typeface="MS PGothic"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charset="0"/>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
        <p:nvSpPr>
          <p:cNvPr id="1028"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483569D5-E1E2-4DED-8A70-03385879FA4F}" type="slidenum">
              <a:rPr lang="en-US" altLang="zh-CN"/>
              <a:pPr/>
              <a:t>1</a:t>
            </a:fld>
            <a:endParaRPr lang="en-US" altLang="zh-CN"/>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2014-11-03</a:t>
            </a:r>
          </a:p>
        </p:txBody>
      </p:sp>
      <p:graphicFrame>
        <p:nvGraphicFramePr>
          <p:cNvPr id="28677" name="Object 11"/>
          <p:cNvGraphicFramePr>
            <a:graphicFrameLocks noChangeAspect="1"/>
          </p:cNvGraphicFramePr>
          <p:nvPr>
            <p:extLst>
              <p:ext uri="{D42A27DB-BD31-4B8C-83A1-F6EECF244321}">
                <p14:modId xmlns:p14="http://schemas.microsoft.com/office/powerpoint/2010/main" val="2462764236"/>
              </p:ext>
            </p:extLst>
          </p:nvPr>
        </p:nvGraphicFramePr>
        <p:xfrm>
          <a:off x="566738" y="3106738"/>
          <a:ext cx="7894637" cy="2190750"/>
        </p:xfrm>
        <a:graphic>
          <a:graphicData uri="http://schemas.openxmlformats.org/presentationml/2006/ole">
            <mc:AlternateContent xmlns:mc="http://schemas.openxmlformats.org/markup-compatibility/2006">
              <mc:Choice xmlns:v="urn:schemas-microsoft-com:vml" Requires="v">
                <p:oleObj spid="_x0000_s28731" name="Document" r:id="rId4" imgW="8231336" imgH="2293655" progId="Word.Document.8">
                  <p:embed/>
                </p:oleObj>
              </mc:Choice>
              <mc:Fallback>
                <p:oleObj name="Document" r:id="rId4" imgW="8231336" imgH="2293655" progId="Word.Document.8">
                  <p:embed/>
                  <p:pic>
                    <p:nvPicPr>
                      <p:cNvPr id="0" name="Object 11"/>
                      <p:cNvPicPr>
                        <a:picLocks noChangeAspect="1" noChangeArrowheads="1"/>
                      </p:cNvPicPr>
                      <p:nvPr/>
                    </p:nvPicPr>
                    <p:blipFill>
                      <a:blip r:embed="rId5"/>
                      <a:srcRect/>
                      <a:stretch>
                        <a:fillRect/>
                      </a:stretch>
                    </p:blipFill>
                    <p:spPr bwMode="auto">
                      <a:xfrm>
                        <a:off x="566738" y="3106738"/>
                        <a:ext cx="7894637"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78" name="Rectangle 12"/>
          <p:cNvSpPr>
            <a:spLocks noChangeArrowheads="1"/>
          </p:cNvSpPr>
          <p:nvPr/>
        </p:nvSpPr>
        <p:spPr bwMode="auto">
          <a:xfrm>
            <a:off x="641803" y="2619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
            </a:r>
            <a:br>
              <a:rPr lang="en-US" altLang="zh-CN" sz="3200" b="1" dirty="0" smtClean="0">
                <a:solidFill>
                  <a:schemeClr val="tx2"/>
                </a:solidFill>
              </a:rPr>
            </a:br>
            <a:r>
              <a:rPr lang="en-US" altLang="zh-CN" sz="3200" b="1" dirty="0" smtClean="0">
                <a:solidFill>
                  <a:schemeClr val="tx2"/>
                </a:solidFill>
              </a:rPr>
              <a:t>November </a:t>
            </a:r>
            <a:r>
              <a:rPr lang="en-US" altLang="zh-CN" sz="3200" b="1" dirty="0">
                <a:solidFill>
                  <a:schemeClr val="tx2"/>
                </a:solidFill>
              </a:rPr>
              <a:t>2014 Report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295400"/>
            <a:ext cx="8305800" cy="5181600"/>
          </a:xfrm>
        </p:spPr>
        <p:txBody>
          <a:bodyPr/>
          <a:lstStyle/>
          <a:p>
            <a:r>
              <a:rPr lang="en-US" altLang="zh-CN" sz="2800" dirty="0" smtClean="0">
                <a:latin typeface="+mj-lt"/>
                <a:cs typeface="Arial" pitchFamily="34" charset="0"/>
              </a:rPr>
              <a:t>Set agenda for the week</a:t>
            </a:r>
          </a:p>
          <a:p>
            <a:r>
              <a:rPr lang="en-US" altLang="zh-CN" sz="2800" dirty="0" smtClean="0">
                <a:latin typeface="+mj-lt"/>
                <a:cs typeface="Arial" pitchFamily="34" charset="0"/>
              </a:rPr>
              <a:t>Review from Sept meeting</a:t>
            </a:r>
          </a:p>
          <a:p>
            <a:r>
              <a:rPr lang="en-US" altLang="zh-CN" sz="2800" dirty="0" smtClean="0">
                <a:latin typeface="+mj-lt"/>
                <a:cs typeface="Arial" pitchFamily="34" charset="0"/>
              </a:rPr>
              <a:t>Approve the meeting minutes for Sept meeting</a:t>
            </a:r>
          </a:p>
          <a:p>
            <a:r>
              <a:rPr lang="en-US" altLang="zh-CN" sz="2800" dirty="0" smtClean="0">
                <a:latin typeface="+mj-lt"/>
                <a:cs typeface="Arial" pitchFamily="34" charset="0"/>
              </a:rPr>
              <a:t>Comment Resolution for CIDs in CC20</a:t>
            </a:r>
          </a:p>
          <a:p>
            <a:r>
              <a:rPr lang="en-US" altLang="zh-CN" sz="2800" dirty="0" smtClean="0">
                <a:latin typeface="+mj-lt"/>
                <a:cs typeface="Arial" pitchFamily="34" charset="0"/>
              </a:rPr>
              <a:t>Proposal presentation for 11aj (45 GHz) </a:t>
            </a:r>
          </a:p>
          <a:p>
            <a:r>
              <a:rPr lang="en-US" altLang="zh-CN" sz="2800" dirty="0" smtClean="0">
                <a:latin typeface="+mj-lt"/>
                <a:cs typeface="Arial" pitchFamily="34" charset="0"/>
              </a:rPr>
              <a:t>Planning for January 2015 Meeting</a:t>
            </a:r>
          </a:p>
          <a:p>
            <a:endParaRPr lang="en-US" altLang="zh-CN" sz="2000" dirty="0" smtClean="0">
              <a:latin typeface="+mj-lt"/>
            </a:endParaRPr>
          </a:p>
          <a:p>
            <a:endParaRPr lang="en-US" altLang="zh-CN" sz="2000" dirty="0" smtClean="0">
              <a:latin typeface="+mj-lt"/>
            </a:endParaRPr>
          </a:p>
          <a:p>
            <a:pPr>
              <a:buFontTx/>
              <a:buNone/>
            </a:pPr>
            <a:endParaRPr lang="en-US" altLang="zh-CN" sz="200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777110D8-85CE-43F5-84E2-F967FBA755EE}" type="slidenum">
              <a:rPr lang="en-US" altLang="zh-CN"/>
              <a:pPr/>
              <a:t>10</a:t>
            </a:fld>
            <a:endParaRPr lang="en-US" altLang="zh-CN"/>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09600"/>
            <a:ext cx="7772400" cy="762000"/>
          </a:xfrm>
        </p:spPr>
        <p:txBody>
          <a:bodyPr/>
          <a:lstStyle/>
          <a:p>
            <a:r>
              <a:rPr lang="en-US" altLang="zh-CN" sz="2800" smtClean="0"/>
              <a:t>Tentative IEEE 802.11aj Agenda for the Week</a:t>
            </a:r>
          </a:p>
        </p:txBody>
      </p:sp>
      <p:sp>
        <p:nvSpPr>
          <p:cNvPr id="39938" name="Content Placeholder 2"/>
          <p:cNvSpPr>
            <a:spLocks noGrp="1"/>
          </p:cNvSpPr>
          <p:nvPr>
            <p:ph sz="half" idx="1"/>
          </p:nvPr>
        </p:nvSpPr>
        <p:spPr>
          <a:xfrm>
            <a:off x="228600" y="1371600"/>
            <a:ext cx="4495800" cy="4648200"/>
          </a:xfrm>
        </p:spPr>
        <p:txBody>
          <a:bodyPr/>
          <a:lstStyle/>
          <a:p>
            <a:pPr>
              <a:lnSpc>
                <a:spcPct val="90000"/>
              </a:lnSpc>
            </a:pPr>
            <a:r>
              <a:rPr lang="en-US" altLang="zh-CN" sz="2000" dirty="0" smtClean="0"/>
              <a:t>Monday November 03, 2014 13:30 – 15:30</a:t>
            </a:r>
            <a:endParaRPr lang="en-US" altLang="zh-CN" sz="2000" dirty="0" smtClean="0">
              <a:sym typeface="Wingdings" pitchFamily="2" charset="2"/>
            </a:endParaRPr>
          </a:p>
          <a:p>
            <a:pPr lvl="1"/>
            <a:r>
              <a:rPr lang="en-US" altLang="zh-CN" sz="2000" dirty="0" smtClean="0">
                <a:cs typeface="MS PGothic" pitchFamily="34" charset="-128"/>
              </a:rPr>
              <a:t>Review IEEE 802 &amp; IEEE 802.11 Policies and Procedures</a:t>
            </a:r>
          </a:p>
          <a:p>
            <a:pPr lvl="1"/>
            <a:r>
              <a:rPr lang="en-US" altLang="zh-CN" sz="2000" dirty="0" smtClean="0">
                <a:cs typeface="MS PGothic" pitchFamily="34" charset="-128"/>
              </a:rPr>
              <a:t>Set agenda for the week</a:t>
            </a:r>
          </a:p>
          <a:p>
            <a:pPr lvl="1"/>
            <a:r>
              <a:rPr lang="en-US" altLang="zh-CN" sz="2000" dirty="0" smtClean="0">
                <a:cs typeface="MS PGothic" pitchFamily="34" charset="-128"/>
              </a:rPr>
              <a:t>Review from last meeting</a:t>
            </a:r>
          </a:p>
          <a:p>
            <a:pPr lvl="1"/>
            <a:r>
              <a:rPr lang="en-US" altLang="zh-CN" sz="2000" dirty="0" smtClean="0">
                <a:cs typeface="MS PGothic" pitchFamily="34" charset="-128"/>
              </a:rPr>
              <a:t>Approved the meeting minute in September meeting</a:t>
            </a:r>
          </a:p>
          <a:p>
            <a:pPr lvl="1"/>
            <a:r>
              <a:rPr lang="en-US" altLang="zh-CN" sz="2000" dirty="0">
                <a:cs typeface="MS PGothic" pitchFamily="34" charset="-128"/>
              </a:rPr>
              <a:t>Discussion on postponing the deadline of complete specification proposal for 11aj (45GHz</a:t>
            </a:r>
            <a:r>
              <a:rPr lang="en-US" altLang="zh-CN" sz="2000" dirty="0" smtClean="0">
                <a:cs typeface="MS PGothic" pitchFamily="34" charset="-128"/>
              </a:rPr>
              <a:t>)</a:t>
            </a:r>
          </a:p>
          <a:p>
            <a:pPr lvl="2"/>
            <a:r>
              <a:rPr lang="en-US" altLang="zh-CN" sz="1600" dirty="0" smtClean="0">
                <a:cs typeface="MS PGothic" pitchFamily="34" charset="-128"/>
              </a:rPr>
              <a:t>May 2015 Session?</a:t>
            </a:r>
            <a:endParaRPr lang="en-US" altLang="zh-CN" sz="1600" dirty="0">
              <a:cs typeface="MS PGothic" pitchFamily="34" charset="-128"/>
            </a:endParaRPr>
          </a:p>
          <a:p>
            <a:pPr lvl="1"/>
            <a:r>
              <a:rPr lang="en-US" altLang="zh-CN" sz="2000" dirty="0" smtClean="0">
                <a:cs typeface="MS PGothic" pitchFamily="34" charset="-128"/>
              </a:rPr>
              <a:t>11-14/0333r4 – </a:t>
            </a:r>
            <a:r>
              <a:rPr lang="en-US" altLang="zh-CN" sz="2000" dirty="0" err="1" smtClean="0">
                <a:cs typeface="MS PGothic" pitchFamily="34" charset="-128"/>
              </a:rPr>
              <a:t>TGaj</a:t>
            </a:r>
            <a:r>
              <a:rPr lang="en-US" altLang="zh-CN" sz="2000" dirty="0" smtClean="0">
                <a:cs typeface="MS PGothic" pitchFamily="34" charset="-128"/>
              </a:rPr>
              <a:t> Editor Report for CC12 </a:t>
            </a:r>
            <a:endParaRPr lang="fr-FR" altLang="zh-CN" sz="2000" dirty="0" smtClean="0">
              <a:cs typeface="MS PGothic" pitchFamily="34" charset="-128"/>
            </a:endParaRPr>
          </a:p>
          <a:p>
            <a:pPr lvl="1"/>
            <a:endParaRPr lang="fr-FR" altLang="zh-CN" sz="2000" dirty="0" smtClean="0">
              <a:cs typeface="MS PGothic" pitchFamily="34" charset="-128"/>
            </a:endParaRPr>
          </a:p>
          <a:p>
            <a:pPr lvl="1"/>
            <a:endParaRPr lang="en-US" altLang="zh-CN" sz="1600" dirty="0" smtClean="0">
              <a:cs typeface="MS PGothic" pitchFamily="34" charset="-128"/>
            </a:endParaRPr>
          </a:p>
          <a:p>
            <a:pPr lvl="1"/>
            <a:endParaRPr lang="en-US" altLang="zh-CN" sz="1600" dirty="0" smtClean="0">
              <a:cs typeface="MS PGothic" pitchFamily="34" charset="-128"/>
            </a:endParaRPr>
          </a:p>
          <a:p>
            <a:pPr lvl="1"/>
            <a:endParaRPr lang="en-US" altLang="zh-CN" sz="2000" dirty="0" smtClean="0">
              <a:cs typeface="MS PGothic" pitchFamily="34" charset="-128"/>
            </a:endParaRPr>
          </a:p>
          <a:p>
            <a:pPr lvl="1"/>
            <a:endParaRPr lang="en-US" altLang="zh-CN" sz="1800" dirty="0" smtClean="0">
              <a:cs typeface="MS PGothic" pitchFamily="34" charset="-128"/>
            </a:endParaRPr>
          </a:p>
          <a:p>
            <a:pPr lvl="1"/>
            <a:endParaRPr lang="en-US" altLang="zh-CN" sz="1800" dirty="0" smtClean="0">
              <a:cs typeface="MS PGothic" pitchFamily="34" charset="-128"/>
            </a:endParaRPr>
          </a:p>
          <a:p>
            <a:pPr lvl="1"/>
            <a:endParaRPr lang="en-US" altLang="zh-CN" sz="1800" dirty="0" smtClean="0">
              <a:cs typeface="MS PGothic" pitchFamily="34" charset="-128"/>
            </a:endParaRPr>
          </a:p>
          <a:p>
            <a:pPr lvl="1"/>
            <a:endParaRPr lang="en-US" altLang="zh-CN" sz="1800" dirty="0" smtClean="0">
              <a:cs typeface="MS PGothic" pitchFamily="34" charset="-128"/>
            </a:endParaRPr>
          </a:p>
        </p:txBody>
      </p:sp>
      <p:sp>
        <p:nvSpPr>
          <p:cNvPr id="39939" name="Content Placeholder 6"/>
          <p:cNvSpPr>
            <a:spLocks noGrp="1"/>
          </p:cNvSpPr>
          <p:nvPr>
            <p:ph sz="half" idx="2"/>
          </p:nvPr>
        </p:nvSpPr>
        <p:spPr>
          <a:xfrm>
            <a:off x="4572000" y="1270002"/>
            <a:ext cx="4191000" cy="4953000"/>
          </a:xfrm>
        </p:spPr>
        <p:txBody>
          <a:bodyPr/>
          <a:lstStyle/>
          <a:p>
            <a:pPr lvl="1"/>
            <a:r>
              <a:rPr lang="en-US" altLang="zh-CN" sz="2000" dirty="0">
                <a:cs typeface="MS PGothic" pitchFamily="34" charset="-128"/>
              </a:rPr>
              <a:t>11-14/1393r0 – Proposed text to resolve CID 147 in CC12</a:t>
            </a:r>
          </a:p>
          <a:p>
            <a:pPr lvl="1"/>
            <a:r>
              <a:rPr lang="en-US" altLang="zh-CN" sz="2000" dirty="0">
                <a:cs typeface="MS PGothic" pitchFamily="34" charset="-128"/>
              </a:rPr>
              <a:t>11-14/1091r1 – </a:t>
            </a:r>
            <a:r>
              <a:rPr lang="en-US" altLang="zh-CN" sz="2000" dirty="0" err="1">
                <a:cs typeface="MS PGothic" pitchFamily="34" charset="-128"/>
              </a:rPr>
              <a:t>TGaj</a:t>
            </a:r>
            <a:r>
              <a:rPr lang="en-US" altLang="zh-CN" sz="2000" dirty="0">
                <a:cs typeface="MS PGothic" pitchFamily="34" charset="-128"/>
              </a:rPr>
              <a:t> Editor Report for CC20</a:t>
            </a:r>
          </a:p>
          <a:p>
            <a:pPr lvl="1">
              <a:lnSpc>
                <a:spcPct val="90000"/>
              </a:lnSpc>
            </a:pPr>
            <a:r>
              <a:rPr lang="en-US" altLang="zh-CN" sz="2000" dirty="0">
                <a:cs typeface="MS PGothic" pitchFamily="34" charset="-128"/>
              </a:rPr>
              <a:t>11-14/1395r0 – Proposed Resolutions to CID 19 in CC20</a:t>
            </a:r>
          </a:p>
          <a:p>
            <a:pPr lvl="1">
              <a:lnSpc>
                <a:spcPct val="90000"/>
              </a:lnSpc>
            </a:pPr>
            <a:r>
              <a:rPr lang="en-US" altLang="zh-CN" sz="2000" dirty="0">
                <a:cs typeface="MS PGothic" pitchFamily="34" charset="-128"/>
              </a:rPr>
              <a:t>11-14/1394r0 – Proposed Resolution to CID 94 on </a:t>
            </a:r>
            <a:r>
              <a:rPr lang="en-US" altLang="zh-CN" sz="2000" dirty="0" err="1">
                <a:cs typeface="MS PGothic" pitchFamily="34" charset="-128"/>
              </a:rPr>
              <a:t>TGaj</a:t>
            </a:r>
            <a:r>
              <a:rPr lang="en-US" altLang="zh-CN" sz="2000" dirty="0">
                <a:cs typeface="MS PGothic" pitchFamily="34" charset="-128"/>
              </a:rPr>
              <a:t> D0.5 in CC20</a:t>
            </a:r>
            <a:endParaRPr lang="zh-CN" altLang="zh-CN" sz="2000" dirty="0">
              <a:cs typeface="MS PGothic" pitchFamily="34" charset="-128"/>
            </a:endParaRPr>
          </a:p>
          <a:p>
            <a:pPr lvl="1">
              <a:lnSpc>
                <a:spcPct val="90000"/>
              </a:lnSpc>
            </a:pPr>
            <a:r>
              <a:rPr lang="en-US" altLang="zh-CN" sz="2000" dirty="0">
                <a:cs typeface="MS PGothic" pitchFamily="34" charset="-128"/>
              </a:rPr>
              <a:t>11-14/1130r2 – Proposed Resolutions to CID 5, 14, 15, 16, 17, 20, 21, 22, 24, 66, 67, 89, 90, 91 on </a:t>
            </a:r>
            <a:r>
              <a:rPr lang="en-US" altLang="zh-CN" sz="2000" dirty="0" err="1">
                <a:cs typeface="MS PGothic" pitchFamily="34" charset="-128"/>
              </a:rPr>
              <a:t>TGaj</a:t>
            </a:r>
            <a:r>
              <a:rPr lang="en-US" altLang="zh-CN" sz="2000" dirty="0">
                <a:cs typeface="MS PGothic" pitchFamily="34" charset="-128"/>
              </a:rPr>
              <a:t> D0.5 in CC20</a:t>
            </a:r>
            <a:endParaRPr lang="zh-CN" altLang="zh-CN" sz="2000" dirty="0">
              <a:cs typeface="MS PGothic" pitchFamily="34" charset="-128"/>
            </a:endParaRPr>
          </a:p>
          <a:p>
            <a:pPr lvl="1">
              <a:lnSpc>
                <a:spcPct val="90000"/>
              </a:lnSpc>
            </a:pPr>
            <a:r>
              <a:rPr lang="en-US" altLang="zh-CN" sz="2000" dirty="0">
                <a:cs typeface="MS PGothic" pitchFamily="34" charset="-128"/>
              </a:rPr>
              <a:t>11-14/1461r0-</a:t>
            </a:r>
            <a:r>
              <a:rPr lang="da-DK" altLang="zh-CN" sz="2000" dirty="0">
                <a:cs typeface="MS PGothic" pitchFamily="34" charset="-128"/>
              </a:rPr>
              <a:t>Link Budget Analysis for 40-50 GHz Indoor Usage</a:t>
            </a:r>
            <a:endParaRPr lang="en-US" altLang="zh-CN" sz="2000" dirty="0">
              <a:cs typeface="MS PGothic" pitchFamily="34" charset="-128"/>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976BDFA-229D-4B51-9D4D-7D211809510F}" type="slidenum">
              <a:rPr lang="en-US" altLang="zh-CN"/>
              <a:pPr/>
              <a:t>11</a:t>
            </a:fld>
            <a:endParaRPr lang="en-US" altLang="zh-CN"/>
          </a:p>
        </p:txBody>
      </p:sp>
      <p:sp>
        <p:nvSpPr>
          <p:cNvPr id="8"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685800" y="685800"/>
            <a:ext cx="7772400" cy="762000"/>
          </a:xfrm>
        </p:spPr>
        <p:txBody>
          <a:bodyPr/>
          <a:lstStyle/>
          <a:p>
            <a:r>
              <a:rPr lang="en-US" altLang="zh-CN" sz="2800" dirty="0" smtClean="0"/>
              <a:t>Tentative IEEE 802.11aj Agenda for the Week</a:t>
            </a:r>
          </a:p>
        </p:txBody>
      </p:sp>
      <p:sp>
        <p:nvSpPr>
          <p:cNvPr id="40962" name="Content Placeholder 2"/>
          <p:cNvSpPr>
            <a:spLocks noGrp="1"/>
          </p:cNvSpPr>
          <p:nvPr>
            <p:ph sz="half" idx="1"/>
          </p:nvPr>
        </p:nvSpPr>
        <p:spPr>
          <a:xfrm>
            <a:off x="457200" y="1600200"/>
            <a:ext cx="4267200" cy="4724400"/>
          </a:xfrm>
        </p:spPr>
        <p:txBody>
          <a:bodyPr/>
          <a:lstStyle/>
          <a:p>
            <a:pPr>
              <a:lnSpc>
                <a:spcPct val="90000"/>
              </a:lnSpc>
            </a:pPr>
            <a:r>
              <a:rPr lang="en-US" altLang="zh-CN" sz="2000" dirty="0" smtClean="0">
                <a:latin typeface="+mj-lt"/>
              </a:rPr>
              <a:t>Wednesday November 05, 2014 16:00 – 18:00</a:t>
            </a:r>
            <a:endParaRPr lang="en-US" altLang="zh-CN" sz="2000" dirty="0" smtClean="0">
              <a:latin typeface="+mj-lt"/>
              <a:sym typeface="Wingdings" pitchFamily="2" charset="2"/>
            </a:endParaRPr>
          </a:p>
          <a:p>
            <a:pPr marL="685800" lvl="2" indent="-342900">
              <a:spcBef>
                <a:spcPts val="0"/>
              </a:spcBef>
            </a:pPr>
            <a:endParaRPr lang="en-US" altLang="zh-CN" sz="1800" dirty="0" smtClean="0">
              <a:latin typeface="+mj-lt"/>
              <a:ea typeface="+mn-ea"/>
              <a:cs typeface="Arial" pitchFamily="34" charset="0"/>
            </a:endParaRPr>
          </a:p>
          <a:p>
            <a:pPr marL="685800" lvl="2" indent="-342900">
              <a:spcBef>
                <a:spcPts val="0"/>
              </a:spcBef>
              <a:buFont typeface="Times New Roman" panose="02020603050405020304" pitchFamily="18" charset="0"/>
              <a:buChar char="−"/>
            </a:pPr>
            <a:r>
              <a:rPr lang="en-US" altLang="zh-CN" sz="1800" b="1" dirty="0" smtClean="0">
                <a:latin typeface="+mj-lt"/>
                <a:ea typeface="+mn-ea"/>
                <a:cs typeface="Arial" pitchFamily="34" charset="0"/>
              </a:rPr>
              <a:t>11-14/1398r0 </a:t>
            </a:r>
            <a:r>
              <a:rPr lang="en-US" altLang="zh-CN" sz="1800" b="1" dirty="0">
                <a:latin typeface="+mj-lt"/>
                <a:ea typeface="+mn-ea"/>
                <a:cs typeface="Arial" pitchFamily="34" charset="0"/>
              </a:rPr>
              <a:t>- </a:t>
            </a:r>
            <a:r>
              <a:rPr lang="en-US" altLang="zh-CN" sz="1800" b="1" dirty="0">
                <a:latin typeface="+mj-lt"/>
                <a:ea typeface="+mn-ea"/>
                <a:cs typeface="MS PGothic" pitchFamily="34" charset="-128"/>
              </a:rPr>
              <a:t> </a:t>
            </a:r>
            <a:r>
              <a:rPr lang="en-US" altLang="zh-CN" sz="1800" b="1" dirty="0">
                <a:latin typeface="+mj-lt"/>
                <a:ea typeface="+mn-ea"/>
              </a:rPr>
              <a:t>Preamble Sequence for IEEE 802.11aj (45GHz)</a:t>
            </a:r>
          </a:p>
          <a:p>
            <a:pPr marL="685800" lvl="2" indent="-342900">
              <a:spcBef>
                <a:spcPts val="0"/>
              </a:spcBef>
              <a:buFont typeface="Times New Roman" panose="02020603050405020304" pitchFamily="18" charset="0"/>
              <a:buChar char="−"/>
            </a:pPr>
            <a:r>
              <a:rPr lang="en-US" altLang="zh-CN" sz="1800" b="1" dirty="0" smtClean="0">
                <a:latin typeface="+mj-lt"/>
                <a:ea typeface="+mn-ea"/>
                <a:cs typeface="Arial" pitchFamily="34" charset="0"/>
              </a:rPr>
              <a:t>11-14/1399</a:t>
            </a:r>
            <a:r>
              <a:rPr lang="en-US" altLang="zh-CN" sz="1800" b="1" dirty="0" smtClean="0">
                <a:latin typeface="+mj-lt"/>
                <a:cs typeface="Arial" pitchFamily="34" charset="0"/>
              </a:rPr>
              <a:t>r0</a:t>
            </a:r>
            <a:r>
              <a:rPr lang="en-US" altLang="zh-CN" sz="1800" b="1" dirty="0" smtClean="0">
                <a:latin typeface="+mj-lt"/>
                <a:ea typeface="+mn-ea"/>
                <a:cs typeface="Arial" pitchFamily="34" charset="0"/>
              </a:rPr>
              <a:t> </a:t>
            </a:r>
            <a:r>
              <a:rPr lang="en-US" altLang="zh-CN" sz="1800" b="1" dirty="0">
                <a:latin typeface="+mj-lt"/>
                <a:ea typeface="+mn-ea"/>
                <a:cs typeface="Arial" pitchFamily="34" charset="0"/>
              </a:rPr>
              <a:t>- </a:t>
            </a:r>
            <a:r>
              <a:rPr lang="en-US" altLang="zh-CN" sz="1800" b="1" dirty="0">
                <a:latin typeface="+mj-lt"/>
                <a:ea typeface="+mn-ea"/>
                <a:cs typeface="MS PGothic" pitchFamily="34" charset="-128"/>
              </a:rPr>
              <a:t> </a:t>
            </a:r>
            <a:r>
              <a:rPr lang="en-US" altLang="zh-CN" sz="1800" b="1" dirty="0">
                <a:latin typeface="+mj-lt"/>
                <a:ea typeface="+mn-ea"/>
              </a:rPr>
              <a:t>Multi-Carrier Training Field for OFDM Transmission in IEEE 802.11aj (45GHz</a:t>
            </a:r>
            <a:r>
              <a:rPr lang="en-US" altLang="zh-CN" sz="1800" b="1" dirty="0" smtClean="0">
                <a:latin typeface="+mj-lt"/>
                <a:ea typeface="+mn-ea"/>
              </a:rPr>
              <a:t>)</a:t>
            </a:r>
          </a:p>
          <a:p>
            <a:pPr marL="685800" lvl="2" indent="-342900">
              <a:spcBef>
                <a:spcPts val="0"/>
              </a:spcBef>
              <a:buFont typeface="Times New Roman" panose="02020603050405020304" pitchFamily="18" charset="0"/>
              <a:buChar char="−"/>
            </a:pPr>
            <a:r>
              <a:rPr lang="en-US" altLang="zh-CN" sz="1800" b="1" dirty="0">
                <a:latin typeface="+mj-lt"/>
                <a:ea typeface="+mn-ea"/>
                <a:cs typeface="MS PGothic" pitchFamily="34" charset="-128"/>
              </a:rPr>
              <a:t>11-14/1387r0 - Packet Encoding Solution for 45GHz</a:t>
            </a:r>
          </a:p>
          <a:p>
            <a:pPr marL="685800" lvl="2" indent="-342900">
              <a:spcBef>
                <a:spcPts val="0"/>
              </a:spcBef>
              <a:buFont typeface="Times New Roman" panose="02020603050405020304" pitchFamily="18" charset="0"/>
              <a:buChar char="−"/>
            </a:pPr>
            <a:r>
              <a:rPr lang="en-US" altLang="zh-CN" sz="1800" b="1" dirty="0" smtClean="0">
                <a:latin typeface="+mj-lt"/>
                <a:ea typeface="+mn-ea"/>
                <a:cs typeface="Arial" pitchFamily="34" charset="0"/>
              </a:rPr>
              <a:t>11-14/1400</a:t>
            </a:r>
            <a:r>
              <a:rPr lang="en-US" altLang="zh-CN" sz="1800" b="1" dirty="0" smtClean="0">
                <a:latin typeface="+mj-lt"/>
                <a:cs typeface="Arial" pitchFamily="34" charset="0"/>
              </a:rPr>
              <a:t>r0</a:t>
            </a:r>
            <a:r>
              <a:rPr lang="en-US" altLang="zh-CN" sz="1800" b="1" dirty="0" smtClean="0">
                <a:latin typeface="+mj-lt"/>
                <a:ea typeface="+mn-ea"/>
                <a:cs typeface="Arial" pitchFamily="34" charset="0"/>
              </a:rPr>
              <a:t> </a:t>
            </a:r>
            <a:r>
              <a:rPr lang="en-US" altLang="zh-CN" sz="1800" b="1" dirty="0">
                <a:latin typeface="+mj-lt"/>
                <a:ea typeface="+mn-ea"/>
                <a:cs typeface="Arial" pitchFamily="34" charset="0"/>
              </a:rPr>
              <a:t>- </a:t>
            </a:r>
            <a:r>
              <a:rPr lang="en-US" altLang="zh-CN" sz="1800" b="1" dirty="0" smtClean="0">
                <a:latin typeface="+mj-lt"/>
                <a:ea typeface="+mn-ea"/>
              </a:rPr>
              <a:t>CSI </a:t>
            </a:r>
            <a:r>
              <a:rPr lang="en-US" altLang="zh-CN" sz="1800" b="1" dirty="0">
                <a:latin typeface="+mj-lt"/>
                <a:ea typeface="+mn-ea"/>
              </a:rPr>
              <a:t>Feedback for MIMO-OFDM Transmission in IEEE 802.11aj (45 GHz)</a:t>
            </a:r>
            <a:r>
              <a:rPr lang="en-US" altLang="zh-CN" sz="1800" b="1" dirty="0">
                <a:latin typeface="+mj-lt"/>
                <a:ea typeface="+mn-ea"/>
                <a:cs typeface="MS PGothic" pitchFamily="34" charset="-128"/>
              </a:rPr>
              <a:t> </a:t>
            </a:r>
          </a:p>
          <a:p>
            <a:pPr>
              <a:lnSpc>
                <a:spcPct val="90000"/>
              </a:lnSpc>
            </a:pPr>
            <a:endParaRPr lang="en-US" altLang="zh-CN" sz="2000" dirty="0" smtClean="0">
              <a:latin typeface="+mj-lt"/>
              <a:sym typeface="Wingdings" pitchFamily="2" charset="2"/>
            </a:endParaRPr>
          </a:p>
          <a:p>
            <a:pPr>
              <a:lnSpc>
                <a:spcPct val="90000"/>
              </a:lnSpc>
            </a:pPr>
            <a:endParaRPr lang="en-US" altLang="zh-CN" sz="2000" dirty="0" smtClean="0">
              <a:latin typeface="+mj-lt"/>
              <a:sym typeface="Wingdings" pitchFamily="2" charset="2"/>
            </a:endParaRPr>
          </a:p>
          <a:p>
            <a:pPr lvl="1"/>
            <a:endParaRPr lang="en-US" altLang="zh-CN" sz="2000" dirty="0" smtClean="0">
              <a:latin typeface="+mj-lt"/>
              <a:cs typeface="Arial" pitchFamily="34" charset="0"/>
            </a:endParaRPr>
          </a:p>
          <a:p>
            <a:pPr lvl="1"/>
            <a:endParaRPr lang="en-US" altLang="zh-CN" sz="2000" dirty="0" smtClean="0">
              <a:latin typeface="+mj-lt"/>
              <a:cs typeface="Arial" pitchFamily="34" charset="0"/>
            </a:endParaRPr>
          </a:p>
          <a:p>
            <a:pPr lvl="1"/>
            <a:endParaRPr lang="en-US" altLang="zh-CN" sz="2000" dirty="0" smtClean="0">
              <a:latin typeface="+mj-lt"/>
              <a:cs typeface="MS PGothic" pitchFamily="34" charset="-128"/>
            </a:endParaRPr>
          </a:p>
          <a:p>
            <a:pPr lvl="1"/>
            <a:endParaRPr lang="en-US" altLang="zh-CN" sz="2000" dirty="0" smtClean="0">
              <a:solidFill>
                <a:srgbClr val="FF0000"/>
              </a:solidFill>
              <a:latin typeface="+mj-lt"/>
              <a:cs typeface="MS PGothic" pitchFamily="34" charset="-128"/>
            </a:endParaRPr>
          </a:p>
          <a:p>
            <a:pPr lvl="1"/>
            <a:endParaRPr lang="en-US" altLang="zh-CN" sz="2000" dirty="0" smtClean="0">
              <a:latin typeface="+mj-lt"/>
              <a:cs typeface="MS PGothic" pitchFamily="34" charset="-128"/>
            </a:endParaRPr>
          </a:p>
          <a:p>
            <a:pPr lvl="1"/>
            <a:endParaRPr lang="en-US" altLang="zh-CN" sz="1800" dirty="0" smtClean="0">
              <a:latin typeface="+mj-lt"/>
              <a:cs typeface="MS PGothic" pitchFamily="34" charset="-128"/>
            </a:endParaRPr>
          </a:p>
          <a:p>
            <a:pPr lvl="1"/>
            <a:endParaRPr lang="en-US" altLang="zh-CN" sz="1800" dirty="0" smtClean="0">
              <a:latin typeface="+mj-lt"/>
              <a:cs typeface="MS PGothic" pitchFamily="34" charset="-128"/>
            </a:endParaRPr>
          </a:p>
          <a:p>
            <a:pPr lvl="1"/>
            <a:endParaRPr lang="en-US" altLang="zh-CN" sz="1800" dirty="0" smtClean="0">
              <a:latin typeface="+mj-lt"/>
              <a:cs typeface="MS PGothic" pitchFamily="34" charset="-128"/>
            </a:endParaRPr>
          </a:p>
          <a:p>
            <a:pPr lvl="1"/>
            <a:endParaRPr lang="en-US" altLang="zh-CN" sz="1800" dirty="0" smtClean="0">
              <a:latin typeface="+mj-lt"/>
              <a:cs typeface="MS PGothic" pitchFamily="34" charset="-128"/>
            </a:endParaRPr>
          </a:p>
        </p:txBody>
      </p:sp>
      <p:sp>
        <p:nvSpPr>
          <p:cNvPr id="40963"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CDFBBD95-27C6-401B-9893-B7D742D0A61D}" type="slidenum">
              <a:rPr lang="en-US" altLang="zh-CN"/>
              <a:pPr/>
              <a:t>12</a:t>
            </a:fld>
            <a:endParaRPr lang="en-US" altLang="zh-CN"/>
          </a:p>
        </p:txBody>
      </p:sp>
      <p:sp>
        <p:nvSpPr>
          <p:cNvPr id="8"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4096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
        <p:nvSpPr>
          <p:cNvPr id="9" name="Content Placeholder 2"/>
          <p:cNvSpPr>
            <a:spLocks noGrp="1"/>
          </p:cNvSpPr>
          <p:nvPr>
            <p:ph sz="half" idx="1"/>
          </p:nvPr>
        </p:nvSpPr>
        <p:spPr>
          <a:xfrm>
            <a:off x="4813465" y="2438400"/>
            <a:ext cx="3568535" cy="3886200"/>
          </a:xfrm>
        </p:spPr>
        <p:txBody>
          <a:bodyPr/>
          <a:lstStyle/>
          <a:p>
            <a:pPr marL="685800" lvl="2" indent="-342900">
              <a:spcBef>
                <a:spcPts val="0"/>
              </a:spcBef>
              <a:buFont typeface="Times New Roman" panose="02020603050405020304" pitchFamily="18" charset="0"/>
              <a:buChar char="−"/>
            </a:pPr>
            <a:r>
              <a:rPr lang="en-US" altLang="zh-CN" sz="1800" b="1" dirty="0" smtClean="0">
                <a:latin typeface="+mj-lt"/>
                <a:cs typeface="Arial" pitchFamily="34" charset="0"/>
              </a:rPr>
              <a:t>11-14/1401r0 </a:t>
            </a:r>
            <a:r>
              <a:rPr lang="en-US" altLang="zh-CN" sz="1800" b="1" dirty="0">
                <a:latin typeface="+mj-lt"/>
                <a:cs typeface="Arial" pitchFamily="34" charset="0"/>
              </a:rPr>
              <a:t>- </a:t>
            </a:r>
            <a:r>
              <a:rPr lang="en-US" altLang="zh-CN" sz="1800" b="1" dirty="0">
                <a:latin typeface="+mj-lt"/>
                <a:cs typeface="MS PGothic" pitchFamily="34" charset="-128"/>
              </a:rPr>
              <a:t> </a:t>
            </a:r>
            <a:r>
              <a:rPr lang="en-US" altLang="zh-CN" sz="1800" b="1" dirty="0">
                <a:latin typeface="+mj-lt"/>
              </a:rPr>
              <a:t>Quasi-Orthogonal STBC for IEEE 802.11aj (45GHz)</a:t>
            </a:r>
            <a:endParaRPr lang="en-US" altLang="zh-CN" sz="1800" b="1" dirty="0">
              <a:latin typeface="+mj-lt"/>
              <a:cs typeface="MS PGothic" pitchFamily="34" charset="-128"/>
            </a:endParaRPr>
          </a:p>
          <a:p>
            <a:pPr marL="342900" lvl="2" indent="0">
              <a:spcBef>
                <a:spcPts val="0"/>
              </a:spcBef>
              <a:buNone/>
            </a:pPr>
            <a:endParaRPr lang="en-US" altLang="zh-CN" sz="1800" b="1" dirty="0">
              <a:latin typeface="+mj-lt"/>
              <a:ea typeface="MS PGothic" pitchFamily="34" charset="-128"/>
              <a:cs typeface="Arial" pitchFamily="34" charset="0"/>
            </a:endParaRPr>
          </a:p>
          <a:p>
            <a:pPr marL="685800" lvl="2" indent="-342900">
              <a:spcBef>
                <a:spcPts val="0"/>
              </a:spcBef>
              <a:buFont typeface="Times New Roman" panose="02020603050405020304" pitchFamily="18" charset="0"/>
              <a:buChar char="−"/>
            </a:pPr>
            <a:r>
              <a:rPr lang="en-US" altLang="zh-CN" sz="1800" b="1" dirty="0" smtClean="0">
                <a:latin typeface="+mj-lt"/>
                <a:ea typeface="MS PGothic" pitchFamily="34" charset="-128"/>
                <a:cs typeface="Arial" pitchFamily="34" charset="0"/>
              </a:rPr>
              <a:t>Plan </a:t>
            </a:r>
            <a:r>
              <a:rPr lang="en-US" altLang="zh-CN" sz="1800" b="1" dirty="0">
                <a:latin typeface="+mj-lt"/>
                <a:ea typeface="MS PGothic" pitchFamily="34" charset="-128"/>
                <a:cs typeface="Arial" pitchFamily="34" charset="0"/>
              </a:rPr>
              <a:t>for Jan 2015 meeting</a:t>
            </a:r>
          </a:p>
          <a:p>
            <a:pPr lvl="1"/>
            <a:endParaRPr lang="en-US" altLang="zh-CN" sz="1800" dirty="0" smtClean="0">
              <a:latin typeface="+mj-lt"/>
              <a:cs typeface="MS PGothic" pitchFamily="34" charset="-128"/>
            </a:endParaRPr>
          </a:p>
          <a:p>
            <a:pPr lvl="1"/>
            <a:endParaRPr lang="en-US" altLang="zh-CN" sz="1800" dirty="0" smtClean="0">
              <a:latin typeface="+mj-lt"/>
              <a:cs typeface="MS PGothic" pitchFamily="34" charset="-128"/>
            </a:endParaRPr>
          </a:p>
          <a:p>
            <a:pPr lvl="1"/>
            <a:endParaRPr lang="en-US" altLang="zh-CN" sz="1800" dirty="0" smtClean="0">
              <a:latin typeface="+mj-lt"/>
              <a:cs typeface="MS PGothic"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Plan for January 2015</a:t>
            </a:r>
            <a:endParaRPr lang="zh-CN" altLang="en-US" dirty="0"/>
          </a:p>
        </p:txBody>
      </p:sp>
      <p:sp>
        <p:nvSpPr>
          <p:cNvPr id="8" name="内容占位符 7"/>
          <p:cNvSpPr>
            <a:spLocks noGrp="1"/>
          </p:cNvSpPr>
          <p:nvPr>
            <p:ph idx="1"/>
          </p:nvPr>
        </p:nvSpPr>
        <p:spPr/>
        <p:txBody>
          <a:bodyPr/>
          <a:lstStyle/>
          <a:p>
            <a:r>
              <a:rPr lang="en-US" altLang="zh-CN" dirty="0" smtClean="0"/>
              <a:t>Comment Resolutions for CC12 and CC20</a:t>
            </a:r>
          </a:p>
          <a:p>
            <a:r>
              <a:rPr lang="en-US" altLang="zh-CN" dirty="0" smtClean="0"/>
              <a:t>A new draft for 11aj (60 GHz)</a:t>
            </a:r>
          </a:p>
          <a:p>
            <a:r>
              <a:rPr lang="en-US" altLang="zh-CN" dirty="0" smtClean="0"/>
              <a:t>New contributions for 11aj (45 GHz)</a:t>
            </a:r>
            <a:endParaRPr lang="zh-CN" altLang="en-US" dirty="0"/>
          </a:p>
        </p:txBody>
      </p:sp>
      <p:sp>
        <p:nvSpPr>
          <p:cNvPr id="5" name="日期占位符 4"/>
          <p:cNvSpPr>
            <a:spLocks noGrp="1"/>
          </p:cNvSpPr>
          <p:nvPr>
            <p:ph type="dt" sz="half" idx="10"/>
          </p:nvPr>
        </p:nvSpPr>
        <p:spPr/>
        <p:txBody>
          <a:bodyPr/>
          <a:lstStyle/>
          <a:p>
            <a:pPr>
              <a:defRPr/>
            </a:pPr>
            <a:r>
              <a:rPr lang="en-US" altLang="zh-CN" smtClean="0"/>
              <a:t>Nov 2014</a:t>
            </a:r>
            <a:endParaRPr lang="en-US" altLang="zh-CN"/>
          </a:p>
        </p:txBody>
      </p:sp>
      <p:sp>
        <p:nvSpPr>
          <p:cNvPr id="6" name="页脚占位符 5"/>
          <p:cNvSpPr>
            <a:spLocks noGrp="1"/>
          </p:cNvSpPr>
          <p:nvPr>
            <p:ph type="ftr" sz="quarter" idx="11"/>
          </p:nvPr>
        </p:nvSpPr>
        <p:spPr/>
        <p:txBody>
          <a:bodyPr/>
          <a:lstStyle/>
          <a:p>
            <a:pPr>
              <a:defRPr/>
            </a:pPr>
            <a:r>
              <a:rPr lang="en-US" smtClean="0"/>
              <a:t>Haiming Wang (SEU), Xiaoming Peng (I2R)</a:t>
            </a:r>
            <a:endParaRPr lang="en-US"/>
          </a:p>
        </p:txBody>
      </p:sp>
      <p:sp>
        <p:nvSpPr>
          <p:cNvPr id="7" name="灯片编号占位符 6"/>
          <p:cNvSpPr>
            <a:spLocks noGrp="1"/>
          </p:cNvSpPr>
          <p:nvPr>
            <p:ph type="sldNum" sz="quarter" idx="12"/>
          </p:nvPr>
        </p:nvSpPr>
        <p:spPr/>
        <p:txBody>
          <a:bodyPr/>
          <a:lstStyle/>
          <a:p>
            <a:r>
              <a:rPr lang="en-US" altLang="zh-CN" smtClean="0"/>
              <a:t>Slide </a:t>
            </a:r>
            <a:fld id="{C2B10672-EE0D-42DC-B512-834A4659AA04}" type="slidenum">
              <a:rPr lang="en-US" altLang="zh-CN" smtClean="0"/>
              <a:pPr/>
              <a:t>13</a:t>
            </a:fld>
            <a:endParaRPr lang="en-US" altLang="zh-CN"/>
          </a:p>
        </p:txBody>
      </p:sp>
    </p:spTree>
    <p:extLst>
      <p:ext uri="{BB962C8B-B14F-4D97-AF65-F5344CB8AC3E}">
        <p14:creationId xmlns:p14="http://schemas.microsoft.com/office/powerpoint/2010/main" val="1406781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lstStyle/>
          <a:p>
            <a:r>
              <a:rPr lang="en-US" altLang="zh-CN" sz="2800" dirty="0"/>
              <a:t>Tentative IEEE 802.11aj Agenda for the Week</a:t>
            </a:r>
            <a:endParaRPr lang="zh-CN" altLang="en-US" sz="2800" dirty="0"/>
          </a:p>
        </p:txBody>
      </p:sp>
      <p:sp>
        <p:nvSpPr>
          <p:cNvPr id="5" name="日期占位符 4"/>
          <p:cNvSpPr>
            <a:spLocks noGrp="1"/>
          </p:cNvSpPr>
          <p:nvPr>
            <p:ph type="dt" sz="half" idx="10"/>
          </p:nvPr>
        </p:nvSpPr>
        <p:spPr/>
        <p:txBody>
          <a:bodyPr/>
          <a:lstStyle/>
          <a:p>
            <a:pPr>
              <a:defRPr/>
            </a:pPr>
            <a:r>
              <a:rPr lang="en-US" altLang="zh-CN" smtClean="0"/>
              <a:t>Nov 2014</a:t>
            </a:r>
            <a:endParaRPr lang="en-US" altLang="zh-CN"/>
          </a:p>
        </p:txBody>
      </p:sp>
      <p:sp>
        <p:nvSpPr>
          <p:cNvPr id="6" name="页脚占位符 5"/>
          <p:cNvSpPr>
            <a:spLocks noGrp="1"/>
          </p:cNvSpPr>
          <p:nvPr>
            <p:ph type="ftr" sz="quarter" idx="11"/>
          </p:nvPr>
        </p:nvSpPr>
        <p:spPr/>
        <p:txBody>
          <a:bodyPr/>
          <a:lstStyle/>
          <a:p>
            <a:pPr>
              <a:defRPr/>
            </a:pPr>
            <a:r>
              <a:rPr lang="en-US" smtClean="0"/>
              <a:t>Haiming Wang (SEU), Xiaoming Peng (I2R)</a:t>
            </a:r>
            <a:endParaRPr lang="en-US"/>
          </a:p>
        </p:txBody>
      </p:sp>
      <p:sp>
        <p:nvSpPr>
          <p:cNvPr id="7" name="灯片编号占位符 6"/>
          <p:cNvSpPr>
            <a:spLocks noGrp="1"/>
          </p:cNvSpPr>
          <p:nvPr>
            <p:ph type="sldNum" sz="quarter" idx="12"/>
          </p:nvPr>
        </p:nvSpPr>
        <p:spPr/>
        <p:txBody>
          <a:bodyPr/>
          <a:lstStyle/>
          <a:p>
            <a:r>
              <a:rPr lang="en-US" altLang="zh-CN" smtClean="0"/>
              <a:t>Slide </a:t>
            </a:r>
            <a:fld id="{C2B10672-EE0D-42DC-B512-834A4659AA04}" type="slidenum">
              <a:rPr lang="en-US" altLang="zh-CN" smtClean="0"/>
              <a:pPr/>
              <a:t>14</a:t>
            </a:fld>
            <a:endParaRPr lang="en-US" altLang="zh-CN"/>
          </a:p>
        </p:txBody>
      </p:sp>
      <p:sp>
        <p:nvSpPr>
          <p:cNvPr id="10" name="Content Placeholder 2"/>
          <p:cNvSpPr>
            <a:spLocks noGrp="1"/>
          </p:cNvSpPr>
          <p:nvPr>
            <p:ph idx="1"/>
          </p:nvPr>
        </p:nvSpPr>
        <p:spPr>
          <a:xfrm>
            <a:off x="685800" y="1981200"/>
            <a:ext cx="3886200" cy="4114800"/>
          </a:xfrm>
        </p:spPr>
        <p:txBody>
          <a:bodyPr/>
          <a:lstStyle/>
          <a:p>
            <a:pPr>
              <a:lnSpc>
                <a:spcPct val="90000"/>
              </a:lnSpc>
            </a:pPr>
            <a:r>
              <a:rPr lang="en-US" altLang="zh-CN" sz="2000" dirty="0" smtClean="0">
                <a:latin typeface="+mj-lt"/>
              </a:rPr>
              <a:t>Thursday November 06, 2014 13:30 – 15:30</a:t>
            </a:r>
          </a:p>
          <a:p>
            <a:pPr lvl="1">
              <a:lnSpc>
                <a:spcPct val="90000"/>
              </a:lnSpc>
            </a:pPr>
            <a:r>
              <a:rPr lang="en-US" altLang="zh-CN" sz="1600" dirty="0" smtClean="0">
                <a:latin typeface="+mj-lt"/>
                <a:sym typeface="Wingdings" pitchFamily="2" charset="2"/>
              </a:rPr>
              <a:t>TBD</a:t>
            </a:r>
          </a:p>
          <a:p>
            <a:pPr marL="685800" lvl="2" indent="-342900">
              <a:spcBef>
                <a:spcPts val="0"/>
              </a:spcBef>
            </a:pPr>
            <a:endParaRPr lang="en-US" altLang="zh-CN" sz="1800" dirty="0" smtClean="0">
              <a:latin typeface="+mj-lt"/>
              <a:ea typeface="+mn-ea"/>
              <a:cs typeface="Arial" pitchFamily="34" charset="0"/>
            </a:endParaRPr>
          </a:p>
          <a:p>
            <a:pPr>
              <a:lnSpc>
                <a:spcPct val="90000"/>
              </a:lnSpc>
            </a:pPr>
            <a:endParaRPr lang="en-US" altLang="zh-CN" sz="2000" dirty="0" smtClean="0">
              <a:latin typeface="+mj-lt"/>
              <a:sym typeface="Wingdings" pitchFamily="2" charset="2"/>
            </a:endParaRPr>
          </a:p>
          <a:p>
            <a:pPr>
              <a:lnSpc>
                <a:spcPct val="90000"/>
              </a:lnSpc>
            </a:pPr>
            <a:endParaRPr lang="en-US" altLang="zh-CN" sz="2000" dirty="0" smtClean="0">
              <a:latin typeface="+mj-lt"/>
              <a:sym typeface="Wingdings" pitchFamily="2" charset="2"/>
            </a:endParaRPr>
          </a:p>
          <a:p>
            <a:pPr lvl="1"/>
            <a:endParaRPr lang="en-US" altLang="zh-CN" sz="2000" dirty="0" smtClean="0">
              <a:latin typeface="+mj-lt"/>
              <a:cs typeface="Arial" pitchFamily="34" charset="0"/>
            </a:endParaRPr>
          </a:p>
          <a:p>
            <a:pPr lvl="1"/>
            <a:endParaRPr lang="en-US" altLang="zh-CN" sz="2000" dirty="0" smtClean="0">
              <a:latin typeface="+mj-lt"/>
              <a:cs typeface="Arial" pitchFamily="34" charset="0"/>
            </a:endParaRPr>
          </a:p>
          <a:p>
            <a:pPr lvl="1"/>
            <a:endParaRPr lang="en-US" altLang="zh-CN" sz="2000" dirty="0" smtClean="0">
              <a:latin typeface="+mj-lt"/>
              <a:cs typeface="MS PGothic" pitchFamily="34" charset="-128"/>
            </a:endParaRPr>
          </a:p>
          <a:p>
            <a:pPr lvl="1"/>
            <a:endParaRPr lang="en-US" altLang="zh-CN" sz="2000" dirty="0" smtClean="0">
              <a:solidFill>
                <a:srgbClr val="FF0000"/>
              </a:solidFill>
              <a:latin typeface="+mj-lt"/>
              <a:cs typeface="MS PGothic" pitchFamily="34" charset="-128"/>
            </a:endParaRPr>
          </a:p>
          <a:p>
            <a:pPr lvl="1"/>
            <a:endParaRPr lang="en-US" altLang="zh-CN" sz="2000" dirty="0" smtClean="0">
              <a:latin typeface="+mj-lt"/>
              <a:cs typeface="MS PGothic" pitchFamily="34" charset="-128"/>
            </a:endParaRPr>
          </a:p>
          <a:p>
            <a:pPr lvl="1"/>
            <a:endParaRPr lang="en-US" altLang="zh-CN" sz="1800" dirty="0" smtClean="0">
              <a:latin typeface="+mj-lt"/>
              <a:cs typeface="MS PGothic" pitchFamily="34" charset="-128"/>
            </a:endParaRPr>
          </a:p>
          <a:p>
            <a:pPr lvl="1"/>
            <a:endParaRPr lang="en-US" altLang="zh-CN" sz="1800" dirty="0" smtClean="0">
              <a:latin typeface="+mj-lt"/>
              <a:cs typeface="MS PGothic" pitchFamily="34" charset="-128"/>
            </a:endParaRPr>
          </a:p>
          <a:p>
            <a:pPr lvl="1"/>
            <a:endParaRPr lang="en-US" altLang="zh-CN" sz="1800" dirty="0" smtClean="0">
              <a:latin typeface="+mj-lt"/>
              <a:cs typeface="MS PGothic" pitchFamily="34" charset="-128"/>
            </a:endParaRPr>
          </a:p>
          <a:p>
            <a:pPr lvl="1"/>
            <a:endParaRPr lang="en-US" altLang="zh-CN" sz="1800" dirty="0" smtClean="0">
              <a:latin typeface="+mj-lt"/>
              <a:cs typeface="MS PGothic" pitchFamily="34" charset="-128"/>
            </a:endParaRPr>
          </a:p>
        </p:txBody>
      </p:sp>
    </p:spTree>
    <p:extLst>
      <p:ext uri="{BB962C8B-B14F-4D97-AF65-F5344CB8AC3E}">
        <p14:creationId xmlns:p14="http://schemas.microsoft.com/office/powerpoint/2010/main" val="3692686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152400" y="609600"/>
            <a:ext cx="8991600" cy="1066800"/>
          </a:xfrm>
        </p:spPr>
        <p:txBody>
          <a:bodyPr/>
          <a:lstStyle/>
          <a:p>
            <a:pPr>
              <a:lnSpc>
                <a:spcPct val="90000"/>
              </a:lnSpc>
            </a:pPr>
            <a:r>
              <a:rPr lang="en-US" altLang="zh-CN" smtClean="0"/>
              <a:t>Work Completed (1/4) </a:t>
            </a:r>
            <a:endParaRPr lang="en-US" altLang="zh-CN" smtClean="0">
              <a:sym typeface="Wingdings" pitchFamily="2" charset="2"/>
            </a:endParaRPr>
          </a:p>
        </p:txBody>
      </p:sp>
      <p:sp>
        <p:nvSpPr>
          <p:cNvPr id="45058" name="Content Placeholder 2"/>
          <p:cNvSpPr>
            <a:spLocks noGrp="1"/>
          </p:cNvSpPr>
          <p:nvPr>
            <p:ph idx="1"/>
          </p:nvPr>
        </p:nvSpPr>
        <p:spPr>
          <a:xfrm>
            <a:off x="533400" y="1447800"/>
            <a:ext cx="8305800" cy="5029200"/>
          </a:xfrm>
        </p:spPr>
        <p:txBody>
          <a:bodyPr/>
          <a:lstStyle/>
          <a:p>
            <a:pPr marL="57150" indent="0">
              <a:buFontTx/>
              <a:buNone/>
            </a:pPr>
            <a:r>
              <a:rPr lang="en-US" altLang="zh-CN" sz="2800" b="0" dirty="0" smtClean="0">
                <a:latin typeface="+mj-lt"/>
                <a:cs typeface="Arial" pitchFamily="34" charset="0"/>
              </a:rPr>
              <a:t>Technical editor report and database for CC12, CC19 and CC20 are presented</a:t>
            </a:r>
          </a:p>
          <a:p>
            <a:pPr marL="57150" indent="0"/>
            <a:r>
              <a:rPr lang="en-US" altLang="zh-CN" b="0" dirty="0" smtClean="0">
                <a:latin typeface="+mj-lt"/>
                <a:cs typeface="Arial" pitchFamily="34" charset="0"/>
              </a:rPr>
              <a:t>11-14/0333r3 – </a:t>
            </a:r>
            <a:r>
              <a:rPr lang="en-US" altLang="zh-CN" b="0" dirty="0" err="1" smtClean="0">
                <a:latin typeface="+mj-lt"/>
                <a:cs typeface="Arial" pitchFamily="34" charset="0"/>
              </a:rPr>
              <a:t>TGaj</a:t>
            </a:r>
            <a:r>
              <a:rPr lang="en-US" altLang="zh-CN" b="0" dirty="0" smtClean="0">
                <a:latin typeface="+mj-lt"/>
                <a:cs typeface="Arial" pitchFamily="34" charset="0"/>
              </a:rPr>
              <a:t> Editor Report for CC12 </a:t>
            </a:r>
          </a:p>
          <a:p>
            <a:pPr marL="57150" indent="0"/>
            <a:r>
              <a:rPr lang="fr-FR" altLang="zh-CN" b="0" dirty="0" smtClean="0">
                <a:latin typeface="+mj-lt"/>
                <a:cs typeface="Arial" pitchFamily="34" charset="0"/>
              </a:rPr>
              <a:t>11-14/0332r5 – </a:t>
            </a:r>
            <a:r>
              <a:rPr lang="fr-FR" altLang="zh-CN" b="0" dirty="0" err="1" smtClean="0">
                <a:latin typeface="+mj-lt"/>
                <a:cs typeface="Arial" pitchFamily="34" charset="0"/>
              </a:rPr>
              <a:t>TGaj</a:t>
            </a:r>
            <a:r>
              <a:rPr lang="fr-FR" altLang="zh-CN" b="0" dirty="0" smtClean="0">
                <a:latin typeface="+mj-lt"/>
                <a:cs typeface="Arial" pitchFamily="34" charset="0"/>
              </a:rPr>
              <a:t> D0.01 comment </a:t>
            </a:r>
            <a:r>
              <a:rPr lang="fr-FR" altLang="zh-CN" b="0" dirty="0" err="1" smtClean="0">
                <a:latin typeface="+mj-lt"/>
                <a:cs typeface="Arial" pitchFamily="34" charset="0"/>
              </a:rPr>
              <a:t>database</a:t>
            </a:r>
            <a:r>
              <a:rPr lang="fr-FR" altLang="zh-CN" b="0" dirty="0" smtClean="0">
                <a:latin typeface="+mj-lt"/>
                <a:cs typeface="Arial" pitchFamily="34" charset="0"/>
              </a:rPr>
              <a:t> (CC12)</a:t>
            </a:r>
          </a:p>
          <a:p>
            <a:pPr marL="57150" indent="0"/>
            <a:r>
              <a:rPr lang="en-US" altLang="zh-CN" b="0" dirty="0" smtClean="0">
                <a:latin typeface="+mj-lt"/>
                <a:cs typeface="Arial" pitchFamily="34" charset="0"/>
              </a:rPr>
              <a:t>11-14/0842r1 – </a:t>
            </a:r>
            <a:r>
              <a:rPr lang="en-US" altLang="zh-CN" b="0" dirty="0" err="1" smtClean="0">
                <a:latin typeface="+mj-lt"/>
                <a:cs typeface="Arial" pitchFamily="34" charset="0"/>
              </a:rPr>
              <a:t>TGaj</a:t>
            </a:r>
            <a:r>
              <a:rPr lang="en-US" altLang="zh-CN" b="0" dirty="0" smtClean="0">
                <a:latin typeface="+mj-lt"/>
                <a:cs typeface="Arial" pitchFamily="34" charset="0"/>
              </a:rPr>
              <a:t> Editor Report for CC19</a:t>
            </a:r>
          </a:p>
          <a:p>
            <a:pPr marL="57150" indent="0"/>
            <a:r>
              <a:rPr lang="en-US" altLang="zh-CN" b="0" dirty="0" smtClean="0">
                <a:latin typeface="+mj-lt"/>
                <a:cs typeface="Arial" pitchFamily="34" charset="0"/>
              </a:rPr>
              <a:t>11-14/0785r3 – </a:t>
            </a:r>
            <a:r>
              <a:rPr lang="en-US" altLang="zh-CN" b="0" dirty="0" err="1" smtClean="0">
                <a:latin typeface="+mj-lt"/>
                <a:cs typeface="Arial" pitchFamily="34" charset="0"/>
              </a:rPr>
              <a:t>TGaj</a:t>
            </a:r>
            <a:r>
              <a:rPr lang="en-US" altLang="zh-CN" b="0" dirty="0" smtClean="0">
                <a:latin typeface="+mj-lt"/>
                <a:cs typeface="Arial" pitchFamily="34" charset="0"/>
              </a:rPr>
              <a:t> D0.2 comment database (CC19)</a:t>
            </a:r>
          </a:p>
          <a:p>
            <a:pPr marL="57150" indent="0"/>
            <a:r>
              <a:rPr lang="en-US" altLang="zh-CN" b="0" dirty="0" smtClean="0">
                <a:latin typeface="+mj-lt"/>
                <a:cs typeface="Arial" pitchFamily="34" charset="0"/>
              </a:rPr>
              <a:t>11-14/1091r0 – </a:t>
            </a:r>
            <a:r>
              <a:rPr lang="en-US" altLang="zh-CN" b="0" dirty="0" err="1" smtClean="0">
                <a:latin typeface="+mj-lt"/>
                <a:cs typeface="Arial" pitchFamily="34" charset="0"/>
              </a:rPr>
              <a:t>TGaj</a:t>
            </a:r>
            <a:r>
              <a:rPr lang="en-US" altLang="zh-CN" b="0" dirty="0" smtClean="0">
                <a:latin typeface="+mj-lt"/>
                <a:cs typeface="Arial" pitchFamily="34" charset="0"/>
              </a:rPr>
              <a:t> Editor Report for CC20</a:t>
            </a:r>
          </a:p>
          <a:p>
            <a:pPr marL="57150" indent="0"/>
            <a:r>
              <a:rPr lang="en-US" altLang="zh-CN" b="0" dirty="0" smtClean="0">
                <a:latin typeface="+mj-lt"/>
                <a:cs typeface="Arial" pitchFamily="34" charset="0"/>
              </a:rPr>
              <a:t>11-14/1076r0 – </a:t>
            </a:r>
            <a:r>
              <a:rPr lang="en-US" altLang="zh-CN" b="0" dirty="0" err="1" smtClean="0">
                <a:latin typeface="+mj-lt"/>
                <a:cs typeface="Arial" pitchFamily="34" charset="0"/>
              </a:rPr>
              <a:t>Tgaj</a:t>
            </a:r>
            <a:r>
              <a:rPr lang="en-US" altLang="zh-CN" b="0" dirty="0" smtClean="0">
                <a:latin typeface="+mj-lt"/>
                <a:cs typeface="Arial" pitchFamily="34" charset="0"/>
              </a:rPr>
              <a:t> D0.5 comment database (CC20)</a:t>
            </a:r>
          </a:p>
        </p:txBody>
      </p:sp>
      <p:sp>
        <p:nvSpPr>
          <p:cNvPr id="573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F768122D-51D3-4A03-B9D1-43DEDDA5536A}" type="slidenum">
              <a:rPr lang="en-US" altLang="zh-CN"/>
              <a:pPr/>
              <a:t>15</a:t>
            </a:fld>
            <a:endParaRPr lang="en-US" altLang="zh-CN"/>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8" name="Date Placeholder 3"/>
          <p:cNvSpPr>
            <a:spLocks noGrp="1"/>
          </p:cNvSpPr>
          <p:nvPr>
            <p:ph type="dt" sz="quarter" idx="10"/>
          </p:nvPr>
        </p:nvSpPr>
        <p:spPr>
          <a:xfrm>
            <a:off x="696913" y="333375"/>
            <a:ext cx="930275" cy="276225"/>
          </a:xfrm>
        </p:spPr>
        <p:txBody>
          <a:bodyPr/>
          <a:lstStyle/>
          <a:p>
            <a:pPr>
              <a:defRPr/>
            </a:pPr>
            <a:r>
              <a:rPr lang="en-US" altLang="zh-CN" smtClean="0"/>
              <a:t>Nov 2014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a:lnSpc>
                <a:spcPct val="90000"/>
              </a:lnSpc>
            </a:pPr>
            <a:r>
              <a:rPr lang="en-US" altLang="zh-CN" smtClean="0"/>
              <a:t>Work Completed (2/4)</a:t>
            </a:r>
            <a:endParaRPr lang="en-US" altLang="zh-CN" smtClean="0">
              <a:sym typeface="Wingdings" pitchFamily="2" charset="2"/>
            </a:endParaRPr>
          </a:p>
        </p:txBody>
      </p:sp>
      <p:sp>
        <p:nvSpPr>
          <p:cNvPr id="46082" name="Content Placeholder 2"/>
          <p:cNvSpPr>
            <a:spLocks noGrp="1"/>
          </p:cNvSpPr>
          <p:nvPr>
            <p:ph idx="1"/>
          </p:nvPr>
        </p:nvSpPr>
        <p:spPr>
          <a:xfrm>
            <a:off x="609600" y="1676400"/>
            <a:ext cx="8229600" cy="4724400"/>
          </a:xfrm>
        </p:spPr>
        <p:txBody>
          <a:bodyPr/>
          <a:lstStyle/>
          <a:p>
            <a:pPr marL="0" lvl="1" indent="0">
              <a:lnSpc>
                <a:spcPct val="90000"/>
              </a:lnSpc>
              <a:buFontTx/>
              <a:buNone/>
            </a:pPr>
            <a:r>
              <a:rPr lang="en-US" altLang="zh-CN" sz="2800" dirty="0" smtClean="0">
                <a:latin typeface="+mj-lt"/>
                <a:cs typeface="Arial" pitchFamily="34" charset="0"/>
              </a:rPr>
              <a:t>Presentations for Comment resolution for CC20</a:t>
            </a:r>
          </a:p>
          <a:p>
            <a:pPr marL="0" lvl="1" indent="0">
              <a:lnSpc>
                <a:spcPct val="90000"/>
              </a:lnSpc>
            </a:pPr>
            <a:r>
              <a:rPr lang="en-US" altLang="zh-CN" sz="2400" dirty="0" smtClean="0">
                <a:latin typeface="+mj-lt"/>
                <a:cs typeface="Arial" pitchFamily="34" charset="0"/>
              </a:rPr>
              <a:t>11-14/1092r1 - Proposed Resolution to CID 2, 18, 34, 35, 40, 42, 43, 47-50, 68, 69, 75, 82, 83, 93 in CC20</a:t>
            </a:r>
            <a:endParaRPr lang="en-US" altLang="zh-CN" sz="2400" dirty="0" smtClean="0">
              <a:latin typeface="+mj-lt"/>
              <a:cs typeface="MS PGothic" pitchFamily="34" charset="-128"/>
            </a:endParaRPr>
          </a:p>
          <a:p>
            <a:pPr marL="0" lvl="1" indent="0">
              <a:lnSpc>
                <a:spcPct val="90000"/>
              </a:lnSpc>
            </a:pPr>
            <a:r>
              <a:rPr lang="en-US" altLang="zh-CN" sz="2400" dirty="0" smtClean="0">
                <a:latin typeface="+mj-lt"/>
                <a:cs typeface="MS PGothic" pitchFamily="34" charset="-128"/>
              </a:rPr>
              <a:t>11-14/1100r0 – Comment Resolution for </a:t>
            </a:r>
            <a:r>
              <a:rPr lang="en-US" altLang="zh-CN" sz="2400" dirty="0" err="1" smtClean="0">
                <a:latin typeface="+mj-lt"/>
                <a:cs typeface="MS PGothic" pitchFamily="34" charset="-128"/>
              </a:rPr>
              <a:t>subclause</a:t>
            </a:r>
            <a:r>
              <a:rPr lang="en-US" altLang="zh-CN" sz="2400" dirty="0" smtClean="0">
                <a:latin typeface="+mj-lt"/>
                <a:cs typeface="MS PGothic" pitchFamily="34" charset="-128"/>
              </a:rPr>
              <a:t> 25.6</a:t>
            </a:r>
          </a:p>
          <a:p>
            <a:pPr marL="0" lvl="1" indent="0">
              <a:lnSpc>
                <a:spcPct val="90000"/>
              </a:lnSpc>
            </a:pPr>
            <a:r>
              <a:rPr lang="en-US" altLang="zh-CN" sz="2400" dirty="0" smtClean="0">
                <a:latin typeface="+mj-lt"/>
                <a:cs typeface="MS PGothic" pitchFamily="34" charset="-128"/>
              </a:rPr>
              <a:t>11-14/1130r1 – Proposed resolution to CIDs in CC20</a:t>
            </a:r>
          </a:p>
          <a:p>
            <a:pPr marL="0" lvl="1" indent="0">
              <a:lnSpc>
                <a:spcPct val="90000"/>
              </a:lnSpc>
              <a:buFontTx/>
              <a:buNone/>
            </a:pPr>
            <a:endParaRPr lang="en-US" altLang="zh-CN" sz="2800" dirty="0" smtClean="0">
              <a:latin typeface="+mj-lt"/>
              <a:cs typeface="Arial" pitchFamily="34" charset="0"/>
            </a:endParaRPr>
          </a:p>
        </p:txBody>
      </p:sp>
      <p:sp>
        <p:nvSpPr>
          <p:cNvPr id="583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2A0829E-3C47-4A11-859A-867534855B18}" type="slidenum">
              <a:rPr lang="en-US" altLang="zh-CN"/>
              <a:pPr/>
              <a:t>16</a:t>
            </a:fld>
            <a:endParaRPr lang="en-US" altLang="zh-CN"/>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8" name="Date Placeholder 3"/>
          <p:cNvSpPr>
            <a:spLocks noGrp="1"/>
          </p:cNvSpPr>
          <p:nvPr>
            <p:ph type="dt" sz="quarter" idx="10"/>
          </p:nvPr>
        </p:nvSpPr>
        <p:spPr>
          <a:xfrm>
            <a:off x="696913" y="333375"/>
            <a:ext cx="930275" cy="276225"/>
          </a:xfrm>
        </p:spPr>
        <p:txBody>
          <a:bodyPr/>
          <a:lstStyle/>
          <a:p>
            <a:pPr>
              <a:defRPr/>
            </a:pPr>
            <a:r>
              <a:rPr lang="en-US" altLang="zh-CN" smtClean="0"/>
              <a:t>Nov 2014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pPr>
              <a:lnSpc>
                <a:spcPct val="90000"/>
              </a:lnSpc>
            </a:pPr>
            <a:r>
              <a:rPr lang="en-US" altLang="zh-CN" smtClean="0"/>
              <a:t>Work Completed (3/4)</a:t>
            </a:r>
            <a:endParaRPr lang="en-US" altLang="zh-CN" smtClean="0">
              <a:sym typeface="Wingdings" pitchFamily="2" charset="2"/>
            </a:endParaRPr>
          </a:p>
        </p:txBody>
      </p:sp>
      <p:sp>
        <p:nvSpPr>
          <p:cNvPr id="47106" name="Content Placeholder 2"/>
          <p:cNvSpPr>
            <a:spLocks noGrp="1"/>
          </p:cNvSpPr>
          <p:nvPr>
            <p:ph idx="1"/>
          </p:nvPr>
        </p:nvSpPr>
        <p:spPr>
          <a:xfrm>
            <a:off x="609600" y="1828800"/>
            <a:ext cx="7924800" cy="4724400"/>
          </a:xfrm>
        </p:spPr>
        <p:txBody>
          <a:bodyPr/>
          <a:lstStyle/>
          <a:p>
            <a:pPr marL="0" lvl="1" indent="0">
              <a:lnSpc>
                <a:spcPct val="90000"/>
              </a:lnSpc>
              <a:buFontTx/>
              <a:buNone/>
            </a:pPr>
            <a:r>
              <a:rPr lang="en-US" altLang="zh-CN" sz="2800" smtClean="0">
                <a:latin typeface="+mj-lt"/>
                <a:cs typeface="Arial" pitchFamily="34" charset="0"/>
              </a:rPr>
              <a:t>Presentations for the outstanding CIDs for CC12</a:t>
            </a:r>
          </a:p>
          <a:p>
            <a:pPr marL="0" lvl="1" indent="0">
              <a:lnSpc>
                <a:spcPct val="90000"/>
              </a:lnSpc>
            </a:pPr>
            <a:r>
              <a:rPr lang="en-US" altLang="zh-CN" sz="2400" smtClean="0">
                <a:latin typeface="+mj-lt"/>
                <a:cs typeface="Arial" pitchFamily="34" charset="0"/>
              </a:rPr>
              <a:t>11-14/0713r2 – Low-Power Idle Listening Resolution to CID144 in CC12</a:t>
            </a:r>
          </a:p>
          <a:p>
            <a:pPr marL="0" lvl="1" indent="0">
              <a:lnSpc>
                <a:spcPct val="90000"/>
              </a:lnSpc>
            </a:pPr>
            <a:r>
              <a:rPr lang="en-US" altLang="zh-CN" sz="2400" smtClean="0">
                <a:latin typeface="+mj-lt"/>
                <a:cs typeface="Arial" pitchFamily="34" charset="0"/>
              </a:rPr>
              <a:t>11-14/0714r2 – Enhanced Beam Tracking Against Blockage: Resolution to CID 145 in CC12</a:t>
            </a:r>
          </a:p>
          <a:p>
            <a:pPr marL="0" lvl="1" indent="0">
              <a:lnSpc>
                <a:spcPct val="90000"/>
              </a:lnSpc>
            </a:pPr>
            <a:r>
              <a:rPr lang="en-US" altLang="zh-CN" sz="2400" smtClean="0">
                <a:latin typeface="+mj-lt"/>
                <a:cs typeface="MS PGothic" pitchFamily="34" charset="-128"/>
              </a:rPr>
              <a:t>11-14/1103r0 – Proposed resolution to CID 143 in CC12</a:t>
            </a:r>
          </a:p>
          <a:p>
            <a:pPr marL="0" lvl="1" indent="0">
              <a:lnSpc>
                <a:spcPct val="90000"/>
              </a:lnSpc>
            </a:pPr>
            <a:endParaRPr lang="en-US" altLang="zh-CN" sz="2800" smtClean="0">
              <a:latin typeface="+mj-lt"/>
              <a:cs typeface="Arial" pitchFamily="34" charset="0"/>
            </a:endParaRPr>
          </a:p>
        </p:txBody>
      </p:sp>
      <p:sp>
        <p:nvSpPr>
          <p:cNvPr id="593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E6C1A769-335E-4941-BC72-098C8A55F70F}" type="slidenum">
              <a:rPr lang="en-US" altLang="zh-CN"/>
              <a:pPr/>
              <a:t>17</a:t>
            </a:fld>
            <a:endParaRPr lang="en-US" altLang="zh-CN"/>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8" name="Date Placeholder 3"/>
          <p:cNvSpPr>
            <a:spLocks noGrp="1"/>
          </p:cNvSpPr>
          <p:nvPr>
            <p:ph type="dt" sz="quarter" idx="10"/>
          </p:nvPr>
        </p:nvSpPr>
        <p:spPr>
          <a:xfrm>
            <a:off x="696913" y="333375"/>
            <a:ext cx="930275" cy="276225"/>
          </a:xfrm>
        </p:spPr>
        <p:txBody>
          <a:bodyPr/>
          <a:lstStyle/>
          <a:p>
            <a:pPr>
              <a:defRPr/>
            </a:pPr>
            <a:r>
              <a:rPr lang="en-US" altLang="zh-CN" smtClean="0"/>
              <a:t>Nov 2014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pPr>
              <a:lnSpc>
                <a:spcPct val="90000"/>
              </a:lnSpc>
            </a:pPr>
            <a:r>
              <a:rPr lang="en-US" altLang="zh-CN" smtClean="0"/>
              <a:t>Work Completed (4/4)</a:t>
            </a:r>
            <a:endParaRPr lang="en-US" altLang="zh-CN" smtClean="0">
              <a:sym typeface="Wingdings" pitchFamily="2" charset="2"/>
            </a:endParaRPr>
          </a:p>
        </p:txBody>
      </p:sp>
      <p:sp>
        <p:nvSpPr>
          <p:cNvPr id="47106" name="Content Placeholder 2"/>
          <p:cNvSpPr>
            <a:spLocks noGrp="1"/>
          </p:cNvSpPr>
          <p:nvPr>
            <p:ph idx="1"/>
          </p:nvPr>
        </p:nvSpPr>
        <p:spPr>
          <a:xfrm>
            <a:off x="609600" y="1676400"/>
            <a:ext cx="7924800" cy="4724400"/>
          </a:xfrm>
        </p:spPr>
        <p:txBody>
          <a:bodyPr/>
          <a:lstStyle/>
          <a:p>
            <a:pPr marL="0" indent="0">
              <a:buFontTx/>
              <a:buNone/>
            </a:pPr>
            <a:r>
              <a:rPr lang="en-US" altLang="zh-CN" sz="2800" b="0" dirty="0" smtClean="0">
                <a:latin typeface="+mj-lt"/>
              </a:rPr>
              <a:t>Contribution for 45GHz</a:t>
            </a:r>
          </a:p>
          <a:p>
            <a:pPr marL="342900" lvl="1" indent="-342900">
              <a:lnSpc>
                <a:spcPct val="90000"/>
              </a:lnSpc>
            </a:pPr>
            <a:r>
              <a:rPr lang="en-US" altLang="zh-CN" sz="2400" dirty="0" smtClean="0">
                <a:latin typeface="+mj-lt"/>
                <a:cs typeface="Arial" pitchFamily="34" charset="0"/>
              </a:rPr>
              <a:t>11-14/1081r0 - Symbol Interleaving for Single Carrier Transmission in IEEE 802.11aj(45GHz)</a:t>
            </a:r>
          </a:p>
          <a:p>
            <a:pPr marL="342900" lvl="1" indent="-342900">
              <a:lnSpc>
                <a:spcPct val="90000"/>
              </a:lnSpc>
            </a:pPr>
            <a:r>
              <a:rPr lang="en-US" altLang="zh-CN" sz="2400" dirty="0" smtClean="0">
                <a:latin typeface="+mj-lt"/>
                <a:cs typeface="Arial" pitchFamily="34" charset="0"/>
              </a:rPr>
              <a:t>11-14/1082r0 - PPDU Format for IEEE 802.11aj(45GHz)</a:t>
            </a:r>
          </a:p>
          <a:p>
            <a:pPr marL="342900" lvl="1" indent="-342900">
              <a:lnSpc>
                <a:spcPct val="90000"/>
              </a:lnSpc>
            </a:pPr>
            <a:r>
              <a:rPr lang="en-US" altLang="zh-CN" sz="2400" dirty="0" smtClean="0">
                <a:latin typeface="+mj-lt"/>
                <a:cs typeface="Arial" pitchFamily="34" charset="0"/>
              </a:rPr>
              <a:t>11-14/1083r0 - STBC in Single Carrier(SC) for IEEE 802.11aj(45GHz)</a:t>
            </a:r>
          </a:p>
          <a:p>
            <a:pPr marL="342900" lvl="1" indent="-342900">
              <a:lnSpc>
                <a:spcPct val="90000"/>
              </a:lnSpc>
            </a:pPr>
            <a:r>
              <a:rPr lang="en-US" altLang="zh-CN" sz="2400" dirty="0" smtClean="0">
                <a:latin typeface="+mj-lt"/>
                <a:cs typeface="Arial" pitchFamily="34" charset="0"/>
              </a:rPr>
              <a:t>11-14/1086r0 - Improved virtual carrier sensing mechanism for 45GHz</a:t>
            </a:r>
          </a:p>
          <a:p>
            <a:pPr marL="342900" lvl="1" indent="-342900">
              <a:lnSpc>
                <a:spcPct val="90000"/>
              </a:lnSpc>
            </a:pPr>
            <a:r>
              <a:rPr lang="en-US" altLang="zh-CN" sz="2400" dirty="0" smtClean="0">
                <a:latin typeface="+mj-lt"/>
                <a:cs typeface="Arial" pitchFamily="34" charset="0"/>
              </a:rPr>
              <a:t>11-14/0883r5 - PHY SIG Frame Structure for IEEE 802.11aj (45GHz)</a:t>
            </a:r>
          </a:p>
          <a:p>
            <a:pPr marL="342900" lvl="1" indent="-342900">
              <a:lnSpc>
                <a:spcPct val="90000"/>
              </a:lnSpc>
            </a:pPr>
            <a:r>
              <a:rPr lang="en-US" altLang="zh-CN" sz="2400" dirty="0" smtClean="0">
                <a:latin typeface="+mj-lt"/>
                <a:cs typeface="Arial" pitchFamily="34" charset="0"/>
              </a:rPr>
              <a:t>11-14/0807r1 – LDPC coding for 45GHz</a:t>
            </a:r>
            <a:endParaRPr lang="zh-CN" altLang="en-US" sz="2400" dirty="0" smtClean="0">
              <a:latin typeface="+mj-lt"/>
              <a:cs typeface="Arial" pitchFamily="34" charset="0"/>
            </a:endParaRPr>
          </a:p>
          <a:p>
            <a:pPr marL="0" indent="0"/>
            <a:endParaRPr lang="en-US" altLang="zh-CN" b="0" dirty="0" smtClean="0">
              <a:latin typeface="+mj-lt"/>
              <a:cs typeface="Arial" pitchFamily="34" charset="0"/>
            </a:endParaRPr>
          </a:p>
          <a:p>
            <a:pPr marL="342900" lvl="1" indent="-342900"/>
            <a:endParaRPr lang="en-US" altLang="zh-CN" dirty="0" smtClean="0">
              <a:latin typeface="+mj-lt"/>
              <a:cs typeface="Arial" pitchFamily="34" charset="0"/>
            </a:endParaRPr>
          </a:p>
        </p:txBody>
      </p:sp>
      <p:sp>
        <p:nvSpPr>
          <p:cNvPr id="604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19965311-D599-46F9-9869-E0F4D39F433A}" type="slidenum">
              <a:rPr lang="en-US" altLang="zh-CN"/>
              <a:pPr/>
              <a:t>18</a:t>
            </a:fld>
            <a:endParaRPr lang="en-US" altLang="zh-CN"/>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8" name="Date Placeholder 3"/>
          <p:cNvSpPr>
            <a:spLocks noGrp="1"/>
          </p:cNvSpPr>
          <p:nvPr>
            <p:ph type="dt" sz="quarter" idx="10"/>
          </p:nvPr>
        </p:nvSpPr>
        <p:spPr>
          <a:xfrm>
            <a:off x="696913" y="333375"/>
            <a:ext cx="930275" cy="276225"/>
          </a:xfrm>
        </p:spPr>
        <p:txBody>
          <a:bodyPr/>
          <a:lstStyle/>
          <a:p>
            <a:pPr>
              <a:defRPr/>
            </a:pPr>
            <a:r>
              <a:rPr lang="en-US" altLang="zh-CN" smtClean="0"/>
              <a:t>Nov 2014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smtClean="0"/>
              <a:t>Approve the meeting minutes</a:t>
            </a:r>
          </a:p>
        </p:txBody>
      </p:sp>
      <p:sp>
        <p:nvSpPr>
          <p:cNvPr id="41986" name="Content Placeholder 2"/>
          <p:cNvSpPr>
            <a:spLocks noGrp="1"/>
          </p:cNvSpPr>
          <p:nvPr>
            <p:ph idx="1"/>
          </p:nvPr>
        </p:nvSpPr>
        <p:spPr/>
        <p:txBody>
          <a:bodyPr/>
          <a:lstStyle/>
          <a:p>
            <a:r>
              <a:rPr lang="en-US" altLang="zh-CN" dirty="0" smtClean="0"/>
              <a:t>IEEE 802.11aj </a:t>
            </a:r>
            <a:r>
              <a:rPr lang="en-US" altLang="zh-CN" dirty="0" smtClean="0"/>
              <a:t>September </a:t>
            </a:r>
            <a:r>
              <a:rPr lang="en-US" altLang="zh-CN" dirty="0" smtClean="0"/>
              <a:t>meeting minutes (11-14/1142r0)</a:t>
            </a:r>
          </a:p>
          <a:p>
            <a:r>
              <a:rPr lang="en-US" altLang="zh-CN" dirty="0"/>
              <a:t>October 31 </a:t>
            </a:r>
            <a:r>
              <a:rPr lang="en-US" altLang="zh-CN" dirty="0" err="1"/>
              <a:t>TGaj</a:t>
            </a:r>
            <a:r>
              <a:rPr lang="en-US" altLang="zh-CN" dirty="0"/>
              <a:t> </a:t>
            </a:r>
            <a:r>
              <a:rPr lang="en-US" altLang="zh-CN" dirty="0"/>
              <a:t>Conference </a:t>
            </a:r>
            <a:r>
              <a:rPr lang="en-US" altLang="zh-CN" dirty="0"/>
              <a:t>Call Meeting </a:t>
            </a:r>
            <a:r>
              <a:rPr lang="en-US" altLang="zh-CN" dirty="0"/>
              <a:t>Minutes (11-14/1396r0)</a:t>
            </a:r>
          </a:p>
          <a:p>
            <a:endParaRPr lang="en-US" altLang="zh-CN" dirty="0" smtClean="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19</a:t>
            </a:fld>
            <a:endParaRPr lang="en-US" altLang="zh-CN"/>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17855F5-D83D-4816-BA63-854BCA6E2632}"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152400" y="609600"/>
            <a:ext cx="8991600" cy="1066800"/>
          </a:xfrm>
        </p:spPr>
        <p:txBody>
          <a:bodyPr/>
          <a:lstStyle/>
          <a:p>
            <a:pPr>
              <a:lnSpc>
                <a:spcPct val="90000"/>
              </a:lnSpc>
            </a:pPr>
            <a:r>
              <a:rPr lang="en-US" altLang="zh-CN" smtClean="0"/>
              <a:t>Notes for Monday Nov 03, 2014 13:30 – 15:3</a:t>
            </a:r>
            <a:r>
              <a:rPr lang="en-US" altLang="zh-CN" smtClean="0">
                <a:sym typeface="Wingdings" pitchFamily="2" charset="2"/>
              </a:rPr>
              <a:t>0</a:t>
            </a:r>
          </a:p>
        </p:txBody>
      </p:sp>
      <p:sp>
        <p:nvSpPr>
          <p:cNvPr id="43010" name="Content Placeholder 2"/>
          <p:cNvSpPr>
            <a:spLocks noGrp="1"/>
          </p:cNvSpPr>
          <p:nvPr>
            <p:ph idx="1"/>
          </p:nvPr>
        </p:nvSpPr>
        <p:spPr>
          <a:xfrm>
            <a:off x="533400" y="1447800"/>
            <a:ext cx="8305800" cy="5029200"/>
          </a:xfrm>
        </p:spPr>
        <p:txBody>
          <a:bodyPr/>
          <a:lstStyle/>
          <a:p>
            <a:pPr>
              <a:spcBef>
                <a:spcPts val="0"/>
              </a:spcBef>
            </a:pPr>
            <a:r>
              <a:rPr lang="en-US" altLang="zh-CN" sz="2200" dirty="0" smtClean="0"/>
              <a:t>Set the November meeting </a:t>
            </a:r>
          </a:p>
          <a:p>
            <a:pPr>
              <a:spcBef>
                <a:spcPts val="0"/>
              </a:spcBef>
            </a:pPr>
            <a:r>
              <a:rPr lang="en-US" altLang="zh-CN" sz="2200" dirty="0" smtClean="0"/>
              <a:t>Made a decision to extend the call for proposal for 11aj(45GHz)</a:t>
            </a:r>
          </a:p>
          <a:p>
            <a:pPr>
              <a:spcBef>
                <a:spcPts val="0"/>
              </a:spcBef>
            </a:pPr>
            <a:r>
              <a:rPr lang="en-US" altLang="zh-CN" sz="2200" dirty="0" smtClean="0"/>
              <a:t>Approved </a:t>
            </a:r>
            <a:r>
              <a:rPr lang="en-US" altLang="zh-CN" sz="2200" dirty="0"/>
              <a:t>the meeting minute in September </a:t>
            </a:r>
            <a:r>
              <a:rPr lang="en-US" altLang="zh-CN" sz="2200" dirty="0" smtClean="0"/>
              <a:t>meeting</a:t>
            </a:r>
          </a:p>
          <a:p>
            <a:pPr>
              <a:spcBef>
                <a:spcPts val="0"/>
              </a:spcBef>
            </a:pPr>
            <a:r>
              <a:rPr lang="en-US" altLang="zh-CN" sz="2200" dirty="0"/>
              <a:t>Technical editor report and database for </a:t>
            </a:r>
            <a:r>
              <a:rPr lang="en-US" altLang="zh-CN" sz="2200" dirty="0" smtClean="0"/>
              <a:t>CC12 and </a:t>
            </a:r>
            <a:r>
              <a:rPr lang="en-US" altLang="zh-CN" sz="2200" dirty="0"/>
              <a:t>CC20 are </a:t>
            </a:r>
            <a:r>
              <a:rPr lang="en-US" altLang="zh-CN" sz="2200" dirty="0" smtClean="0"/>
              <a:t>presented</a:t>
            </a:r>
          </a:p>
          <a:p>
            <a:pPr lvl="1">
              <a:spcBef>
                <a:spcPts val="0"/>
              </a:spcBef>
            </a:pPr>
            <a:r>
              <a:rPr lang="en-US" altLang="zh-CN" sz="1800" dirty="0">
                <a:cs typeface="MS PGothic" pitchFamily="34" charset="-128"/>
              </a:rPr>
              <a:t>11-14/0333r4 – </a:t>
            </a:r>
            <a:r>
              <a:rPr lang="en-US" altLang="zh-CN" sz="1800" dirty="0" err="1">
                <a:cs typeface="MS PGothic" pitchFamily="34" charset="-128"/>
              </a:rPr>
              <a:t>TGaj</a:t>
            </a:r>
            <a:r>
              <a:rPr lang="en-US" altLang="zh-CN" sz="1800" dirty="0">
                <a:cs typeface="MS PGothic" pitchFamily="34" charset="-128"/>
              </a:rPr>
              <a:t> Editor Report for CC12 </a:t>
            </a:r>
            <a:endParaRPr lang="fr-FR" altLang="zh-CN" sz="1800" dirty="0">
              <a:cs typeface="MS PGothic" pitchFamily="34" charset="-128"/>
            </a:endParaRPr>
          </a:p>
          <a:p>
            <a:pPr lvl="1">
              <a:spcBef>
                <a:spcPts val="0"/>
              </a:spcBef>
            </a:pPr>
            <a:r>
              <a:rPr lang="en-US" altLang="zh-CN" sz="1800" dirty="0"/>
              <a:t>11-14/1091r1 – </a:t>
            </a:r>
            <a:r>
              <a:rPr lang="en-US" altLang="zh-CN" sz="1800" dirty="0" err="1"/>
              <a:t>TGaj</a:t>
            </a:r>
            <a:r>
              <a:rPr lang="en-US" altLang="zh-CN" sz="1800" dirty="0"/>
              <a:t> Editor Report for </a:t>
            </a:r>
            <a:r>
              <a:rPr lang="en-US" altLang="zh-CN" sz="1800" dirty="0" smtClean="0"/>
              <a:t>CC20</a:t>
            </a:r>
          </a:p>
          <a:p>
            <a:pPr>
              <a:spcBef>
                <a:spcPts val="0"/>
              </a:spcBef>
            </a:pPr>
            <a:r>
              <a:rPr lang="en-US" altLang="zh-CN" sz="2200" dirty="0"/>
              <a:t>Presentations for Comment resolution for </a:t>
            </a:r>
            <a:r>
              <a:rPr lang="en-US" altLang="zh-CN" sz="2200" dirty="0" smtClean="0"/>
              <a:t>CC12, CC19 and CC20</a:t>
            </a:r>
          </a:p>
          <a:p>
            <a:pPr lvl="1">
              <a:spcBef>
                <a:spcPts val="0"/>
              </a:spcBef>
            </a:pPr>
            <a:r>
              <a:rPr lang="en-US" altLang="zh-CN" sz="1800" dirty="0">
                <a:cs typeface="MS PGothic" pitchFamily="34" charset="-128"/>
              </a:rPr>
              <a:t>11-14/1393r0 – Proposed text to resolve CID 147 in </a:t>
            </a:r>
            <a:r>
              <a:rPr lang="en-US" altLang="zh-CN" sz="1800" dirty="0" smtClean="0">
                <a:cs typeface="MS PGothic" pitchFamily="34" charset="-128"/>
              </a:rPr>
              <a:t>CC12</a:t>
            </a:r>
          </a:p>
          <a:p>
            <a:pPr lvl="1">
              <a:spcBef>
                <a:spcPts val="0"/>
              </a:spcBef>
            </a:pPr>
            <a:r>
              <a:rPr lang="en-US" altLang="zh-CN" sz="1800" dirty="0">
                <a:cs typeface="MS PGothic" pitchFamily="34" charset="-128"/>
              </a:rPr>
              <a:t>11-14/1395r0 – Proposed Resolutions to CID 19 in CC20</a:t>
            </a:r>
          </a:p>
          <a:p>
            <a:pPr lvl="1">
              <a:spcBef>
                <a:spcPts val="0"/>
              </a:spcBef>
            </a:pPr>
            <a:r>
              <a:rPr lang="en-US" altLang="zh-CN" sz="1800" dirty="0">
                <a:cs typeface="MS PGothic" pitchFamily="34" charset="-128"/>
              </a:rPr>
              <a:t>11-14/1394r0 – Proposed Resolution to CID 94 on </a:t>
            </a:r>
            <a:r>
              <a:rPr lang="en-US" altLang="zh-CN" sz="1800" dirty="0" err="1">
                <a:cs typeface="MS PGothic" pitchFamily="34" charset="-128"/>
              </a:rPr>
              <a:t>TGaj</a:t>
            </a:r>
            <a:r>
              <a:rPr lang="en-US" altLang="zh-CN" sz="1800" dirty="0">
                <a:cs typeface="MS PGothic" pitchFamily="34" charset="-128"/>
              </a:rPr>
              <a:t> D0.5 in CC20</a:t>
            </a:r>
          </a:p>
          <a:p>
            <a:pPr lvl="1">
              <a:spcBef>
                <a:spcPts val="0"/>
              </a:spcBef>
            </a:pPr>
            <a:r>
              <a:rPr lang="en-US" altLang="zh-CN" sz="1800" dirty="0">
                <a:cs typeface="MS PGothic" pitchFamily="34" charset="-128"/>
              </a:rPr>
              <a:t>11-14/1130r2 – Proposed Resolutions to CID 5, 14, 15, 16, 17, 20, 21, 22, 24, 66, 67, 89, 90, 91 on </a:t>
            </a:r>
            <a:r>
              <a:rPr lang="en-US" altLang="zh-CN" sz="1800" dirty="0" err="1">
                <a:cs typeface="MS PGothic" pitchFamily="34" charset="-128"/>
              </a:rPr>
              <a:t>TGaj</a:t>
            </a:r>
            <a:r>
              <a:rPr lang="en-US" altLang="zh-CN" sz="1800" dirty="0">
                <a:cs typeface="MS PGothic" pitchFamily="34" charset="-128"/>
              </a:rPr>
              <a:t> D0.5 in CC20</a:t>
            </a:r>
          </a:p>
          <a:p>
            <a:pPr>
              <a:spcBef>
                <a:spcPts val="0"/>
              </a:spcBef>
            </a:pPr>
            <a:r>
              <a:rPr lang="da-DK" altLang="zh-CN" sz="2200" dirty="0" smtClean="0"/>
              <a:t>A contribution for 11aj(45 GHz) is presented</a:t>
            </a:r>
          </a:p>
          <a:p>
            <a:pPr lvl="1">
              <a:spcBef>
                <a:spcPts val="0"/>
              </a:spcBef>
            </a:pPr>
            <a:r>
              <a:rPr lang="da-DK" altLang="zh-CN" sz="1800" dirty="0" smtClean="0"/>
              <a:t>11-14/1461r0-Link </a:t>
            </a:r>
            <a:r>
              <a:rPr lang="da-DK" altLang="zh-CN" sz="1800" dirty="0"/>
              <a:t>Budget Analysis for 40-50 GHz Indoor </a:t>
            </a:r>
            <a:r>
              <a:rPr lang="da-DK" altLang="zh-CN" sz="1800" dirty="0" smtClean="0"/>
              <a:t>Usage</a:t>
            </a:r>
            <a:endParaRPr lang="en-US" altLang="zh-CN" sz="1800" dirty="0"/>
          </a:p>
          <a:p>
            <a:pPr lvl="1">
              <a:lnSpc>
                <a:spcPct val="90000"/>
              </a:lnSpc>
            </a:pPr>
            <a:endParaRPr lang="en-US" altLang="zh-CN" sz="1800" dirty="0" smtClean="0"/>
          </a:p>
          <a:p>
            <a:pPr lvl="1">
              <a:lnSpc>
                <a:spcPct val="90000"/>
              </a:lnSpc>
            </a:pPr>
            <a:endParaRPr lang="en-US" altLang="zh-CN" sz="1800" dirty="0"/>
          </a:p>
          <a:p>
            <a:pPr>
              <a:lnSpc>
                <a:spcPct val="90000"/>
              </a:lnSpc>
            </a:pPr>
            <a:endParaRPr lang="en-US" altLang="zh-CN" sz="2000" dirty="0" smtClean="0"/>
          </a:p>
          <a:p>
            <a:pPr>
              <a:lnSpc>
                <a:spcPct val="90000"/>
              </a:lnSpc>
            </a:pPr>
            <a:endParaRPr lang="en-US" altLang="zh-CN" sz="2000" dirty="0"/>
          </a:p>
          <a:p>
            <a:pPr>
              <a:lnSpc>
                <a:spcPct val="90000"/>
              </a:lnSpc>
            </a:pPr>
            <a:endParaRPr lang="zh-CN" altLang="zh-CN" sz="2000" dirty="0" smtClean="0"/>
          </a:p>
        </p:txBody>
      </p:sp>
      <p:sp>
        <p:nvSpPr>
          <p:cNvPr id="430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092E44C5-B4D2-47D4-9D78-79F0701671E4}" type="slidenum">
              <a:rPr lang="en-US" altLang="zh-CN"/>
              <a:pPr/>
              <a:t>20</a:t>
            </a:fld>
            <a:endParaRPr lang="en-US" altLang="zh-CN"/>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4301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Notes for Wednesday Nov 06, 2014 13:30 – 15:3</a:t>
            </a:r>
            <a:r>
              <a:rPr lang="en-US" altLang="zh-CN" dirty="0" smtClean="0">
                <a:sym typeface="Wingdings" pitchFamily="2" charset="2"/>
              </a:rPr>
              <a:t>0</a:t>
            </a:r>
          </a:p>
        </p:txBody>
      </p:sp>
      <p:sp>
        <p:nvSpPr>
          <p:cNvPr id="44034" name="Content Placeholder 2"/>
          <p:cNvSpPr>
            <a:spLocks noGrp="1"/>
          </p:cNvSpPr>
          <p:nvPr>
            <p:ph idx="1"/>
          </p:nvPr>
        </p:nvSpPr>
        <p:spPr>
          <a:xfrm>
            <a:off x="533400" y="1524000"/>
            <a:ext cx="8229600" cy="4876800"/>
          </a:xfrm>
        </p:spPr>
        <p:txBody>
          <a:bodyPr/>
          <a:lstStyle/>
          <a:p>
            <a:r>
              <a:rPr lang="en-US" altLang="zh-CN" dirty="0" smtClean="0"/>
              <a:t>Contributions for 11aj (45 GHz) are presented</a:t>
            </a:r>
          </a:p>
          <a:p>
            <a:pPr lvl="1"/>
            <a:r>
              <a:rPr lang="en-US" altLang="zh-CN" sz="1800" dirty="0"/>
              <a:t>11-14/1398r0 -  Preamble Sequence for IEEE 802.11aj (45GHz)</a:t>
            </a:r>
          </a:p>
          <a:p>
            <a:pPr lvl="1"/>
            <a:r>
              <a:rPr lang="en-US" altLang="zh-CN" sz="1800" dirty="0"/>
              <a:t>11-14/1399r0 -  Multi-Carrier Training Field for OFDM Transmission in IEEE 802.11aj (45GHz)</a:t>
            </a:r>
          </a:p>
          <a:p>
            <a:pPr lvl="1"/>
            <a:r>
              <a:rPr lang="en-US" altLang="zh-CN" sz="1800" dirty="0"/>
              <a:t>11-14/1387r0 - Packet Encoding Solution for 45GHz</a:t>
            </a:r>
          </a:p>
          <a:p>
            <a:pPr lvl="1"/>
            <a:r>
              <a:rPr lang="en-US" altLang="zh-CN" sz="1800" dirty="0"/>
              <a:t>11-14/1400r0 - CSI Feedback for MIMO-OFDM Transmission in IEEE 802.11aj (45 GHz) </a:t>
            </a:r>
          </a:p>
          <a:p>
            <a:pPr lvl="1"/>
            <a:r>
              <a:rPr lang="en-US" altLang="zh-CN" sz="1800" dirty="0"/>
              <a:t>11-14/1401r0 -  Quasi-Orthogonal STBC for IEEE 802.11aj (45GHz)</a:t>
            </a:r>
          </a:p>
          <a:p>
            <a:r>
              <a:rPr lang="en-US" altLang="zh-CN" dirty="0" smtClean="0"/>
              <a:t>Plan for January 2015</a:t>
            </a:r>
            <a:endParaRPr lang="zh-CN" altLang="zh-CN" sz="2000" dirty="0" smtClean="0"/>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CD5294A8-0EC4-464D-BD43-CDA96AF0C937}" type="slidenum">
              <a:rPr lang="en-US" altLang="zh-CN"/>
              <a:pPr/>
              <a:t>21</a:t>
            </a:fld>
            <a:endParaRPr lang="en-US" altLang="zh-CN"/>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4403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en-US" altLang="zh-CN" dirty="0" smtClean="0"/>
              <a:t>Straw poll</a:t>
            </a:r>
            <a:endParaRPr lang="zh-CN" altLang="en-US" dirty="0"/>
          </a:p>
        </p:txBody>
      </p:sp>
      <p:sp>
        <p:nvSpPr>
          <p:cNvPr id="8" name="内容占位符 7"/>
          <p:cNvSpPr>
            <a:spLocks noGrp="1"/>
          </p:cNvSpPr>
          <p:nvPr>
            <p:ph idx="1"/>
          </p:nvPr>
        </p:nvSpPr>
        <p:spPr/>
        <p:txBody>
          <a:bodyPr/>
          <a:lstStyle/>
          <a:p>
            <a:r>
              <a:rPr lang="en-US" altLang="zh-CN" dirty="0" smtClean="0"/>
              <a:t>Do you support to postpone the deadline of complete specification proposal for 11aj (45 GHz) to May 2015? </a:t>
            </a:r>
          </a:p>
          <a:p>
            <a:pPr lvl="1"/>
            <a:r>
              <a:rPr lang="en-US" altLang="zh-CN" dirty="0" smtClean="0"/>
              <a:t>Yes: 10/15</a:t>
            </a:r>
          </a:p>
          <a:p>
            <a:pPr lvl="1"/>
            <a:r>
              <a:rPr lang="en-US" altLang="zh-CN" dirty="0" smtClean="0"/>
              <a:t>No: 0</a:t>
            </a:r>
          </a:p>
          <a:p>
            <a:pPr lvl="1"/>
            <a:r>
              <a:rPr lang="en-US" altLang="zh-CN" dirty="0" smtClean="0"/>
              <a:t>Don’t care: 5/15</a:t>
            </a:r>
            <a:endParaRPr lang="zh-CN" altLang="en-US" dirty="0"/>
          </a:p>
        </p:txBody>
      </p:sp>
      <p:sp>
        <p:nvSpPr>
          <p:cNvPr id="4" name="日期占位符 3"/>
          <p:cNvSpPr>
            <a:spLocks noGrp="1"/>
          </p:cNvSpPr>
          <p:nvPr>
            <p:ph type="dt" sz="half" idx="10"/>
          </p:nvPr>
        </p:nvSpPr>
        <p:spPr/>
        <p:txBody>
          <a:bodyPr/>
          <a:lstStyle/>
          <a:p>
            <a:pPr>
              <a:defRPr/>
            </a:pPr>
            <a:r>
              <a:rPr lang="en-US" altLang="zh-CN" smtClean="0"/>
              <a:t>Nov 2014</a:t>
            </a:r>
            <a:endParaRPr lang="en-US" altLang="zh-CN"/>
          </a:p>
        </p:txBody>
      </p:sp>
      <p:sp>
        <p:nvSpPr>
          <p:cNvPr id="5" name="页脚占位符 4"/>
          <p:cNvSpPr>
            <a:spLocks noGrp="1"/>
          </p:cNvSpPr>
          <p:nvPr>
            <p:ph type="ftr" sz="quarter" idx="11"/>
          </p:nvPr>
        </p:nvSpPr>
        <p:spPr/>
        <p:txBody>
          <a:bodyPr/>
          <a:lstStyle/>
          <a:p>
            <a:pPr>
              <a:defRPr/>
            </a:pPr>
            <a:r>
              <a:rPr lang="en-US" smtClean="0"/>
              <a:t>Haiming Wang (SEU), Xiaoming Peng (I2R)</a:t>
            </a:r>
            <a:endParaRPr lang="en-US"/>
          </a:p>
        </p:txBody>
      </p:sp>
      <p:sp>
        <p:nvSpPr>
          <p:cNvPr id="6" name="灯片编号占位符 5"/>
          <p:cNvSpPr>
            <a:spLocks noGrp="1"/>
          </p:cNvSpPr>
          <p:nvPr>
            <p:ph type="sldNum" sz="quarter" idx="12"/>
          </p:nvPr>
        </p:nvSpPr>
        <p:spPr/>
        <p:txBody>
          <a:bodyPr/>
          <a:lstStyle/>
          <a:p>
            <a:r>
              <a:rPr lang="en-US" altLang="zh-CN" smtClean="0"/>
              <a:t>Slide </a:t>
            </a:r>
            <a:fld id="{0E93AED4-DCEE-469A-9369-64F3D7BD1AA2}" type="slidenum">
              <a:rPr lang="en-US" altLang="zh-CN" smtClean="0"/>
              <a:pPr/>
              <a:t>22</a:t>
            </a:fld>
            <a:endParaRPr lang="en-US" altLang="zh-CN"/>
          </a:p>
        </p:txBody>
      </p:sp>
    </p:spTree>
    <p:extLst>
      <p:ext uri="{BB962C8B-B14F-4D97-AF65-F5344CB8AC3E}">
        <p14:creationId xmlns:p14="http://schemas.microsoft.com/office/powerpoint/2010/main" val="779237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altLang="zh-CN" smtClean="0"/>
              <a:t>Goals for January 2015 Meeting</a:t>
            </a:r>
          </a:p>
        </p:txBody>
      </p:sp>
      <p:sp>
        <p:nvSpPr>
          <p:cNvPr id="45058" name="Content Placeholder 2"/>
          <p:cNvSpPr>
            <a:spLocks noGrp="1"/>
          </p:cNvSpPr>
          <p:nvPr>
            <p:ph idx="1"/>
          </p:nvPr>
        </p:nvSpPr>
        <p:spPr/>
        <p:txBody>
          <a:bodyPr/>
          <a:lstStyle/>
          <a:p>
            <a:pPr marL="0" indent="0">
              <a:buFontTx/>
              <a:buNone/>
            </a:pPr>
            <a:endParaRPr lang="en-US" altLang="zh-CN" sz="1600" dirty="0" smtClean="0"/>
          </a:p>
          <a:p>
            <a:pPr marL="0" indent="0"/>
            <a:r>
              <a:rPr lang="en-US" altLang="zh-CN" dirty="0" smtClean="0">
                <a:solidFill>
                  <a:srgbClr val="000000"/>
                </a:solidFill>
              </a:rPr>
              <a:t>Comment Resolution for </a:t>
            </a:r>
            <a:r>
              <a:rPr lang="en-US" altLang="zh-CN" dirty="0">
                <a:solidFill>
                  <a:srgbClr val="000000"/>
                </a:solidFill>
              </a:rPr>
              <a:t>CC20 </a:t>
            </a:r>
            <a:r>
              <a:rPr lang="en-US" altLang="zh-CN" dirty="0" smtClean="0">
                <a:solidFill>
                  <a:srgbClr val="000000"/>
                </a:solidFill>
              </a:rPr>
              <a:t>of 11aj </a:t>
            </a:r>
            <a:r>
              <a:rPr lang="en-US" altLang="zh-CN" dirty="0" smtClean="0">
                <a:solidFill>
                  <a:srgbClr val="000000"/>
                </a:solidFill>
              </a:rPr>
              <a:t>(60 GHz</a:t>
            </a:r>
            <a:r>
              <a:rPr lang="en-US" altLang="zh-CN" dirty="0" smtClean="0">
                <a:solidFill>
                  <a:srgbClr val="000000"/>
                </a:solidFill>
              </a:rPr>
              <a:t>)</a:t>
            </a:r>
            <a:endParaRPr lang="en-US" altLang="zh-CN" dirty="0" smtClean="0">
              <a:solidFill>
                <a:srgbClr val="000000"/>
              </a:solidFill>
            </a:endParaRPr>
          </a:p>
          <a:p>
            <a:pPr marL="0" indent="0"/>
            <a:endParaRPr lang="en-US" altLang="zh-CN" dirty="0" smtClean="0">
              <a:solidFill>
                <a:srgbClr val="000000"/>
              </a:solidFill>
            </a:endParaRPr>
          </a:p>
          <a:p>
            <a:pPr marL="0" indent="0"/>
            <a:r>
              <a:rPr lang="en-US" altLang="zh-CN" dirty="0" smtClean="0">
                <a:solidFill>
                  <a:srgbClr val="000000"/>
                </a:solidFill>
              </a:rPr>
              <a:t>Technique Proposal </a:t>
            </a:r>
            <a:r>
              <a:rPr lang="en-US" altLang="zh-CN" dirty="0" smtClean="0">
                <a:solidFill>
                  <a:srgbClr val="000000"/>
                </a:solidFill>
              </a:rPr>
              <a:t>Presentation for 11aj (45 GHz</a:t>
            </a:r>
            <a:r>
              <a:rPr lang="en-US" altLang="zh-CN" dirty="0" smtClean="0">
                <a:solidFill>
                  <a:srgbClr val="000000"/>
                </a:solidFill>
              </a:rPr>
              <a:t>)</a:t>
            </a:r>
          </a:p>
          <a:p>
            <a:pPr marL="0" indent="0"/>
            <a:endParaRPr lang="en-US" altLang="zh-CN" dirty="0">
              <a:solidFill>
                <a:srgbClr val="000000"/>
              </a:solidFill>
            </a:endParaRPr>
          </a:p>
          <a:p>
            <a:pPr marL="0" indent="0"/>
            <a:r>
              <a:rPr lang="en-US" altLang="zh-CN" dirty="0">
                <a:solidFill>
                  <a:srgbClr val="000000"/>
                </a:solidFill>
              </a:rPr>
              <a:t>Update the </a:t>
            </a:r>
            <a:r>
              <a:rPr lang="en-US" altLang="zh-CN" dirty="0" err="1" smtClean="0">
                <a:solidFill>
                  <a:srgbClr val="000000"/>
                </a:solidFill>
              </a:rPr>
              <a:t>TGaj</a:t>
            </a:r>
            <a:r>
              <a:rPr lang="en-US" altLang="zh-CN" dirty="0" smtClean="0">
                <a:solidFill>
                  <a:srgbClr val="000000"/>
                </a:solidFill>
              </a:rPr>
              <a:t> timeline</a:t>
            </a:r>
            <a:endParaRPr lang="en-US" altLang="zh-CN" dirty="0">
              <a:solidFill>
                <a:srgbClr val="000000"/>
              </a:solidFill>
            </a:endParaRPr>
          </a:p>
          <a:p>
            <a:pPr marL="0" indent="0">
              <a:buNone/>
            </a:pPr>
            <a:endParaRPr lang="en-US" altLang="zh-CN" dirty="0" smtClean="0">
              <a:solidFill>
                <a:srgbClr val="000000"/>
              </a:solidFill>
            </a:endParaRPr>
          </a:p>
          <a:p>
            <a:pPr marL="0" indent="0">
              <a:buFontTx/>
              <a:buNone/>
            </a:pPr>
            <a:endParaRPr lang="en-US" altLang="zh-CN" dirty="0" smtClean="0">
              <a:solidFill>
                <a:srgbClr val="000000"/>
              </a:solidFill>
            </a:endParaRPr>
          </a:p>
        </p:txBody>
      </p:sp>
      <p:sp>
        <p:nvSpPr>
          <p:cNvPr id="450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54991801-5FCE-4D51-B658-A8EF38EE997C}" type="slidenum">
              <a:rPr lang="en-US" altLang="zh-CN"/>
              <a:pPr/>
              <a:t>23</a:t>
            </a:fld>
            <a:endParaRPr lang="en-US" altLang="zh-CN"/>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4506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smtClean="0"/>
              <a:t>Conference call times</a:t>
            </a:r>
          </a:p>
        </p:txBody>
      </p:sp>
      <p:sp>
        <p:nvSpPr>
          <p:cNvPr id="46082" name="Content Placeholder 2"/>
          <p:cNvSpPr>
            <a:spLocks noGrp="1"/>
          </p:cNvSpPr>
          <p:nvPr>
            <p:ph idx="1"/>
          </p:nvPr>
        </p:nvSpPr>
        <p:spPr/>
        <p:txBody>
          <a:bodyPr/>
          <a:lstStyle/>
          <a:p>
            <a:pPr lvl="1"/>
            <a:r>
              <a:rPr lang="en-US" altLang="zh-CN" sz="2800" smtClean="0">
                <a:cs typeface="MS PGothic" pitchFamily="34" charset="-128"/>
              </a:rPr>
              <a:t>11 December, 2014, 9pm (ET)</a:t>
            </a:r>
          </a:p>
          <a:p>
            <a:pPr lvl="2"/>
            <a:r>
              <a:rPr lang="en-US" altLang="zh-CN" sz="2400" smtClean="0">
                <a:ea typeface="MS PGothic" pitchFamily="34" charset="-128"/>
                <a:cs typeface="MS PGothic" pitchFamily="34" charset="-128"/>
              </a:rPr>
              <a:t>Beijing Time: 12 December, 2014, 9am</a:t>
            </a:r>
          </a:p>
        </p:txBody>
      </p:sp>
      <p:sp>
        <p:nvSpPr>
          <p:cNvPr id="46083"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CA35E27F-4020-44EC-A3C5-2FECCC3428C6}" type="slidenum">
              <a:rPr lang="en-US" altLang="zh-CN"/>
              <a:pPr/>
              <a:t>24</a:t>
            </a:fld>
            <a:endParaRPr lang="en-US" altLang="zh-CN"/>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dirty="0"/>
          </a:p>
        </p:txBody>
      </p:sp>
      <p:sp>
        <p:nvSpPr>
          <p:cNvPr id="4608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76FC6062-1AD6-4BC8-9328-35DDF2777B14}"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a:p>
        </p:txBody>
      </p:sp>
      <p:sp>
        <p:nvSpPr>
          <p:cNvPr id="317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21DFCCF7-490F-4CF7-87F2-3853072C6487}"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7"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81CC98A2-A8D9-4727-9E9C-48BA92505087}"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08585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400" b="1"/>
              <a:t>(Optional to be shown)</a:t>
            </a:r>
          </a:p>
        </p:txBody>
      </p:sp>
      <p:sp>
        <p:nvSpPr>
          <p:cNvPr id="8"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a:p>
        </p:txBody>
      </p:sp>
      <p:sp>
        <p:nvSpPr>
          <p:cNvPr id="337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DE67E503-086D-4838-A78B-83A7B53FD98F}"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19"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itchFamily="18" charset="0"/>
                <a:ea typeface="MS PGothic" pitchFamily="34" charset="-128"/>
              </a:defRPr>
            </a:lvl1pPr>
            <a:lvl2pPr marL="630238"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b="1" u="sng"/>
              <a:t>Slide #1</a:t>
            </a:r>
            <a:endParaRPr lang="en-US" altLang="zh-CN" sz="2400"/>
          </a:p>
        </p:txBody>
      </p:sp>
      <p:sp>
        <p:nvSpPr>
          <p:cNvPr id="8"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a:p>
        </p:txBody>
      </p:sp>
      <p:sp>
        <p:nvSpPr>
          <p:cNvPr id="348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866F0FFD-3837-4871-845F-597AE9EB9463}"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3"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1">
              <a:lnSpc>
                <a:spcPct val="90000"/>
              </a:lnSpc>
              <a:spcBef>
                <a:spcPct val="20000"/>
              </a:spcBef>
            </a:pPr>
            <a:r>
              <a:rPr lang="en-US" altLang="zh-CN" sz="1800">
                <a:cs typeface="Times New Roman" pitchFamily="18" charset="0"/>
              </a:rPr>
              <a:t>	</a:t>
            </a:r>
            <a:r>
              <a:rPr lang="en-US" altLang="zh-CN" sz="2000">
                <a:cs typeface="Times New Roman" pitchFamily="18" charset="0"/>
              </a:rPr>
              <a:t>All participants should be familiar with their obligations under the IEEE-SA Policies &amp; Procedures for standards development.</a:t>
            </a:r>
          </a:p>
          <a:p>
            <a:pPr lvl="1">
              <a:lnSpc>
                <a:spcPct val="90000"/>
              </a:lnSpc>
              <a:spcBef>
                <a:spcPct val="20000"/>
              </a:spcBef>
            </a:pPr>
            <a:r>
              <a:rPr lang="en-US" altLang="zh-CN" sz="2000">
                <a:cs typeface="Times New Roman" pitchFamily="18" charset="0"/>
              </a:rPr>
              <a:t>	Patent Policy is stated in these sources:</a:t>
            </a:r>
          </a:p>
          <a:p>
            <a:pPr lvl="1">
              <a:lnSpc>
                <a:spcPct val="90000"/>
              </a:lnSpc>
              <a:spcBef>
                <a:spcPct val="20000"/>
              </a:spcBef>
            </a:pPr>
            <a:r>
              <a:rPr lang="en-GB" altLang="zh-CN" sz="2000">
                <a:cs typeface="Times New Roman" pitchFamily="18" charset="0"/>
              </a:rPr>
              <a:t>		IEEE-SA Standards Boards Bylaws</a:t>
            </a:r>
          </a:p>
          <a:p>
            <a:pPr lvl="1">
              <a:lnSpc>
                <a:spcPct val="90000"/>
              </a:lnSpc>
              <a:spcBef>
                <a:spcPct val="20000"/>
              </a:spcBef>
            </a:pPr>
            <a:r>
              <a:rPr lang="en-US" altLang="zh-CN" sz="1900">
                <a:cs typeface="Times New Roman" pitchFamily="18" charset="0"/>
              </a:rPr>
              <a:t>		</a:t>
            </a:r>
            <a:r>
              <a:rPr lang="en-US" altLang="zh-CN" sz="1900" i="1">
                <a:cs typeface="Times New Roman" pitchFamily="18" charset="0"/>
              </a:rPr>
              <a:t>http://standards.ieee.org/guides/bylaws/sect6-7.html#6</a:t>
            </a:r>
          </a:p>
          <a:p>
            <a:pPr lvl="1">
              <a:lnSpc>
                <a:spcPct val="90000"/>
              </a:lnSpc>
              <a:spcBef>
                <a:spcPct val="20000"/>
              </a:spcBef>
            </a:pPr>
            <a:r>
              <a:rPr lang="en-GB" altLang="zh-CN" sz="2000">
                <a:cs typeface="Times New Roman" pitchFamily="18" charset="0"/>
              </a:rPr>
              <a:t>		IEEE-SA Standards Board Operations Manual</a:t>
            </a:r>
          </a:p>
          <a:p>
            <a:pPr lvl="1">
              <a:lnSpc>
                <a:spcPct val="90000"/>
              </a:lnSpc>
              <a:spcBef>
                <a:spcPct val="20000"/>
              </a:spcBef>
            </a:pPr>
            <a:r>
              <a:rPr lang="en-US" altLang="zh-CN" sz="2000">
                <a:cs typeface="Times New Roman" pitchFamily="18" charset="0"/>
              </a:rPr>
              <a:t>		</a:t>
            </a:r>
            <a:r>
              <a:rPr lang="en-US" altLang="zh-CN" sz="1900" i="1">
                <a:cs typeface="Times New Roman" pitchFamily="18" charset="0"/>
              </a:rPr>
              <a:t>http://standards.ieee.org/guides/opman/sect6.html#6.3</a:t>
            </a:r>
            <a:endParaRPr lang="en-US" altLang="zh-CN" sz="2000">
              <a:cs typeface="Times New Roman" pitchFamily="18" charset="0"/>
            </a:endParaRPr>
          </a:p>
          <a:p>
            <a:pPr lvl="1">
              <a:lnSpc>
                <a:spcPct val="90000"/>
              </a:lnSpc>
              <a:spcBef>
                <a:spcPct val="20000"/>
              </a:spcBef>
            </a:pPr>
            <a:r>
              <a:rPr lang="en-US" altLang="zh-CN" sz="2000">
                <a:cs typeface="Times New Roman" pitchFamily="18" charset="0"/>
              </a:rPr>
              <a:t>	Material about the patent policy is available at </a:t>
            </a:r>
          </a:p>
          <a:p>
            <a:pPr lvl="1">
              <a:lnSpc>
                <a:spcPct val="90000"/>
              </a:lnSpc>
              <a:spcBef>
                <a:spcPct val="20000"/>
              </a:spcBef>
            </a:pPr>
            <a:r>
              <a:rPr lang="en-US" altLang="zh-CN" sz="2000">
                <a:cs typeface="Times New Roman" pitchFamily="18" charset="0"/>
              </a:rPr>
              <a:t>		</a:t>
            </a:r>
            <a:r>
              <a:rPr lang="en-US" altLang="zh-CN" sz="1900" i="1">
                <a:cs typeface="Times New Roman" pitchFamily="18" charset="0"/>
              </a:rPr>
              <a:t>http://standards.ieee.org/board/pat/pat-material.html</a:t>
            </a: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b="1" u="sng"/>
              <a:t>Slide #2</a:t>
            </a:r>
            <a:endParaRPr lang="en-US" altLang="zh-CN" sz="2400"/>
          </a:p>
        </p:txBody>
      </p:sp>
      <p:sp>
        <p:nvSpPr>
          <p:cNvPr id="35845"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1" charset="2"/>
              <a:buNone/>
            </a:pPr>
            <a:endParaRPr lang="en-US" altLang="zh-CN" b="1">
              <a:solidFill>
                <a:srgbClr val="000099"/>
              </a:solidFill>
              <a:latin typeface="Arial" pitchFamily="34" charset="0"/>
            </a:endParaRPr>
          </a:p>
          <a:p>
            <a:pPr algn="ctr">
              <a:lnSpc>
                <a:spcPct val="80000"/>
              </a:lnSpc>
              <a:spcBef>
                <a:spcPct val="20000"/>
              </a:spcBef>
              <a:buClr>
                <a:srgbClr val="CC3300"/>
              </a:buClr>
              <a:buSzPct val="50000"/>
              <a:buFont typeface="Monotype Sorts" pitchFamily="1" charset="2"/>
              <a:buNone/>
            </a:pPr>
            <a:r>
              <a:rPr lang="en-US" altLang="zh-CN" b="1">
                <a:solidFill>
                  <a:srgbClr val="000099"/>
                </a:solidFill>
                <a:latin typeface="Arial" pitchFamily="34" charset="0"/>
              </a:rPr>
              <a:t>This slide set is available at http://standards.ieee.org/board/pat/pat-slideset.ppt </a:t>
            </a:r>
          </a:p>
        </p:txBody>
      </p:sp>
      <p:sp>
        <p:nvSpPr>
          <p:cNvPr id="9"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a:p>
        </p:txBody>
      </p:sp>
      <p:sp>
        <p:nvSpPr>
          <p:cNvPr id="358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5E3E2C85-84E0-47F8-976B-51BA70C26C2C}"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7"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buFontTx/>
              <a:buChar char="•"/>
            </a:pPr>
            <a:r>
              <a:rPr lang="en-US" altLang="zh-CN" sz="2000" b="1"/>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Tx/>
              <a:buChar char="–"/>
            </a:pPr>
            <a:r>
              <a:rPr lang="en-US" altLang="zh-CN" sz="1600"/>
              <a:t>Either speak up now or</a:t>
            </a:r>
          </a:p>
          <a:p>
            <a:pPr lvl="1">
              <a:spcBef>
                <a:spcPct val="20000"/>
              </a:spcBef>
              <a:buFontTx/>
              <a:buChar char="–"/>
            </a:pPr>
            <a:r>
              <a:rPr lang="en-US" altLang="zh-CN" sz="1600"/>
              <a:t>Provide the chair of this group with the identity of the holder(s) of any and all such claims as soon as possible or</a:t>
            </a:r>
          </a:p>
          <a:p>
            <a:pPr lvl="1">
              <a:spcBef>
                <a:spcPct val="20000"/>
              </a:spcBef>
              <a:buFontTx/>
              <a:buChar char="–"/>
            </a:pPr>
            <a:r>
              <a:rPr lang="en-US" altLang="zh-CN" sz="1600"/>
              <a:t>Cause an LOA to be submitted</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b="1" u="sng"/>
              <a:t>Slide #3</a:t>
            </a:r>
          </a:p>
        </p:txBody>
      </p:sp>
      <p:sp>
        <p:nvSpPr>
          <p:cNvPr id="8"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a:p>
        </p:txBody>
      </p:sp>
      <p:sp>
        <p:nvSpPr>
          <p:cNvPr id="368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F2F6F0B5-6E25-4306-BDA9-FDAA75B80E5F}"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1"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itchFamily="18" charset="0"/>
                <a:ea typeface="MS PGothic" pitchFamily="34" charset="-128"/>
              </a:defRPr>
            </a:lvl1pPr>
            <a:lvl2pPr marL="630238"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itchFamily="34" charset="0"/>
              </a:rPr>
              <a:t>’</a:t>
            </a:r>
            <a:r>
              <a:rPr lang="en-US" altLang="ja-JP" sz="1800" b="1"/>
              <a:t>t be silent if inappropriate topics are discussed </a:t>
            </a:r>
            <a:r>
              <a:rPr lang="en-US" altLang="ja-JP" sz="1800" b="1">
                <a:latin typeface="Arial"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b="1" u="sng"/>
              <a:t>Slide #4</a:t>
            </a:r>
            <a:endParaRPr lang="en-US" altLang="zh-CN" sz="2400"/>
          </a:p>
        </p:txBody>
      </p:sp>
      <p:sp>
        <p:nvSpPr>
          <p:cNvPr id="8" name="Footer Placeholder 4"/>
          <p:cNvSpPr>
            <a:spLocks noGrp="1"/>
          </p:cNvSpPr>
          <p:nvPr>
            <p:ph type="ftr" sz="quarter" idx="11"/>
          </p:nvPr>
        </p:nvSpPr>
        <p:spPr>
          <a:xfrm>
            <a:off x="5257800" y="6475413"/>
            <a:ext cx="3286125" cy="184150"/>
          </a:xfrm>
        </p:spPr>
        <p:txBody>
          <a:bodyPr/>
          <a:lstStyle/>
          <a:p>
            <a:pPr>
              <a:defRPr/>
            </a:pPr>
            <a:r>
              <a:rPr lang="en-US" smtClean="0"/>
              <a:t>Haiming Wang (SEU), Xiaoming Peng (I2R)</a:t>
            </a:r>
            <a:endParaRPr lang="en-US"/>
          </a:p>
        </p:txBody>
      </p:sp>
      <p:sp>
        <p:nvSpPr>
          <p:cNvPr id="378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Nov 2014</a:t>
            </a:r>
            <a:endParaRPr lang="en-US" altLang="zh-CN" sz="180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amp;#x09;&amp;#x0D;&amp;#x0A;&amp;quot;&quot;/&gt;&lt;property id=&quot;20307&quot; value=&quot;558&quot;/&gt;&lt;/object&gt;&lt;object type=&quot;3&quot; unique_id=&quot;13077&quot;&gt;&lt;property id=&quot;20148&quot; value=&quot;5&quot;/&gt;&lt;property id=&quot;20300&quot; value=&quot;Slide 17 - &amp;quot;Approve the meeting minutes&amp;quot;&quot;/&gt;&lt;property id=&quot;20307&quot; value=&quot;519&quot;/&gt;&lt;/object&gt;&lt;object type=&quot;3&quot; unique_id=&quot;13078&quot;&gt;&lt;property id=&quot;20148&quot; value=&quot;5&quot;/&gt;&lt;property id=&quot;20300&quot; value=&quot;Slide 18 - &amp;quot;Notes for Monday Nov 03, 2014 13:30 – 15:30&amp;quot;&quot;/&gt;&lt;property id=&quot;20307&quot; value=&quot;503&quot;/&gt;&lt;/object&gt;&lt;object type=&quot;3&quot; unique_id=&quot;13079&quot;&gt;&lt;property id=&quot;20148&quot; value=&quot;5&quot;/&gt;&lt;property id=&quot;20300&quot; value=&quot;Slide 19 - &amp;quot;Notes for Thursday Nov 06, 2014 13:30 – 15:30&amp;quot;&quot;/&gt;&lt;property id=&quot;20307&quot; value=&quot;543&quot;/&gt;&lt;/object&gt;&lt;object type=&quot;3&quot; unique_id=&quot;13082&quot;&gt;&lt;property id=&quot;20148&quot; value=&quot;5&quot;/&gt;&lt;property id=&quot;20300&quot; value=&quot;Slide 20 - &amp;quot;Goals for January 2015 Meeting&amp;quot;&quot;/&gt;&lt;property id=&quot;20307&quot; value=&quot;470&quot;/&gt;&lt;/object&gt;&lt;object type=&quot;3&quot; unique_id=&quot;13083&quot;&gt;&lt;property id=&quot;20148&quot; value=&quot;5&quot;/&gt;&lt;property id=&quot;20300&quot; value=&quot;Slide 21 - &amp;quot;Conference call times&amp;quot;&quot;/&gt;&lt;property id=&quot;20307&quot; value=&quot;475&quot;/&gt;&lt;/object&gt;&lt;object type=&quot;3&quot; unique_id=&quot;13136&quot;&gt;&lt;property id=&quot;20148&quot; value=&quot;5&quot;/&gt;&lt;property id=&quot;20300&quot; value=&quot;Slide 13 - &amp;quot;Work Completed (1/4) &amp;quot;&quot;/&gt;&lt;property id=&quot;20307&quot; value=&quot;561&quot;/&gt;&lt;/object&gt;&lt;object type=&quot;3&quot; unique_id=&quot;13137&quot;&gt;&lt;property id=&quot;20148&quot; value=&quot;5&quot;/&gt;&lt;property id=&quot;20300&quot; value=&quot;Slide 14 - &amp;quot;Work Completed (2/4)&amp;quot;&quot;/&gt;&lt;property id=&quot;20307&quot; value=&quot;562&quot;/&gt;&lt;/object&gt;&lt;object type=&quot;3&quot; unique_id=&quot;13138&quot;&gt;&lt;property id=&quot;20148&quot; value=&quot;5&quot;/&gt;&lt;property id=&quot;20300&quot; value=&quot;Slide 15 - &amp;quot;Work Completed (3/4)&amp;quot;&quot;/&gt;&lt;property id=&quot;20307&quot; value=&quot;563&quot;/&gt;&lt;/object&gt;&lt;object type=&quot;3&quot; unique_id=&quot;13139&quot;&gt;&lt;property id=&quot;20148&quot; value=&quot;5&quot;/&gt;&lt;property id=&quot;20300&quot; value=&quot;Slide 16 - &amp;quot;Work Completed (4/4)&amp;quot;&quot;/&gt;&lt;property id=&quot;20307&quot; value=&quot;564&quot;/&gt;&lt;/object&gt;&lt;/object&gt;&lt;object type=&quot;8&quot; unique_id=&quot;13109&quot;&gt;&lt;/object&gt;&lt;/object&gt;&lt;/database&gt;"/>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111076</TotalTime>
  <Words>1636</Words>
  <Application>Microsoft Office PowerPoint</Application>
  <PresentationFormat>全屏显示(4:3)</PresentationFormat>
  <Paragraphs>289</Paragraphs>
  <Slides>24</Slides>
  <Notes>1</Notes>
  <HiddenSlides>0</HiddenSlides>
  <MMClips>0</MMClips>
  <ScaleCrop>false</ScaleCrop>
  <HeadingPairs>
    <vt:vector size="6" baseType="variant">
      <vt:variant>
        <vt:lpstr>主题</vt:lpstr>
      </vt:variant>
      <vt:variant>
        <vt:i4>2</vt:i4>
      </vt:variant>
      <vt:variant>
        <vt:lpstr>嵌入 OLE 服务器</vt:lpstr>
      </vt:variant>
      <vt:variant>
        <vt:i4>1</vt:i4>
      </vt:variant>
      <vt:variant>
        <vt:lpstr>幻灯片标题</vt:lpstr>
      </vt:variant>
      <vt:variant>
        <vt:i4>24</vt:i4>
      </vt:variant>
    </vt:vector>
  </HeadingPairs>
  <TitlesOfParts>
    <vt:vector size="27" baseType="lpstr">
      <vt:lpstr>802-11-Submission</vt:lpstr>
      <vt:lpstr>Custom Design</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Items for the Week</vt:lpstr>
      <vt:lpstr>Tentative IEEE 802.11aj Agenda for the Week</vt:lpstr>
      <vt:lpstr>Tentative IEEE 802.11aj Agenda for the Week</vt:lpstr>
      <vt:lpstr>Plan for January 2015</vt:lpstr>
      <vt:lpstr>Tentative IEEE 802.11aj Agenda for the Week</vt:lpstr>
      <vt:lpstr>Work Completed (1/4) </vt:lpstr>
      <vt:lpstr>Work Completed (2/4)</vt:lpstr>
      <vt:lpstr>Work Completed (3/4)</vt:lpstr>
      <vt:lpstr>Work Completed (4/4)</vt:lpstr>
      <vt:lpstr>Approve the meeting minutes</vt:lpstr>
      <vt:lpstr>Notes for Monday Nov 03, 2014 13:30 – 15:30</vt:lpstr>
      <vt:lpstr>Notes for Wednesday Nov 06, 2014 13:30 – 15:30</vt:lpstr>
      <vt:lpstr>Straw poll</vt:lpstr>
      <vt:lpstr>Goals for January 2015 Meeting</vt:lpstr>
      <vt:lpstr>Conference call times</vt:lpstr>
    </vt:vector>
  </TitlesOfParts>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Haiming Wang</cp:lastModifiedBy>
  <cp:revision>3215</cp:revision>
  <cp:lastPrinted>1998-02-10T13:28:06Z</cp:lastPrinted>
  <dcterms:created xsi:type="dcterms:W3CDTF">2007-04-17T18:10:23Z</dcterms:created>
  <dcterms:modified xsi:type="dcterms:W3CDTF">2014-11-06T15:44:14Z</dcterms:modified>
</cp:coreProperties>
</file>