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5"/>
  </p:notesMasterIdLst>
  <p:handoutMasterIdLst>
    <p:handoutMasterId r:id="rId16"/>
  </p:handoutMasterIdLst>
  <p:sldIdLst>
    <p:sldId id="269" r:id="rId2"/>
    <p:sldId id="270" r:id="rId3"/>
    <p:sldId id="282" r:id="rId4"/>
    <p:sldId id="271" r:id="rId5"/>
    <p:sldId id="272" r:id="rId6"/>
    <p:sldId id="273" r:id="rId7"/>
    <p:sldId id="280" r:id="rId8"/>
    <p:sldId id="283" r:id="rId9"/>
    <p:sldId id="275" r:id="rId10"/>
    <p:sldId id="276" r:id="rId11"/>
    <p:sldId id="277" r:id="rId12"/>
    <p:sldId id="278" r:id="rId13"/>
    <p:sldId id="279" r:id="rId14"/>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33" autoAdjust="0"/>
    <p:restoredTop sz="99548" autoAdjust="0"/>
  </p:normalViewPr>
  <p:slideViewPr>
    <p:cSldViewPr>
      <p:cViewPr varScale="1">
        <p:scale>
          <a:sx n="94" d="100"/>
          <a:sy n="94" d="100"/>
        </p:scale>
        <p:origin x="1284" y="6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70" d="100"/>
          <a:sy n="70" d="100"/>
        </p:scale>
        <p:origin x="3228" y="84"/>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Arial" pitchFamily="34" charset="0"/>
              </a:defRPr>
            </a:lvl1pPr>
          </a:lstStyle>
          <a:p>
            <a:pPr>
              <a:defRPr/>
            </a:pPr>
            <a:r>
              <a:rPr lang="en-US"/>
              <a:t>Page </a:t>
            </a:r>
            <a:fld id="{F54F3633-8635-49BE-B7DB-4FE733D299F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eaLnBrk="0" hangingPunct="0">
              <a:defRPr/>
            </a:pPr>
            <a:r>
              <a:rPr lang="en-US" dirty="0">
                <a:cs typeface="+mn-cs"/>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405360623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Arial" pitchFamily="34" charset="0"/>
              </a:defRPr>
            </a:lvl1pPr>
          </a:lstStyle>
          <a:p>
            <a:pPr>
              <a:defRPr/>
            </a:pPr>
            <a:r>
              <a:rPr lang="en-US"/>
              <a:t>Page </a:t>
            </a:r>
            <a:fld id="{2C873923-7103-4AF9-AECF-EE09B40480BC}"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332033704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p:txBody>
          <a:bodyPr/>
          <a:lstStyle/>
          <a:p>
            <a:pPr>
              <a:defRPr/>
            </a:pPr>
            <a:r>
              <a:rPr lang="en-US" smtClean="0"/>
              <a:t>doc.: IEEE 802.11-yy/xxxxr0</a:t>
            </a:r>
          </a:p>
        </p:txBody>
      </p:sp>
      <p:sp>
        <p:nvSpPr>
          <p:cNvPr id="11267" name="Rectangle 3"/>
          <p:cNvSpPr>
            <a:spLocks noGrp="1" noChangeArrowheads="1"/>
          </p:cNvSpPr>
          <p:nvPr>
            <p:ph type="dt" sz="quarter" idx="1"/>
          </p:nvPr>
        </p:nvSpPr>
        <p:spPr/>
        <p:txBody>
          <a:bodyPr/>
          <a:lstStyle/>
          <a:p>
            <a:pPr>
              <a:defRPr/>
            </a:pPr>
            <a:r>
              <a:rPr lang="en-US" smtClean="0"/>
              <a:t>Month Year</a:t>
            </a:r>
          </a:p>
        </p:txBody>
      </p:sp>
      <p:sp>
        <p:nvSpPr>
          <p:cNvPr id="11268" name="Rectangle 6"/>
          <p:cNvSpPr>
            <a:spLocks noGrp="1" noChangeArrowheads="1"/>
          </p:cNvSpPr>
          <p:nvPr>
            <p:ph type="ftr" sz="quarter" idx="4"/>
          </p:nvPr>
        </p:nvSpPr>
        <p:spPr/>
        <p:txBody>
          <a:bodyPr/>
          <a:lstStyle/>
          <a:p>
            <a:pPr lvl="4">
              <a:defRPr/>
            </a:pPr>
            <a:r>
              <a:rPr lang="en-US" smtClean="0"/>
              <a:t>John Doe, Some Company</a:t>
            </a:r>
          </a:p>
        </p:txBody>
      </p:sp>
      <p:sp>
        <p:nvSpPr>
          <p:cNvPr id="13317" name="Rectangle 7"/>
          <p:cNvSpPr>
            <a:spLocks noGrp="1" noChangeArrowheads="1"/>
          </p:cNvSpPr>
          <p:nvPr>
            <p:ph type="sldNum" sz="quarter" idx="5"/>
          </p:nvPr>
        </p:nvSpPr>
        <p:spPr>
          <a:noFill/>
        </p:spPr>
        <p:txBody>
          <a:bodyPr/>
          <a:lstStyle/>
          <a:p>
            <a:r>
              <a:rPr lang="en-US" smtClean="0">
                <a:cs typeface="Arial" charset="0"/>
              </a:rPr>
              <a:t>Page </a:t>
            </a:r>
            <a:fld id="{B376B859-F927-4FFC-938A-1E85F81B0C78}" type="slidenum">
              <a:rPr lang="en-US" smtClean="0">
                <a:cs typeface="Arial" charset="0"/>
              </a:rPr>
              <a:pPr/>
              <a:t>1</a:t>
            </a:fld>
            <a:endParaRPr lang="en-US" smtClean="0">
              <a:cs typeface="Arial" charset="0"/>
            </a:endParaRPr>
          </a:p>
        </p:txBody>
      </p:sp>
      <p:sp>
        <p:nvSpPr>
          <p:cNvPr id="13318" name="Rectangle 2"/>
          <p:cNvSpPr>
            <a:spLocks noGrp="1" noRot="1" noChangeAspect="1" noChangeArrowheads="1" noTextEdit="1"/>
          </p:cNvSpPr>
          <p:nvPr>
            <p:ph type="sldImg"/>
          </p:nvPr>
        </p:nvSpPr>
        <p:spPr>
          <a:xfrm>
            <a:off x="1154113" y="701675"/>
            <a:ext cx="4625975" cy="3468688"/>
          </a:xfrm>
          <a:ln/>
        </p:spPr>
      </p:sp>
      <p:sp>
        <p:nvSpPr>
          <p:cNvPr id="13319" name="Rectangle 3"/>
          <p:cNvSpPr>
            <a:spLocks noGrp="1" noChangeArrowheads="1"/>
          </p:cNvSpPr>
          <p:nvPr>
            <p:ph type="body" idx="1"/>
          </p:nvPr>
        </p:nvSpPr>
        <p:spPr>
          <a:noFill/>
          <a:ln/>
        </p:spPr>
        <p:txBody>
          <a:bodyPr/>
          <a:lstStyle/>
          <a:p>
            <a:endParaRPr lang="en-US" smtClean="0"/>
          </a:p>
        </p:txBody>
      </p:sp>
    </p:spTree>
    <p:extLst>
      <p:ext uri="{BB962C8B-B14F-4D97-AF65-F5344CB8AC3E}">
        <p14:creationId xmlns:p14="http://schemas.microsoft.com/office/powerpoint/2010/main" val="69562187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Image Placeholder 1"/>
          <p:cNvSpPr>
            <a:spLocks noGrp="1" noRot="1" noChangeAspect="1" noTextEdit="1"/>
          </p:cNvSpPr>
          <p:nvPr>
            <p:ph type="sldImg"/>
          </p:nvPr>
        </p:nvSpPr>
        <p:spPr>
          <a:xfrm>
            <a:off x="1154113" y="701675"/>
            <a:ext cx="4625975" cy="3468688"/>
          </a:xfrm>
          <a:ln/>
        </p:spPr>
      </p:sp>
      <p:sp>
        <p:nvSpPr>
          <p:cNvPr id="819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smtClean="0"/>
              <a:t>doc.: IEEE 802.11-yy/xxxxr0</a:t>
            </a:r>
            <a:endParaRPr lang="en-US"/>
          </a:p>
        </p:txBody>
      </p:sp>
      <p:sp>
        <p:nvSpPr>
          <p:cNvPr id="5" name="Date Placeholder 4"/>
          <p:cNvSpPr>
            <a:spLocks noGrp="1"/>
          </p:cNvSpPr>
          <p:nvPr>
            <p:ph type="dt" sz="quarter" idx="1"/>
          </p:nvPr>
        </p:nvSpPr>
        <p:spPr/>
        <p:txBody>
          <a:bodyPr/>
          <a:lstStyle/>
          <a:p>
            <a:pPr>
              <a:defRPr/>
            </a:pPr>
            <a:r>
              <a:rPr lang="en-US" smtClean="0"/>
              <a:t>Month Year</a:t>
            </a:r>
            <a:endParaRPr lang="en-US"/>
          </a:p>
        </p:txBody>
      </p:sp>
      <p:sp>
        <p:nvSpPr>
          <p:cNvPr id="6" name="Footer Placeholder 5"/>
          <p:cNvSpPr>
            <a:spLocks noGrp="1"/>
          </p:cNvSpPr>
          <p:nvPr>
            <p:ph type="ftr" sz="quarter" idx="4"/>
          </p:nvPr>
        </p:nvSpPr>
        <p:spPr/>
        <p:txBody>
          <a:bodyPr/>
          <a:lstStyle/>
          <a:p>
            <a:pPr lvl="4">
              <a:defRPr/>
            </a:pPr>
            <a:r>
              <a:rPr lang="en-US" smtClean="0"/>
              <a:t>John Doe, Some Company</a:t>
            </a:r>
            <a:endParaRPr lang="en-US"/>
          </a:p>
        </p:txBody>
      </p:sp>
      <p:sp>
        <p:nvSpPr>
          <p:cNvPr id="8199"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zh-CN" smtClean="0">
                <a:ea typeface="SimSun" panose="02010600030101010101" pitchFamily="2" charset="-122"/>
              </a:rPr>
              <a:t>Page </a:t>
            </a:r>
            <a:fld id="{B52BF776-EE98-4747-A035-9F1DF41CA125}" type="slidenum">
              <a:rPr lang="en-US" altLang="zh-CN" smtClean="0">
                <a:ea typeface="SimSun" panose="02010600030101010101" pitchFamily="2" charset="-122"/>
              </a:rPr>
              <a:pPr>
                <a:spcBef>
                  <a:spcPct val="0"/>
                </a:spcBef>
              </a:pPr>
              <a:t>6</a:t>
            </a:fld>
            <a:endParaRPr lang="en-US" altLang="zh-CN" smtClean="0">
              <a:ea typeface="SimSun" panose="02010600030101010101" pitchFamily="2" charset="-122"/>
            </a:endParaRPr>
          </a:p>
        </p:txBody>
      </p:sp>
    </p:spTree>
    <p:extLst>
      <p:ext uri="{BB962C8B-B14F-4D97-AF65-F5344CB8AC3E}">
        <p14:creationId xmlns:p14="http://schemas.microsoft.com/office/powerpoint/2010/main" val="316761684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Image Placeholder 1"/>
          <p:cNvSpPr>
            <a:spLocks noGrp="1" noRot="1" noChangeAspect="1" noTextEdit="1"/>
          </p:cNvSpPr>
          <p:nvPr>
            <p:ph type="sldImg"/>
          </p:nvPr>
        </p:nvSpPr>
        <p:spPr>
          <a:xfrm>
            <a:off x="1154113" y="701675"/>
            <a:ext cx="4625975" cy="3468688"/>
          </a:xfrm>
          <a:ln/>
        </p:spPr>
      </p:sp>
      <p:sp>
        <p:nvSpPr>
          <p:cNvPr id="1024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smtClean="0"/>
              <a:t>doc.: IEEE 802.11-yy/xxxxr0</a:t>
            </a:r>
            <a:endParaRPr lang="en-US"/>
          </a:p>
        </p:txBody>
      </p:sp>
      <p:sp>
        <p:nvSpPr>
          <p:cNvPr id="5" name="Date Placeholder 4"/>
          <p:cNvSpPr>
            <a:spLocks noGrp="1"/>
          </p:cNvSpPr>
          <p:nvPr>
            <p:ph type="dt" sz="quarter" idx="1"/>
          </p:nvPr>
        </p:nvSpPr>
        <p:spPr/>
        <p:txBody>
          <a:bodyPr/>
          <a:lstStyle/>
          <a:p>
            <a:pPr>
              <a:defRPr/>
            </a:pPr>
            <a:r>
              <a:rPr lang="en-US" smtClean="0"/>
              <a:t>Month Year</a:t>
            </a:r>
            <a:endParaRPr lang="en-US"/>
          </a:p>
        </p:txBody>
      </p:sp>
      <p:sp>
        <p:nvSpPr>
          <p:cNvPr id="6" name="Footer Placeholder 5"/>
          <p:cNvSpPr>
            <a:spLocks noGrp="1"/>
          </p:cNvSpPr>
          <p:nvPr>
            <p:ph type="ftr" sz="quarter" idx="4"/>
          </p:nvPr>
        </p:nvSpPr>
        <p:spPr/>
        <p:txBody>
          <a:bodyPr/>
          <a:lstStyle/>
          <a:p>
            <a:pPr lvl="4">
              <a:defRPr/>
            </a:pPr>
            <a:r>
              <a:rPr lang="en-US" smtClean="0"/>
              <a:t>John Doe, Some Company</a:t>
            </a:r>
            <a:endParaRPr lang="en-US"/>
          </a:p>
        </p:txBody>
      </p:sp>
      <p:sp>
        <p:nvSpPr>
          <p:cNvPr id="1024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zh-CN" smtClean="0">
                <a:ea typeface="SimSun" panose="02010600030101010101" pitchFamily="2" charset="-122"/>
              </a:rPr>
              <a:t>Page </a:t>
            </a:r>
            <a:fld id="{25098435-D4FE-4701-A2B6-191C28EEC345}" type="slidenum">
              <a:rPr lang="en-US" altLang="zh-CN" smtClean="0">
                <a:ea typeface="SimSun" panose="02010600030101010101" pitchFamily="2" charset="-122"/>
              </a:rPr>
              <a:pPr>
                <a:spcBef>
                  <a:spcPct val="0"/>
                </a:spcBef>
              </a:pPr>
              <a:t>7</a:t>
            </a:fld>
            <a:endParaRPr lang="en-US" altLang="zh-CN" smtClean="0">
              <a:ea typeface="SimSun" panose="02010600030101010101" pitchFamily="2" charset="-122"/>
            </a:endParaRPr>
          </a:p>
        </p:txBody>
      </p:sp>
    </p:spTree>
    <p:extLst>
      <p:ext uri="{BB962C8B-B14F-4D97-AF65-F5344CB8AC3E}">
        <p14:creationId xmlns:p14="http://schemas.microsoft.com/office/powerpoint/2010/main" val="40495314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Image Placeholder 1"/>
          <p:cNvSpPr>
            <a:spLocks noGrp="1" noRot="1" noChangeAspect="1" noTextEdit="1"/>
          </p:cNvSpPr>
          <p:nvPr>
            <p:ph type="sldImg"/>
          </p:nvPr>
        </p:nvSpPr>
        <p:spPr>
          <a:xfrm>
            <a:off x="1154113" y="701675"/>
            <a:ext cx="4625975" cy="3468688"/>
          </a:xfrm>
          <a:ln/>
        </p:spPr>
      </p:sp>
      <p:sp>
        <p:nvSpPr>
          <p:cNvPr id="1024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smtClean="0"/>
              <a:t>doc.: IEEE 802.11-yy/xxxxr0</a:t>
            </a:r>
            <a:endParaRPr lang="en-US"/>
          </a:p>
        </p:txBody>
      </p:sp>
      <p:sp>
        <p:nvSpPr>
          <p:cNvPr id="5" name="Date Placeholder 4"/>
          <p:cNvSpPr>
            <a:spLocks noGrp="1"/>
          </p:cNvSpPr>
          <p:nvPr>
            <p:ph type="dt" sz="quarter" idx="1"/>
          </p:nvPr>
        </p:nvSpPr>
        <p:spPr/>
        <p:txBody>
          <a:bodyPr/>
          <a:lstStyle/>
          <a:p>
            <a:pPr>
              <a:defRPr/>
            </a:pPr>
            <a:r>
              <a:rPr lang="en-US" smtClean="0"/>
              <a:t>Month Year</a:t>
            </a:r>
            <a:endParaRPr lang="en-US"/>
          </a:p>
        </p:txBody>
      </p:sp>
      <p:sp>
        <p:nvSpPr>
          <p:cNvPr id="6" name="Footer Placeholder 5"/>
          <p:cNvSpPr>
            <a:spLocks noGrp="1"/>
          </p:cNvSpPr>
          <p:nvPr>
            <p:ph type="ftr" sz="quarter" idx="4"/>
          </p:nvPr>
        </p:nvSpPr>
        <p:spPr/>
        <p:txBody>
          <a:bodyPr/>
          <a:lstStyle/>
          <a:p>
            <a:pPr lvl="4">
              <a:defRPr/>
            </a:pPr>
            <a:r>
              <a:rPr lang="en-US" smtClean="0"/>
              <a:t>John Doe, Some Company</a:t>
            </a:r>
            <a:endParaRPr lang="en-US"/>
          </a:p>
        </p:txBody>
      </p:sp>
      <p:sp>
        <p:nvSpPr>
          <p:cNvPr id="1024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zh-CN" smtClean="0">
                <a:ea typeface="SimSun" panose="02010600030101010101" pitchFamily="2" charset="-122"/>
              </a:rPr>
              <a:t>Page </a:t>
            </a:r>
            <a:fld id="{25098435-D4FE-4701-A2B6-191C28EEC345}" type="slidenum">
              <a:rPr lang="en-US" altLang="zh-CN" smtClean="0">
                <a:ea typeface="SimSun" panose="02010600030101010101" pitchFamily="2" charset="-122"/>
              </a:rPr>
              <a:pPr>
                <a:spcBef>
                  <a:spcPct val="0"/>
                </a:spcBef>
              </a:pPr>
              <a:t>8</a:t>
            </a:fld>
            <a:endParaRPr lang="en-US" altLang="zh-CN" smtClean="0">
              <a:ea typeface="SimSun" panose="02010600030101010101" pitchFamily="2" charset="-122"/>
            </a:endParaRPr>
          </a:p>
        </p:txBody>
      </p:sp>
    </p:spTree>
    <p:extLst>
      <p:ext uri="{BB962C8B-B14F-4D97-AF65-F5344CB8AC3E}">
        <p14:creationId xmlns:p14="http://schemas.microsoft.com/office/powerpoint/2010/main" val="218151691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Image Placeholder 1"/>
          <p:cNvSpPr>
            <a:spLocks noGrp="1" noRot="1" noChangeAspect="1" noTextEdit="1"/>
          </p:cNvSpPr>
          <p:nvPr>
            <p:ph type="sldImg"/>
          </p:nvPr>
        </p:nvSpPr>
        <p:spPr>
          <a:xfrm>
            <a:off x="1154113" y="701675"/>
            <a:ext cx="4625975" cy="3468688"/>
          </a:xfrm>
          <a:ln/>
        </p:spPr>
      </p:sp>
      <p:sp>
        <p:nvSpPr>
          <p:cNvPr id="1229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smtClean="0"/>
              <a:t>doc.: IEEE 802.11-yy/xxxxr0</a:t>
            </a:r>
            <a:endParaRPr lang="en-US"/>
          </a:p>
        </p:txBody>
      </p:sp>
      <p:sp>
        <p:nvSpPr>
          <p:cNvPr id="5" name="Date Placeholder 4"/>
          <p:cNvSpPr>
            <a:spLocks noGrp="1"/>
          </p:cNvSpPr>
          <p:nvPr>
            <p:ph type="dt" sz="quarter" idx="1"/>
          </p:nvPr>
        </p:nvSpPr>
        <p:spPr/>
        <p:txBody>
          <a:bodyPr/>
          <a:lstStyle/>
          <a:p>
            <a:pPr>
              <a:defRPr/>
            </a:pPr>
            <a:r>
              <a:rPr lang="en-US" smtClean="0"/>
              <a:t>Month Year</a:t>
            </a:r>
            <a:endParaRPr lang="en-US"/>
          </a:p>
        </p:txBody>
      </p:sp>
      <p:sp>
        <p:nvSpPr>
          <p:cNvPr id="6" name="Footer Placeholder 5"/>
          <p:cNvSpPr>
            <a:spLocks noGrp="1"/>
          </p:cNvSpPr>
          <p:nvPr>
            <p:ph type="ftr" sz="quarter" idx="4"/>
          </p:nvPr>
        </p:nvSpPr>
        <p:spPr/>
        <p:txBody>
          <a:bodyPr/>
          <a:lstStyle/>
          <a:p>
            <a:pPr lvl="4">
              <a:defRPr/>
            </a:pPr>
            <a:r>
              <a:rPr lang="en-US" smtClean="0"/>
              <a:t>John Doe, Some Company</a:t>
            </a:r>
            <a:endParaRPr lang="en-US"/>
          </a:p>
        </p:txBody>
      </p:sp>
      <p:sp>
        <p:nvSpPr>
          <p:cNvPr id="12295"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zh-CN" smtClean="0">
                <a:ea typeface="SimSun" panose="02010600030101010101" pitchFamily="2" charset="-122"/>
              </a:rPr>
              <a:t>Page </a:t>
            </a:r>
            <a:fld id="{F56AA335-56A9-490E-ACC7-C5B5C4C70DB8}" type="slidenum">
              <a:rPr lang="en-US" altLang="zh-CN" smtClean="0">
                <a:ea typeface="SimSun" panose="02010600030101010101" pitchFamily="2" charset="-122"/>
              </a:rPr>
              <a:pPr>
                <a:spcBef>
                  <a:spcPct val="0"/>
                </a:spcBef>
              </a:pPr>
              <a:t>9</a:t>
            </a:fld>
            <a:endParaRPr lang="en-US" altLang="zh-CN" smtClean="0">
              <a:ea typeface="SimSun" panose="02010600030101010101" pitchFamily="2" charset="-122"/>
            </a:endParaRPr>
          </a:p>
        </p:txBody>
      </p:sp>
    </p:spTree>
    <p:extLst>
      <p:ext uri="{BB962C8B-B14F-4D97-AF65-F5344CB8AC3E}">
        <p14:creationId xmlns:p14="http://schemas.microsoft.com/office/powerpoint/2010/main" val="92457219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Image Placeholder 1"/>
          <p:cNvSpPr>
            <a:spLocks noGrp="1" noRot="1" noChangeAspect="1" noTextEdit="1"/>
          </p:cNvSpPr>
          <p:nvPr>
            <p:ph type="sldImg"/>
          </p:nvPr>
        </p:nvSpPr>
        <p:spPr>
          <a:xfrm>
            <a:off x="1154113" y="701675"/>
            <a:ext cx="4625975" cy="3468688"/>
          </a:xfrm>
          <a:ln/>
        </p:spPr>
      </p:sp>
      <p:sp>
        <p:nvSpPr>
          <p:cNvPr id="1433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smtClean="0"/>
              <a:t>doc.: IEEE 802.11-yy/xxxxr0</a:t>
            </a:r>
            <a:endParaRPr lang="en-US"/>
          </a:p>
        </p:txBody>
      </p:sp>
      <p:sp>
        <p:nvSpPr>
          <p:cNvPr id="5" name="Date Placeholder 4"/>
          <p:cNvSpPr>
            <a:spLocks noGrp="1"/>
          </p:cNvSpPr>
          <p:nvPr>
            <p:ph type="dt" sz="quarter" idx="1"/>
          </p:nvPr>
        </p:nvSpPr>
        <p:spPr/>
        <p:txBody>
          <a:bodyPr/>
          <a:lstStyle/>
          <a:p>
            <a:pPr>
              <a:defRPr/>
            </a:pPr>
            <a:r>
              <a:rPr lang="en-US" smtClean="0"/>
              <a:t>Month Year</a:t>
            </a:r>
            <a:endParaRPr lang="en-US"/>
          </a:p>
        </p:txBody>
      </p:sp>
      <p:sp>
        <p:nvSpPr>
          <p:cNvPr id="6" name="Footer Placeholder 5"/>
          <p:cNvSpPr>
            <a:spLocks noGrp="1"/>
          </p:cNvSpPr>
          <p:nvPr>
            <p:ph type="ftr" sz="quarter" idx="4"/>
          </p:nvPr>
        </p:nvSpPr>
        <p:spPr/>
        <p:txBody>
          <a:bodyPr/>
          <a:lstStyle/>
          <a:p>
            <a:pPr lvl="4">
              <a:defRPr/>
            </a:pPr>
            <a:r>
              <a:rPr lang="en-US" smtClean="0"/>
              <a:t>John Doe, Some Company</a:t>
            </a:r>
            <a:endParaRPr lang="en-US"/>
          </a:p>
        </p:txBody>
      </p:sp>
      <p:sp>
        <p:nvSpPr>
          <p:cNvPr id="1434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zh-CN" smtClean="0">
                <a:ea typeface="SimSun" panose="02010600030101010101" pitchFamily="2" charset="-122"/>
              </a:rPr>
              <a:t>Page </a:t>
            </a:r>
            <a:fld id="{D1DBB72E-0CFA-4C79-984E-FE9C900611A8}" type="slidenum">
              <a:rPr lang="en-US" altLang="zh-CN" smtClean="0">
                <a:ea typeface="SimSun" panose="02010600030101010101" pitchFamily="2" charset="-122"/>
              </a:rPr>
              <a:pPr>
                <a:spcBef>
                  <a:spcPct val="0"/>
                </a:spcBef>
              </a:pPr>
              <a:t>10</a:t>
            </a:fld>
            <a:endParaRPr lang="en-US" altLang="zh-CN" smtClean="0">
              <a:ea typeface="SimSun" panose="02010600030101010101" pitchFamily="2" charset="-122"/>
            </a:endParaRPr>
          </a:p>
        </p:txBody>
      </p:sp>
    </p:spTree>
    <p:extLst>
      <p:ext uri="{BB962C8B-B14F-4D97-AF65-F5344CB8AC3E}">
        <p14:creationId xmlns:p14="http://schemas.microsoft.com/office/powerpoint/2010/main" val="122793540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Image Placeholder 1"/>
          <p:cNvSpPr>
            <a:spLocks noGrp="1" noRot="1" noChangeAspect="1" noTextEdit="1"/>
          </p:cNvSpPr>
          <p:nvPr>
            <p:ph type="sldImg"/>
          </p:nvPr>
        </p:nvSpPr>
        <p:spPr>
          <a:xfrm>
            <a:off x="1154113" y="701675"/>
            <a:ext cx="4625975" cy="3468688"/>
          </a:xfrm>
          <a:ln/>
        </p:spPr>
      </p:sp>
      <p:sp>
        <p:nvSpPr>
          <p:cNvPr id="1433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smtClean="0"/>
              <a:t>doc.: IEEE 802.11-yy/xxxxr0</a:t>
            </a:r>
            <a:endParaRPr lang="en-US"/>
          </a:p>
        </p:txBody>
      </p:sp>
      <p:sp>
        <p:nvSpPr>
          <p:cNvPr id="5" name="Date Placeholder 4"/>
          <p:cNvSpPr>
            <a:spLocks noGrp="1"/>
          </p:cNvSpPr>
          <p:nvPr>
            <p:ph type="dt" sz="quarter" idx="1"/>
          </p:nvPr>
        </p:nvSpPr>
        <p:spPr/>
        <p:txBody>
          <a:bodyPr/>
          <a:lstStyle/>
          <a:p>
            <a:pPr>
              <a:defRPr/>
            </a:pPr>
            <a:r>
              <a:rPr lang="en-US" smtClean="0"/>
              <a:t>Month Year</a:t>
            </a:r>
            <a:endParaRPr lang="en-US"/>
          </a:p>
        </p:txBody>
      </p:sp>
      <p:sp>
        <p:nvSpPr>
          <p:cNvPr id="6" name="Footer Placeholder 5"/>
          <p:cNvSpPr>
            <a:spLocks noGrp="1"/>
          </p:cNvSpPr>
          <p:nvPr>
            <p:ph type="ftr" sz="quarter" idx="4"/>
          </p:nvPr>
        </p:nvSpPr>
        <p:spPr/>
        <p:txBody>
          <a:bodyPr/>
          <a:lstStyle/>
          <a:p>
            <a:pPr lvl="4">
              <a:defRPr/>
            </a:pPr>
            <a:r>
              <a:rPr lang="en-US" smtClean="0"/>
              <a:t>John Doe, Some Company</a:t>
            </a:r>
            <a:endParaRPr lang="en-US"/>
          </a:p>
        </p:txBody>
      </p:sp>
      <p:sp>
        <p:nvSpPr>
          <p:cNvPr id="1434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zh-CN" smtClean="0">
                <a:ea typeface="SimSun" panose="02010600030101010101" pitchFamily="2" charset="-122"/>
              </a:rPr>
              <a:t>Page </a:t>
            </a:r>
            <a:fld id="{D1DBB72E-0CFA-4C79-984E-FE9C900611A8}" type="slidenum">
              <a:rPr lang="en-US" altLang="zh-CN" smtClean="0">
                <a:ea typeface="SimSun" panose="02010600030101010101" pitchFamily="2" charset="-122"/>
              </a:rPr>
              <a:pPr>
                <a:spcBef>
                  <a:spcPct val="0"/>
                </a:spcBef>
              </a:pPr>
              <a:t>11</a:t>
            </a:fld>
            <a:endParaRPr lang="en-US" altLang="zh-CN" smtClean="0">
              <a:ea typeface="SimSun" panose="02010600030101010101" pitchFamily="2" charset="-122"/>
            </a:endParaRPr>
          </a:p>
        </p:txBody>
      </p:sp>
    </p:spTree>
    <p:extLst>
      <p:ext uri="{BB962C8B-B14F-4D97-AF65-F5344CB8AC3E}">
        <p14:creationId xmlns:p14="http://schemas.microsoft.com/office/powerpoint/2010/main" val="206407549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p:cNvSpPr>
            <a:spLocks noGrp="1" noRot="1" noChangeAspect="1" noTextEdit="1"/>
          </p:cNvSpPr>
          <p:nvPr>
            <p:ph type="sldImg"/>
          </p:nvPr>
        </p:nvSpPr>
        <p:spPr>
          <a:xfrm>
            <a:off x="1154113" y="701675"/>
            <a:ext cx="4625975" cy="3468688"/>
          </a:xfrm>
          <a:ln/>
        </p:spPr>
      </p:sp>
      <p:sp>
        <p:nvSpPr>
          <p:cNvPr id="1638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smtClean="0"/>
              <a:t>doc.: IEEE 802.11-yy/xxxxr0</a:t>
            </a:r>
            <a:endParaRPr lang="en-US"/>
          </a:p>
        </p:txBody>
      </p:sp>
      <p:sp>
        <p:nvSpPr>
          <p:cNvPr id="5" name="Date Placeholder 4"/>
          <p:cNvSpPr>
            <a:spLocks noGrp="1"/>
          </p:cNvSpPr>
          <p:nvPr>
            <p:ph type="dt" sz="quarter" idx="1"/>
          </p:nvPr>
        </p:nvSpPr>
        <p:spPr/>
        <p:txBody>
          <a:bodyPr/>
          <a:lstStyle/>
          <a:p>
            <a:pPr>
              <a:defRPr/>
            </a:pPr>
            <a:r>
              <a:rPr lang="en-US" smtClean="0"/>
              <a:t>Month Year</a:t>
            </a:r>
            <a:endParaRPr lang="en-US"/>
          </a:p>
        </p:txBody>
      </p:sp>
      <p:sp>
        <p:nvSpPr>
          <p:cNvPr id="6" name="Footer Placeholder 5"/>
          <p:cNvSpPr>
            <a:spLocks noGrp="1"/>
          </p:cNvSpPr>
          <p:nvPr>
            <p:ph type="ftr" sz="quarter" idx="4"/>
          </p:nvPr>
        </p:nvSpPr>
        <p:spPr/>
        <p:txBody>
          <a:bodyPr/>
          <a:lstStyle/>
          <a:p>
            <a:pPr lvl="4">
              <a:defRPr/>
            </a:pPr>
            <a:r>
              <a:rPr lang="en-US" smtClean="0"/>
              <a:t>John Doe, Some Company</a:t>
            </a:r>
            <a:endParaRPr lang="en-US"/>
          </a:p>
        </p:txBody>
      </p:sp>
      <p:sp>
        <p:nvSpPr>
          <p:cNvPr id="16391"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zh-CN" smtClean="0">
                <a:ea typeface="SimSun" panose="02010600030101010101" pitchFamily="2" charset="-122"/>
              </a:rPr>
              <a:t>Page </a:t>
            </a:r>
            <a:fld id="{A0E29929-F5A4-4689-ACF1-E5F9D5F8B391}" type="slidenum">
              <a:rPr lang="en-US" altLang="zh-CN" smtClean="0">
                <a:ea typeface="SimSun" panose="02010600030101010101" pitchFamily="2" charset="-122"/>
              </a:rPr>
              <a:pPr>
                <a:spcBef>
                  <a:spcPct val="0"/>
                </a:spcBef>
              </a:pPr>
              <a:t>12</a:t>
            </a:fld>
            <a:endParaRPr lang="en-US" altLang="zh-CN" smtClean="0">
              <a:ea typeface="SimSun" panose="02010600030101010101" pitchFamily="2" charset="-122"/>
            </a:endParaRPr>
          </a:p>
        </p:txBody>
      </p:sp>
    </p:spTree>
    <p:extLst>
      <p:ext uri="{BB962C8B-B14F-4D97-AF65-F5344CB8AC3E}">
        <p14:creationId xmlns:p14="http://schemas.microsoft.com/office/powerpoint/2010/main" val="53644591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p:cNvSpPr>
            <a:spLocks noGrp="1" noRot="1" noChangeAspect="1" noTextEdit="1"/>
          </p:cNvSpPr>
          <p:nvPr>
            <p:ph type="sldImg"/>
          </p:nvPr>
        </p:nvSpPr>
        <p:spPr>
          <a:xfrm>
            <a:off x="1154113" y="701675"/>
            <a:ext cx="4625975" cy="3468688"/>
          </a:xfrm>
          <a:ln/>
        </p:spPr>
      </p:sp>
      <p:sp>
        <p:nvSpPr>
          <p:cNvPr id="1843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smtClean="0"/>
              <a:t>doc.: IEEE 802.11-yy/xxxxr0</a:t>
            </a:r>
            <a:endParaRPr lang="en-US"/>
          </a:p>
        </p:txBody>
      </p:sp>
      <p:sp>
        <p:nvSpPr>
          <p:cNvPr id="5" name="Date Placeholder 4"/>
          <p:cNvSpPr>
            <a:spLocks noGrp="1"/>
          </p:cNvSpPr>
          <p:nvPr>
            <p:ph type="dt" sz="quarter" idx="1"/>
          </p:nvPr>
        </p:nvSpPr>
        <p:spPr/>
        <p:txBody>
          <a:bodyPr/>
          <a:lstStyle/>
          <a:p>
            <a:pPr>
              <a:defRPr/>
            </a:pPr>
            <a:r>
              <a:rPr lang="en-US" smtClean="0"/>
              <a:t>Month Year</a:t>
            </a:r>
            <a:endParaRPr lang="en-US"/>
          </a:p>
        </p:txBody>
      </p:sp>
      <p:sp>
        <p:nvSpPr>
          <p:cNvPr id="6" name="Footer Placeholder 5"/>
          <p:cNvSpPr>
            <a:spLocks noGrp="1"/>
          </p:cNvSpPr>
          <p:nvPr>
            <p:ph type="ftr" sz="quarter" idx="4"/>
          </p:nvPr>
        </p:nvSpPr>
        <p:spPr/>
        <p:txBody>
          <a:bodyPr/>
          <a:lstStyle/>
          <a:p>
            <a:pPr lvl="4">
              <a:defRPr/>
            </a:pPr>
            <a:r>
              <a:rPr lang="en-US" smtClean="0"/>
              <a:t>John Doe, Some Company</a:t>
            </a:r>
            <a:endParaRPr lang="en-US"/>
          </a:p>
        </p:txBody>
      </p:sp>
      <p:sp>
        <p:nvSpPr>
          <p:cNvPr id="18439"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zh-CN" smtClean="0">
                <a:ea typeface="SimSun" panose="02010600030101010101" pitchFamily="2" charset="-122"/>
              </a:rPr>
              <a:t>Page </a:t>
            </a:r>
            <a:fld id="{FAD3BE11-F525-443D-8B36-20D08D343801}" type="slidenum">
              <a:rPr lang="en-US" altLang="zh-CN" smtClean="0">
                <a:ea typeface="SimSun" panose="02010600030101010101" pitchFamily="2" charset="-122"/>
              </a:rPr>
              <a:pPr>
                <a:spcBef>
                  <a:spcPct val="0"/>
                </a:spcBef>
              </a:pPr>
              <a:t>13</a:t>
            </a:fld>
            <a:endParaRPr lang="en-US" altLang="zh-CN" smtClean="0">
              <a:ea typeface="SimSun" panose="02010600030101010101" pitchFamily="2" charset="-122"/>
            </a:endParaRPr>
          </a:p>
        </p:txBody>
      </p:sp>
    </p:spTree>
    <p:extLst>
      <p:ext uri="{BB962C8B-B14F-4D97-AF65-F5344CB8AC3E}">
        <p14:creationId xmlns:p14="http://schemas.microsoft.com/office/powerpoint/2010/main" val="377474229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xfrm>
            <a:off x="696913" y="332601"/>
            <a:ext cx="968214" cy="276999"/>
          </a:xfrm>
          <a:ln/>
        </p:spPr>
        <p:txBody>
          <a:bodyPr/>
          <a:lstStyle>
            <a:lvl1pPr>
              <a:defRPr/>
            </a:lvl1pPr>
          </a:lstStyle>
          <a:p>
            <a:pPr>
              <a:defRPr/>
            </a:pPr>
            <a:r>
              <a:rPr lang="en-US" dirty="0" smtClean="0"/>
              <a:t>May 2013</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0743412-9668-4686-B109-E3B2457EFEE3}"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2013</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DC9B8F1-287D-4B8B-8904-2261870F7D4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2013</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6E05228-1FDB-49BC-8BC4-A91A7D762AB2}"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968214" cy="276999"/>
          </a:xfrm>
          <a:ln/>
        </p:spPr>
        <p:txBody>
          <a:bodyPr/>
          <a:lstStyle>
            <a:lvl1pPr>
              <a:defRPr/>
            </a:lvl1pPr>
          </a:lstStyle>
          <a:p>
            <a:pPr>
              <a:defRPr/>
            </a:pPr>
            <a:r>
              <a:rPr lang="en-US" dirty="0" smtClean="0"/>
              <a:t>May 2013</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1789BC7-C074-42CC-ADF8-5107DF6BD1C1}"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2013</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F652A146-6F07-41EF-8958-F5CF356A0B78}"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March 2013</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9B3AFDE4-E638-42C0-A68B-50C601C7C88B}"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March 2013</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47F62F27-0EC7-4D1C-8A98-B521A5C1B642}"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March 2013</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C69D9E18-8FC9-4D6F-9D47-7F236DA35C3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March 2013</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4A8CB34A-F2D3-4F3B-AD27-33B98B268C82}"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March 2013</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842823D-4EFD-4122-8A9F-C6D9274A89D2}"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March 2013</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41079F9C-5C87-45BF-8450-007BCEAE6FD6}"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5123"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96913" y="332601"/>
            <a:ext cx="94256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smtClean="0"/>
              <a:t>July 2014</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US"/>
              <a:t>Slide </a:t>
            </a:r>
            <a:fld id="{7614916F-BBEF-4684-B6F5-1E636F42BA02}" type="slidenum">
              <a:rPr lang="en-US"/>
              <a:pPr>
                <a:defRPr/>
              </a:pPr>
              <a:t>‹#›</a:t>
            </a:fld>
            <a:endParaRPr lang="en-US"/>
          </a:p>
        </p:txBody>
      </p:sp>
      <p:sp>
        <p:nvSpPr>
          <p:cNvPr id="1031" name="Rectangle 7"/>
          <p:cNvSpPr>
            <a:spLocks noChangeArrowheads="1"/>
          </p:cNvSpPr>
          <p:nvPr/>
        </p:nvSpPr>
        <p:spPr bwMode="auto">
          <a:xfrm>
            <a:off x="5162485" y="332601"/>
            <a:ext cx="3283015"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b="1" dirty="0">
                <a:cs typeface="+mn-cs"/>
              </a:rPr>
              <a:t>doc.: IEEE </a:t>
            </a:r>
            <a:r>
              <a:rPr lang="en-US" sz="1800" b="1" dirty="0" smtClean="0">
                <a:cs typeface="+mn-cs"/>
              </a:rPr>
              <a:t>802.11-14/1448r2</a:t>
            </a:r>
            <a:endParaRPr lang="en-US" sz="1800" b="1" dirty="0">
              <a:cs typeface="+mn-cs"/>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xfrm>
            <a:off x="696913" y="332601"/>
            <a:ext cx="1541128" cy="276999"/>
          </a:xfrm>
        </p:spPr>
        <p:txBody>
          <a:bodyPr/>
          <a:lstStyle/>
          <a:p>
            <a:pPr>
              <a:defRPr/>
            </a:pPr>
            <a:r>
              <a:rPr lang="en-US" dirty="0" smtClean="0"/>
              <a:t>November 2014</a:t>
            </a:r>
            <a:endParaRPr lang="en-US" dirty="0"/>
          </a:p>
        </p:txBody>
      </p:sp>
      <p:sp>
        <p:nvSpPr>
          <p:cNvPr id="1029" name="Rectangle 2"/>
          <p:cNvSpPr>
            <a:spLocks noGrp="1" noChangeArrowheads="1"/>
          </p:cNvSpPr>
          <p:nvPr>
            <p:ph type="title"/>
          </p:nvPr>
        </p:nvSpPr>
        <p:spPr>
          <a:xfrm>
            <a:off x="381000" y="685800"/>
            <a:ext cx="8305800" cy="1066800"/>
          </a:xfrm>
        </p:spPr>
        <p:txBody>
          <a:bodyPr/>
          <a:lstStyle/>
          <a:p>
            <a:pPr>
              <a:defRPr/>
            </a:pPr>
            <a:r>
              <a:rPr lang="en-US" altLang="ko-KR" dirty="0">
                <a:latin typeface="Calibri" panose="020F0502020204030204" pitchFamily="34" charset="0"/>
                <a:ea typeface="굴림" pitchFamily="50" charset="-127"/>
              </a:rPr>
              <a:t>Considerations for Adaptive CCA</a:t>
            </a:r>
          </a:p>
        </p:txBody>
      </p:sp>
      <p:sp>
        <p:nvSpPr>
          <p:cNvPr id="1030" name="Rectangle 6"/>
          <p:cNvSpPr>
            <a:spLocks noGrp="1" noChangeArrowheads="1"/>
          </p:cNvSpPr>
          <p:nvPr>
            <p:ph type="body" idx="1"/>
          </p:nvPr>
        </p:nvSpPr>
        <p:spPr>
          <a:xfrm>
            <a:off x="685800" y="1752600"/>
            <a:ext cx="7772400" cy="381000"/>
          </a:xfrm>
        </p:spPr>
        <p:txBody>
          <a:bodyPr/>
          <a:lstStyle/>
          <a:p>
            <a:pPr algn="ctr">
              <a:buFontTx/>
              <a:buNone/>
            </a:pPr>
            <a:r>
              <a:rPr lang="en-US" sz="2000" dirty="0" smtClean="0"/>
              <a:t>Date:</a:t>
            </a:r>
            <a:r>
              <a:rPr lang="en-US" sz="2000" b="0" dirty="0" smtClean="0"/>
              <a:t> 2014-11-03</a:t>
            </a:r>
          </a:p>
        </p:txBody>
      </p:sp>
      <p:sp>
        <p:nvSpPr>
          <p:cNvPr id="1031" name="Rectangle 12"/>
          <p:cNvSpPr>
            <a:spLocks noChangeArrowheads="1"/>
          </p:cNvSpPr>
          <p:nvPr/>
        </p:nvSpPr>
        <p:spPr bwMode="auto">
          <a:xfrm>
            <a:off x="533400" y="2133600"/>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a:t>Authors:</a:t>
            </a:r>
            <a:endParaRPr lang="en-US" sz="2000" dirty="0"/>
          </a:p>
        </p:txBody>
      </p:sp>
      <p:sp>
        <p:nvSpPr>
          <p:cNvPr id="3" name="Slide Number Placeholder 2"/>
          <p:cNvSpPr>
            <a:spLocks noGrp="1"/>
          </p:cNvSpPr>
          <p:nvPr>
            <p:ph type="sldNum" sz="quarter" idx="12"/>
          </p:nvPr>
        </p:nvSpPr>
        <p:spPr/>
        <p:txBody>
          <a:bodyPr/>
          <a:lstStyle/>
          <a:p>
            <a:pPr>
              <a:defRPr/>
            </a:pPr>
            <a:r>
              <a:rPr lang="en-US" smtClean="0"/>
              <a:t>Slide </a:t>
            </a:r>
            <a:fld id="{C1789BC7-C074-42CC-ADF8-5107DF6BD1C1}" type="slidenum">
              <a:rPr lang="en-US" smtClean="0"/>
              <a:pPr>
                <a:defRPr/>
              </a:pPr>
              <a:t>1</a:t>
            </a:fld>
            <a:endParaRPr lang="en-US"/>
          </a:p>
        </p:txBody>
      </p:sp>
      <p:graphicFrame>
        <p:nvGraphicFramePr>
          <p:cNvPr id="10" name="Table 9"/>
          <p:cNvGraphicFramePr>
            <a:graphicFrameLocks noGrp="1"/>
          </p:cNvGraphicFramePr>
          <p:nvPr>
            <p:extLst>
              <p:ext uri="{D42A27DB-BD31-4B8C-83A1-F6EECF244321}">
                <p14:modId xmlns:p14="http://schemas.microsoft.com/office/powerpoint/2010/main" val="1149806632"/>
              </p:ext>
            </p:extLst>
          </p:nvPr>
        </p:nvGraphicFramePr>
        <p:xfrm>
          <a:off x="609600" y="2590800"/>
          <a:ext cx="8048625" cy="2292021"/>
        </p:xfrm>
        <a:graphic>
          <a:graphicData uri="http://schemas.openxmlformats.org/drawingml/2006/table">
            <a:tbl>
              <a:tblPr/>
              <a:tblGrid>
                <a:gridCol w="1371600"/>
                <a:gridCol w="1143000"/>
                <a:gridCol w="1600200"/>
                <a:gridCol w="1371600"/>
                <a:gridCol w="2562225"/>
              </a:tblGrid>
              <a:tr h="371475">
                <a:tc>
                  <a:txBody>
                    <a:bodyPr/>
                    <a:lstStyle>
                      <a:lvl1pPr>
                        <a:spcBef>
                          <a:spcPct val="20000"/>
                        </a:spcBef>
                        <a:defRPr sz="20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defRPr>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400" b="1"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Name</a:t>
                      </a:r>
                    </a:p>
                  </a:txBody>
                  <a:tcPr marL="91436" marR="91436"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0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defRPr>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4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Affiliations</a:t>
                      </a:r>
                    </a:p>
                  </a:txBody>
                  <a:tcPr marL="91436" marR="91436"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0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defRPr>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4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Address</a:t>
                      </a:r>
                    </a:p>
                  </a:txBody>
                  <a:tcPr marL="91436" marR="91436"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0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defRPr>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4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Phone</a:t>
                      </a:r>
                    </a:p>
                  </a:txBody>
                  <a:tcPr marL="91436" marR="91436"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0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defRPr>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400" b="1"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email</a:t>
                      </a:r>
                    </a:p>
                  </a:txBody>
                  <a:tcPr marL="91436" marR="91436"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31838">
                <a:tc>
                  <a:txBody>
                    <a:bodyPr/>
                    <a:lstStyle>
                      <a:lvl1pPr>
                        <a:spcBef>
                          <a:spcPct val="20000"/>
                        </a:spcBef>
                        <a:defRPr sz="20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defRPr>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rPr>
                        <a:t>Reza </a:t>
                      </a:r>
                      <a:r>
                        <a:rPr kumimoji="0" lang="en-US" altLang="ko-KR" sz="1200" b="0" i="0" u="none" strike="noStrike" cap="none" normalizeH="0" baseline="0" dirty="0" err="1" smtClean="0">
                          <a:ln>
                            <a:noFill/>
                          </a:ln>
                          <a:solidFill>
                            <a:schemeClr val="tx1"/>
                          </a:solidFill>
                          <a:effectLst/>
                          <a:latin typeface="Times New Roman" panose="02020603050405020304" pitchFamily="18" charset="0"/>
                          <a:ea typeface="宋体" panose="02010600030101010101" pitchFamily="2" charset="-122"/>
                        </a:rPr>
                        <a:t>Hedayat</a:t>
                      </a:r>
                      <a:endParaRPr kumimoji="0" lang="en-US" altLang="ko-KR" sz="1200" b="0"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Young Hoon Kwon</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err="1"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Yongho</a:t>
                      </a:r>
                      <a:r>
                        <a:rPr kumimoji="0" lang="en-US" altLang="ko-KR" sz="1200" b="0"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 </a:t>
                      </a:r>
                      <a:r>
                        <a:rPr kumimoji="0" lang="en-US" altLang="ko-KR" sz="1200" b="0" i="0" u="none" strike="noStrike" cap="none" normalizeH="0" baseline="0" dirty="0" err="1"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Seok</a:t>
                      </a:r>
                      <a:endParaRPr kumimoji="0" lang="en-US" altLang="ko-KR" sz="1200" b="0"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err="1"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Hyounjin</a:t>
                      </a:r>
                      <a:r>
                        <a:rPr kumimoji="0" lang="en-US" altLang="ko-KR" sz="1200" b="0"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 Kwon</a:t>
                      </a: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ko-KR" sz="1200" b="0"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Vida Ferdowsi</a:t>
                      </a: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ko-KR" sz="1200" b="0"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Amin Jafarian</a:t>
                      </a:r>
                    </a:p>
                  </a:txBody>
                  <a:tcPr marL="91436" marR="91436"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0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defRPr>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smtClean="0">
                          <a:ln>
                            <a:noFill/>
                          </a:ln>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NEWRACOM</a:t>
                      </a:r>
                      <a:endParaRPr kumimoji="0" lang="en-US" altLang="ko-KR" sz="1200" b="0"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endParaRPr>
                    </a:p>
                  </a:txBody>
                  <a:tcPr marL="91436" marR="91436"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0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defRPr>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9008 Research Drive, Irvine, CA 92618</a:t>
                      </a:r>
                    </a:p>
                  </a:txBody>
                  <a:tcPr marL="91436" marR="91436"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0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defRPr>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smtClean="0">
                        <a:ln>
                          <a:noFill/>
                        </a:ln>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endParaRPr>
                    </a:p>
                  </a:txBody>
                  <a:tcPr marL="91436" marR="91436"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0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defRPr>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err="1"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reza.hedayat</a:t>
                      </a:r>
                      <a:r>
                        <a:rPr kumimoji="0" lang="en-US" altLang="ko-KR" sz="1200" b="0"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 at newracom.com</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err="1"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younghoon.kwon</a:t>
                      </a:r>
                      <a:r>
                        <a:rPr kumimoji="0" lang="en-US" altLang="ko-KR" sz="1200" b="0"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 at newracom.com</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err="1"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yongho.seok</a:t>
                      </a:r>
                      <a:r>
                        <a:rPr kumimoji="0" lang="en-US" altLang="ko-KR" sz="1200" b="0"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 at newracom.com </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err="1"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hj.kwon</a:t>
                      </a:r>
                      <a:r>
                        <a:rPr kumimoji="0" lang="en-US" altLang="ko-KR" sz="1200" b="0"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 at newracom.com</a:t>
                      </a: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ko-KR" sz="1200" b="0" i="0" u="none" strike="noStrike" cap="none" normalizeH="0" baseline="0" dirty="0" err="1"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vida.ferdowsi</a:t>
                      </a:r>
                      <a:r>
                        <a:rPr kumimoji="0" lang="en-US" altLang="ko-KR" sz="1200" b="0"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 at newracom.com</a:t>
                      </a: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ko-KR" sz="1200" b="0" i="0" u="none" strike="noStrike" cap="none" normalizeH="0" baseline="0" dirty="0" err="1"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amin.jafarian</a:t>
                      </a:r>
                      <a:r>
                        <a:rPr kumimoji="0" lang="en-US" altLang="ko-KR" sz="1200" b="0"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 at newracom.com</a:t>
                      </a:r>
                    </a:p>
                  </a:txBody>
                  <a:tcPr marL="91436" marR="91436"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31838">
                <a:tc>
                  <a:txBody>
                    <a:bodyPr/>
                    <a:lstStyle>
                      <a:lvl1pPr>
                        <a:spcBef>
                          <a:spcPct val="20000"/>
                        </a:spcBef>
                        <a:defRPr sz="20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defRPr>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endParaRPr>
                    </a:p>
                  </a:txBody>
                  <a:tcPr marL="91436" marR="91436"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0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defRPr>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endParaRPr>
                    </a:p>
                  </a:txBody>
                  <a:tcPr marL="91436" marR="91436"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0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defRPr>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smtClean="0">
                        <a:ln>
                          <a:noFill/>
                        </a:ln>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endParaRPr>
                    </a:p>
                  </a:txBody>
                  <a:tcPr marL="91436" marR="91436"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0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defRPr>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smtClean="0">
                        <a:ln>
                          <a:noFill/>
                        </a:ln>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endParaRPr>
                    </a:p>
                  </a:txBody>
                  <a:tcPr marL="91436" marR="91436"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0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defRPr>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endParaRPr>
                    </a:p>
                  </a:txBody>
                  <a:tcPr marL="91436" marR="91436"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9" name="바닥글 개체 틀 3"/>
          <p:cNvSpPr txBox="1">
            <a:spLocks/>
          </p:cNvSpPr>
          <p:nvPr/>
        </p:nvSpPr>
        <p:spPr bwMode="auto">
          <a:xfrm>
            <a:off x="6977063" y="6474897"/>
            <a:ext cx="1708994"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800" b="1"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sz="1200" b="0" dirty="0" smtClean="0">
                <a:latin typeface="Calibri" panose="020F0502020204030204" pitchFamily="34" charset="0"/>
              </a:rPr>
              <a:t>Reza </a:t>
            </a:r>
            <a:r>
              <a:rPr lang="en-US" sz="1200" b="0" dirty="0" err="1" smtClean="0">
                <a:latin typeface="Calibri" panose="020F0502020204030204" pitchFamily="34" charset="0"/>
              </a:rPr>
              <a:t>Hedayat</a:t>
            </a:r>
            <a:r>
              <a:rPr lang="en-US" sz="1200" b="0" dirty="0" smtClean="0">
                <a:latin typeface="Calibri" panose="020F0502020204030204" pitchFamily="34" charset="0"/>
              </a:rPr>
              <a:t>, NEWRACOM</a:t>
            </a:r>
            <a:endParaRPr lang="en-US" sz="1200" b="0" dirty="0">
              <a:latin typeface="Calibri" panose="020F0502020204030204"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제목 1"/>
          <p:cNvSpPr>
            <a:spLocks noGrp="1"/>
          </p:cNvSpPr>
          <p:nvPr>
            <p:ph type="title"/>
          </p:nvPr>
        </p:nvSpPr>
        <p:spPr/>
        <p:txBody>
          <a:bodyPr/>
          <a:lstStyle/>
          <a:p>
            <a:r>
              <a:rPr lang="en-US" altLang="ko-KR" sz="2800" dirty="0" smtClean="0">
                <a:latin typeface="Calibri" panose="020F0502020204030204" pitchFamily="34" charset="0"/>
                <a:ea typeface="Gulim" panose="020B0600000101010101" pitchFamily="34" charset="-127"/>
              </a:rPr>
              <a:t>Complexity of Neighborhood-aware Adaptive CCA </a:t>
            </a:r>
            <a:endParaRPr lang="ko-KR" altLang="en-US" sz="3600" dirty="0" smtClean="0">
              <a:latin typeface="Calibri" panose="020F0502020204030204" pitchFamily="34" charset="0"/>
              <a:ea typeface="Gulim" panose="020B0600000101010101" pitchFamily="34" charset="-127"/>
            </a:endParaRPr>
          </a:p>
        </p:txBody>
      </p:sp>
      <p:sp>
        <p:nvSpPr>
          <p:cNvPr id="13315" name="내용 개체 틀 2"/>
          <p:cNvSpPr>
            <a:spLocks noGrp="1"/>
          </p:cNvSpPr>
          <p:nvPr>
            <p:ph idx="1"/>
          </p:nvPr>
        </p:nvSpPr>
        <p:spPr>
          <a:xfrm>
            <a:off x="381000" y="1676400"/>
            <a:ext cx="8153400" cy="4610100"/>
          </a:xfrm>
        </p:spPr>
        <p:txBody>
          <a:bodyPr/>
          <a:lstStyle/>
          <a:p>
            <a:r>
              <a:rPr lang="en-US" altLang="ko-KR" sz="2000" b="0" dirty="0" smtClean="0">
                <a:ea typeface="Gulim" panose="020B0600000101010101" pitchFamily="34" charset="-127"/>
              </a:rPr>
              <a:t>Decoding the MAC header, it is possible that each STA obtains the RA/TA of every frame the STA captures, and form the list of its neighbors</a:t>
            </a:r>
          </a:p>
          <a:p>
            <a:pPr lvl="1"/>
            <a:r>
              <a:rPr lang="en-US" altLang="ko-KR" sz="1600" b="0" dirty="0" smtClean="0">
                <a:ea typeface="Gulim" panose="020B0600000101010101" pitchFamily="34" charset="-127"/>
              </a:rPr>
              <a:t>But MAC header decoding of all the captured frames increases power consumption</a:t>
            </a:r>
            <a:endParaRPr lang="en-US" altLang="ko-KR" sz="2000" b="0" dirty="0" smtClean="0">
              <a:ea typeface="Gulim" panose="020B0600000101010101" pitchFamily="34" charset="-127"/>
            </a:endParaRPr>
          </a:p>
          <a:p>
            <a:r>
              <a:rPr lang="en-US" altLang="ko-KR" sz="2000" b="0" dirty="0" smtClean="0">
                <a:ea typeface="Gulim" panose="020B0600000101010101" pitchFamily="34" charset="-127"/>
              </a:rPr>
              <a:t>To avoid increased power consumption, one solution is to carry </a:t>
            </a:r>
            <a:r>
              <a:rPr lang="en-US" altLang="ko-KR" sz="2000" b="0" i="1" dirty="0" smtClean="0">
                <a:ea typeface="Gulim" panose="020B0600000101010101" pitchFamily="34" charset="-127"/>
              </a:rPr>
              <a:t>some transmitter/receiver identification </a:t>
            </a:r>
            <a:r>
              <a:rPr lang="en-US" altLang="ko-KR" sz="2000" b="0" dirty="0" smtClean="0">
                <a:ea typeface="Gulim" panose="020B0600000101010101" pitchFamily="34" charset="-127"/>
              </a:rPr>
              <a:t>in the SIG symbols</a:t>
            </a:r>
          </a:p>
          <a:p>
            <a:r>
              <a:rPr lang="en-US" altLang="ko-KR" sz="2000" b="0" dirty="0" smtClean="0">
                <a:ea typeface="Gulim" panose="020B0600000101010101" pitchFamily="34" charset="-127"/>
              </a:rPr>
              <a:t>Receiver indication is already done in 11ac SIG-A using PBSSID/PAID</a:t>
            </a:r>
          </a:p>
          <a:p>
            <a:r>
              <a:rPr lang="en-US" altLang="ko-KR" sz="2000" b="0" dirty="0" smtClean="0">
                <a:ea typeface="Gulim" panose="020B0600000101010101" pitchFamily="34" charset="-127"/>
              </a:rPr>
              <a:t>However there is no transmitter identification (TXID) in 11ac SIG symbols. Such indication can be added to one of 11ax SIG symbols</a:t>
            </a:r>
          </a:p>
          <a:p>
            <a:pPr lvl="1"/>
            <a:r>
              <a:rPr lang="en-US" altLang="ko-KR" sz="1600" dirty="0" smtClean="0">
                <a:ea typeface="Gulim" panose="020B0600000101010101" pitchFamily="34" charset="-127"/>
              </a:rPr>
              <a:t>802.11ah has added AP/BSS identification, Color field, in DL frames …</a:t>
            </a:r>
            <a:endParaRPr lang="en-US" altLang="ko-KR" sz="1600" b="0" dirty="0" smtClean="0">
              <a:ea typeface="Gulim" panose="020B0600000101010101" pitchFamily="34" charset="-127"/>
            </a:endParaRPr>
          </a:p>
          <a:p>
            <a:r>
              <a:rPr lang="en-US" altLang="ko-KR" sz="2000" b="0" dirty="0" smtClean="0">
                <a:ea typeface="Gulim" panose="020B0600000101010101" pitchFamily="34" charset="-127"/>
              </a:rPr>
              <a:t>The number bits to be assigned to TXID deserves a separate discussion </a:t>
            </a:r>
          </a:p>
          <a:p>
            <a:r>
              <a:rPr lang="en-US" altLang="ko-KR" sz="2000" b="0" dirty="0" smtClean="0">
                <a:ea typeface="Gulim" panose="020B0600000101010101" pitchFamily="34" charset="-127"/>
              </a:rPr>
              <a:t>Due to shorter identification compared to MAC address or associations ID, there is a chance for PAID/TXID collision. While such collisions are not catastrophic, their effect should be studied</a:t>
            </a:r>
          </a:p>
          <a:p>
            <a:endParaRPr lang="en-US" altLang="ko-KR" sz="2000" b="0" dirty="0" smtClean="0">
              <a:ea typeface="Gulim" panose="020B0600000101010101" pitchFamily="34" charset="-127"/>
            </a:endParaRPr>
          </a:p>
        </p:txBody>
      </p:sp>
      <p:sp>
        <p:nvSpPr>
          <p:cNvPr id="13317" name="슬라이드 번호 개체 틀 4"/>
          <p:cNvSpPr>
            <a:spLocks noGrp="1"/>
          </p:cNvSpPr>
          <p:nvPr>
            <p:ph type="sldNum" sz="quarter" idx="4294967295"/>
          </p:nvPr>
        </p:nvSpPr>
        <p:spPr>
          <a:xfrm>
            <a:off x="6701433" y="6475413"/>
            <a:ext cx="1842492" cy="184666"/>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zh-CN" sz="1200" b="0" smtClean="0">
                <a:ea typeface="SimSun" panose="02010600030101010101" pitchFamily="2" charset="-122"/>
              </a:rPr>
              <a:t>Slide </a:t>
            </a:r>
            <a:fld id="{CF88764C-AFF8-49A5-B077-9784609926EF}" type="slidenum">
              <a:rPr lang="en-US" altLang="zh-CN" sz="1200" b="0" smtClean="0">
                <a:ea typeface="SimSun" panose="02010600030101010101" pitchFamily="2" charset="-122"/>
              </a:rPr>
              <a:pPr>
                <a:spcBef>
                  <a:spcPct val="0"/>
                </a:spcBef>
                <a:buFontTx/>
                <a:buNone/>
              </a:pPr>
              <a:t>10</a:t>
            </a:fld>
            <a:endParaRPr lang="en-US" altLang="zh-CN" sz="1200" b="0" smtClean="0">
              <a:ea typeface="SimSun" panose="02010600030101010101" pitchFamily="2" charset="-122"/>
            </a:endParaRPr>
          </a:p>
        </p:txBody>
      </p:sp>
      <p:sp>
        <p:nvSpPr>
          <p:cNvPr id="6" name="Date Placeholder 3"/>
          <p:cNvSpPr>
            <a:spLocks noGrp="1"/>
          </p:cNvSpPr>
          <p:nvPr>
            <p:ph type="dt" sz="quarter" idx="10"/>
          </p:nvPr>
        </p:nvSpPr>
        <p:spPr>
          <a:xfrm>
            <a:off x="696913" y="332601"/>
            <a:ext cx="1541128" cy="276999"/>
          </a:xfrm>
        </p:spPr>
        <p:txBody>
          <a:bodyPr/>
          <a:lstStyle/>
          <a:p>
            <a:pPr>
              <a:defRPr/>
            </a:pPr>
            <a:r>
              <a:rPr lang="en-US" dirty="0" smtClean="0"/>
              <a:t>November 2014</a:t>
            </a:r>
            <a:endParaRPr lang="en-US" dirty="0"/>
          </a:p>
        </p:txBody>
      </p:sp>
    </p:spTree>
    <p:extLst>
      <p:ext uri="{BB962C8B-B14F-4D97-AF65-F5344CB8AC3E}">
        <p14:creationId xmlns:p14="http://schemas.microsoft.com/office/powerpoint/2010/main" val="82461092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제목 1"/>
          <p:cNvSpPr>
            <a:spLocks noGrp="1"/>
          </p:cNvSpPr>
          <p:nvPr>
            <p:ph type="title"/>
          </p:nvPr>
        </p:nvSpPr>
        <p:spPr/>
        <p:txBody>
          <a:bodyPr/>
          <a:lstStyle/>
          <a:p>
            <a:r>
              <a:rPr lang="en-US" altLang="ko-KR" sz="2800" dirty="0" smtClean="0">
                <a:latin typeface="Calibri" panose="020F0502020204030204" pitchFamily="34" charset="0"/>
                <a:ea typeface="Gulim" panose="020B0600000101010101" pitchFamily="34" charset="-127"/>
              </a:rPr>
              <a:t>Complexity of Neighborhood-aware Adaptive CCA </a:t>
            </a:r>
            <a:endParaRPr lang="ko-KR" altLang="en-US" sz="3600" dirty="0" smtClean="0">
              <a:latin typeface="Calibri" panose="020F0502020204030204" pitchFamily="34" charset="0"/>
              <a:ea typeface="Gulim" panose="020B0600000101010101" pitchFamily="34" charset="-127"/>
            </a:endParaRPr>
          </a:p>
        </p:txBody>
      </p:sp>
      <p:sp>
        <p:nvSpPr>
          <p:cNvPr id="13315" name="내용 개체 틀 2"/>
          <p:cNvSpPr>
            <a:spLocks noGrp="1"/>
          </p:cNvSpPr>
          <p:nvPr>
            <p:ph idx="1"/>
          </p:nvPr>
        </p:nvSpPr>
        <p:spPr>
          <a:xfrm>
            <a:off x="381000" y="1676400"/>
            <a:ext cx="8153400" cy="4610100"/>
          </a:xfrm>
        </p:spPr>
        <p:txBody>
          <a:bodyPr/>
          <a:lstStyle/>
          <a:p>
            <a:r>
              <a:rPr lang="en-US" altLang="ko-KR" sz="2000" b="0" dirty="0" smtClean="0">
                <a:ea typeface="Gulim" panose="020B0600000101010101" pitchFamily="34" charset="-127"/>
              </a:rPr>
              <a:t>To evaluate complexity of constructing the list of neighbors, consider that for a reference STA, e.g. STA0:</a:t>
            </a:r>
          </a:p>
          <a:p>
            <a:pPr lvl="1"/>
            <a:r>
              <a:rPr lang="en-US" altLang="ko-KR" sz="1600" b="0" dirty="0" smtClean="0">
                <a:ea typeface="Gulim" panose="020B0600000101010101" pitchFamily="34" charset="-127"/>
              </a:rPr>
              <a:t>There are </a:t>
            </a:r>
            <a:r>
              <a:rPr lang="en-US" altLang="ko-KR" sz="1600" b="0" i="1" dirty="0" smtClean="0">
                <a:ea typeface="Gulim" panose="020B0600000101010101" pitchFamily="34" charset="-127"/>
              </a:rPr>
              <a:t>N </a:t>
            </a:r>
            <a:r>
              <a:rPr lang="en-US" altLang="ko-KR" sz="1600" b="0" dirty="0" smtClean="0">
                <a:ea typeface="Gulim" panose="020B0600000101010101" pitchFamily="34" charset="-127"/>
              </a:rPr>
              <a:t>STAs within its -82dBm coverage, and </a:t>
            </a:r>
          </a:p>
          <a:p>
            <a:pPr lvl="1"/>
            <a:r>
              <a:rPr lang="en-US" altLang="ko-KR" sz="1600" b="0" dirty="0" smtClean="0">
                <a:ea typeface="Gulim" panose="020B0600000101010101" pitchFamily="34" charset="-127"/>
              </a:rPr>
              <a:t>There are </a:t>
            </a:r>
            <a:r>
              <a:rPr lang="en-US" altLang="ko-KR" sz="1600" b="0" i="1" dirty="0" smtClean="0">
                <a:ea typeface="Gulim" panose="020B0600000101010101" pitchFamily="34" charset="-127"/>
              </a:rPr>
              <a:t>M </a:t>
            </a:r>
            <a:r>
              <a:rPr lang="en-US" altLang="ko-KR" sz="1600" b="0" dirty="0" smtClean="0">
                <a:ea typeface="Gulim" panose="020B0600000101010101" pitchFamily="34" charset="-127"/>
              </a:rPr>
              <a:t>STAs within the coverage of these N STAs but not in the coverage of STA0. These are the STAs that don’t appear as a transmitting STA to STA0, but appear as a receiving STA</a:t>
            </a:r>
          </a:p>
          <a:p>
            <a:endParaRPr lang="en-US" altLang="ko-KR" sz="2000" b="0" dirty="0" smtClean="0">
              <a:ea typeface="Gulim" panose="020B0600000101010101" pitchFamily="34" charset="-127"/>
            </a:endParaRPr>
          </a:p>
          <a:p>
            <a:r>
              <a:rPr lang="en-US" altLang="ko-KR" sz="2000" b="0" dirty="0" smtClean="0">
                <a:ea typeface="Gulim" panose="020B0600000101010101" pitchFamily="34" charset="-127"/>
              </a:rPr>
              <a:t>STA0 keeps a list of size N for all the STAs within its coverage</a:t>
            </a:r>
          </a:p>
          <a:p>
            <a:pPr lvl="1"/>
            <a:r>
              <a:rPr lang="en-US" altLang="ko-KR" sz="1600" b="0" dirty="0" smtClean="0">
                <a:ea typeface="Gulim" panose="020B0600000101010101" pitchFamily="34" charset="-127"/>
              </a:rPr>
              <a:t>Some additional info such as whether a given STA has sent any frame in the past TBD time interval may be kept</a:t>
            </a:r>
          </a:p>
          <a:p>
            <a:r>
              <a:rPr lang="en-US" altLang="ko-KR" sz="2000" b="0" dirty="0" smtClean="0">
                <a:ea typeface="Gulim" panose="020B0600000101010101" pitchFamily="34" charset="-127"/>
              </a:rPr>
              <a:t>STA0 need not keep a list of above-mentioned M STAs. Even if one of those STAs move to the coverage area of STA0, it makes its way to the list of neighbors </a:t>
            </a:r>
            <a:r>
              <a:rPr lang="en-US" altLang="ko-KR" b="0" dirty="0" smtClean="0">
                <a:ea typeface="Gulim" panose="020B0600000101010101" pitchFamily="34" charset="-127"/>
              </a:rPr>
              <a:t>    </a:t>
            </a:r>
          </a:p>
          <a:p>
            <a:endParaRPr lang="en-US" altLang="ko-KR" sz="2000" b="0" dirty="0" smtClean="0">
              <a:ea typeface="Gulim" panose="020B0600000101010101" pitchFamily="34" charset="-127"/>
            </a:endParaRPr>
          </a:p>
        </p:txBody>
      </p:sp>
      <p:sp>
        <p:nvSpPr>
          <p:cNvPr id="13317" name="슬라이드 번호 개체 틀 4"/>
          <p:cNvSpPr>
            <a:spLocks noGrp="1"/>
          </p:cNvSpPr>
          <p:nvPr>
            <p:ph type="sldNum" sz="quarter" idx="4294967295"/>
          </p:nvPr>
        </p:nvSpPr>
        <p:spPr>
          <a:xfrm>
            <a:off x="6701433" y="6475413"/>
            <a:ext cx="1842492" cy="184666"/>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zh-CN" sz="1200" b="0" smtClean="0">
                <a:ea typeface="SimSun" panose="02010600030101010101" pitchFamily="2" charset="-122"/>
              </a:rPr>
              <a:t>Slide </a:t>
            </a:r>
            <a:fld id="{CF88764C-AFF8-49A5-B077-9784609926EF}" type="slidenum">
              <a:rPr lang="en-US" altLang="zh-CN" sz="1200" b="0" smtClean="0">
                <a:ea typeface="SimSun" panose="02010600030101010101" pitchFamily="2" charset="-122"/>
              </a:rPr>
              <a:pPr>
                <a:spcBef>
                  <a:spcPct val="0"/>
                </a:spcBef>
                <a:buFontTx/>
                <a:buNone/>
              </a:pPr>
              <a:t>11</a:t>
            </a:fld>
            <a:endParaRPr lang="en-US" altLang="zh-CN" sz="1200" b="0" smtClean="0">
              <a:ea typeface="SimSun" panose="02010600030101010101" pitchFamily="2" charset="-122"/>
            </a:endParaRPr>
          </a:p>
        </p:txBody>
      </p:sp>
      <p:sp>
        <p:nvSpPr>
          <p:cNvPr id="6" name="Date Placeholder 3"/>
          <p:cNvSpPr>
            <a:spLocks noGrp="1"/>
          </p:cNvSpPr>
          <p:nvPr>
            <p:ph type="dt" sz="quarter" idx="10"/>
          </p:nvPr>
        </p:nvSpPr>
        <p:spPr>
          <a:xfrm>
            <a:off x="696913" y="332601"/>
            <a:ext cx="1541128" cy="276999"/>
          </a:xfrm>
        </p:spPr>
        <p:txBody>
          <a:bodyPr/>
          <a:lstStyle/>
          <a:p>
            <a:pPr>
              <a:defRPr/>
            </a:pPr>
            <a:r>
              <a:rPr lang="en-US" dirty="0" smtClean="0"/>
              <a:t>November 2014</a:t>
            </a:r>
            <a:endParaRPr lang="en-US" dirty="0"/>
          </a:p>
        </p:txBody>
      </p:sp>
    </p:spTree>
    <p:extLst>
      <p:ext uri="{BB962C8B-B14F-4D97-AF65-F5344CB8AC3E}">
        <p14:creationId xmlns:p14="http://schemas.microsoft.com/office/powerpoint/2010/main" val="250799556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제목 1"/>
          <p:cNvSpPr>
            <a:spLocks noGrp="1"/>
          </p:cNvSpPr>
          <p:nvPr>
            <p:ph type="title"/>
          </p:nvPr>
        </p:nvSpPr>
        <p:spPr/>
        <p:txBody>
          <a:bodyPr/>
          <a:lstStyle/>
          <a:p>
            <a:r>
              <a:rPr lang="en-US" altLang="ko-KR" sz="2800" dirty="0" smtClean="0">
                <a:latin typeface="Calibri" panose="020F0502020204030204" pitchFamily="34" charset="0"/>
                <a:ea typeface="Gulim" panose="020B0600000101010101" pitchFamily="34" charset="-127"/>
              </a:rPr>
              <a:t>Adaptive CCA and Legacy STAs</a:t>
            </a:r>
            <a:endParaRPr lang="ko-KR" altLang="en-US" sz="3600" dirty="0" smtClean="0">
              <a:latin typeface="Calibri" panose="020F0502020204030204" pitchFamily="34" charset="0"/>
              <a:ea typeface="Gulim" panose="020B0600000101010101" pitchFamily="34" charset="-127"/>
            </a:endParaRPr>
          </a:p>
        </p:txBody>
      </p:sp>
      <p:sp>
        <p:nvSpPr>
          <p:cNvPr id="15363" name="내용 개체 틀 2"/>
          <p:cNvSpPr>
            <a:spLocks noGrp="1"/>
          </p:cNvSpPr>
          <p:nvPr>
            <p:ph idx="1"/>
          </p:nvPr>
        </p:nvSpPr>
        <p:spPr>
          <a:xfrm>
            <a:off x="381000" y="1676400"/>
            <a:ext cx="8153400" cy="4610100"/>
          </a:xfrm>
        </p:spPr>
        <p:txBody>
          <a:bodyPr/>
          <a:lstStyle/>
          <a:p>
            <a:r>
              <a:rPr lang="en-US" altLang="ko-KR" sz="1800" b="0" dirty="0" smtClean="0">
                <a:ea typeface="Gulim" panose="020B0600000101010101" pitchFamily="34" charset="-127"/>
              </a:rPr>
              <a:t>While reading the SIG field of the frames from neighboring STAs, each STA would arrive to the conclusion that what percentage of the STAs around are legacy devices</a:t>
            </a:r>
            <a:endParaRPr lang="en-US" altLang="ko-KR" sz="1800" b="0" dirty="0">
              <a:ea typeface="Gulim" panose="020B0600000101010101" pitchFamily="34" charset="-127"/>
            </a:endParaRPr>
          </a:p>
          <a:p>
            <a:endParaRPr lang="en-US" altLang="ko-KR" sz="1800" b="0" dirty="0" smtClean="0">
              <a:ea typeface="Gulim" panose="020B0600000101010101" pitchFamily="34" charset="-127"/>
            </a:endParaRPr>
          </a:p>
          <a:p>
            <a:r>
              <a:rPr lang="en-US" altLang="ko-KR" sz="1800" b="0" dirty="0" smtClean="0">
                <a:ea typeface="Gulim" panose="020B0600000101010101" pitchFamily="34" charset="-127"/>
              </a:rPr>
              <a:t>For sake of fairness toward legacy devices, a STA might stick to CCA=-82dBm if there are more legacy STAs than a TBD threshold</a:t>
            </a:r>
          </a:p>
          <a:p>
            <a:endParaRPr lang="en-US" altLang="ko-KR" sz="1800" b="0" dirty="0" smtClean="0">
              <a:ea typeface="Gulim" panose="020B0600000101010101" pitchFamily="34" charset="-127"/>
            </a:endParaRPr>
          </a:p>
          <a:p>
            <a:r>
              <a:rPr lang="en-US" altLang="ko-KR" sz="1800" b="0" dirty="0" smtClean="0">
                <a:ea typeface="Gulim" panose="020B0600000101010101" pitchFamily="34" charset="-127"/>
              </a:rPr>
              <a:t>Also, in order to gain more from adaptive CCA, an alternative is that STAs optionally read MAC headers of the legacy frames, read the RA/TA fields and process them with the same principle</a:t>
            </a:r>
          </a:p>
          <a:p>
            <a:endParaRPr lang="en-US" altLang="ko-KR" sz="1800" b="0" dirty="0" smtClean="0">
              <a:ea typeface="Gulim" panose="020B0600000101010101" pitchFamily="34" charset="-127"/>
            </a:endParaRPr>
          </a:p>
        </p:txBody>
      </p:sp>
      <p:sp>
        <p:nvSpPr>
          <p:cNvPr id="15365" name="슬라이드 번호 개체 틀 4"/>
          <p:cNvSpPr>
            <a:spLocks noGrp="1"/>
          </p:cNvSpPr>
          <p:nvPr>
            <p:ph type="sldNum" sz="quarter" idx="4294967295"/>
          </p:nvPr>
        </p:nvSpPr>
        <p:spPr>
          <a:xfrm>
            <a:off x="6701433" y="6475413"/>
            <a:ext cx="1842492" cy="184666"/>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zh-CN" sz="1200" b="0" smtClean="0">
                <a:ea typeface="SimSun" panose="02010600030101010101" pitchFamily="2" charset="-122"/>
              </a:rPr>
              <a:t>Slide </a:t>
            </a:r>
            <a:fld id="{28CFF624-95F4-4A77-B53B-5D48A5D9DAEA}" type="slidenum">
              <a:rPr lang="en-US" altLang="zh-CN" sz="1200" b="0" smtClean="0">
                <a:ea typeface="SimSun" panose="02010600030101010101" pitchFamily="2" charset="-122"/>
              </a:rPr>
              <a:pPr>
                <a:spcBef>
                  <a:spcPct val="0"/>
                </a:spcBef>
                <a:buFontTx/>
                <a:buNone/>
              </a:pPr>
              <a:t>12</a:t>
            </a:fld>
            <a:endParaRPr lang="en-US" altLang="zh-CN" sz="1200" b="0" smtClean="0">
              <a:ea typeface="SimSun" panose="02010600030101010101" pitchFamily="2" charset="-122"/>
            </a:endParaRPr>
          </a:p>
        </p:txBody>
      </p:sp>
      <p:sp>
        <p:nvSpPr>
          <p:cNvPr id="6" name="Date Placeholder 3"/>
          <p:cNvSpPr>
            <a:spLocks noGrp="1"/>
          </p:cNvSpPr>
          <p:nvPr>
            <p:ph type="dt" sz="quarter" idx="10"/>
          </p:nvPr>
        </p:nvSpPr>
        <p:spPr>
          <a:xfrm>
            <a:off x="696913" y="332601"/>
            <a:ext cx="1541128" cy="276999"/>
          </a:xfrm>
        </p:spPr>
        <p:txBody>
          <a:bodyPr/>
          <a:lstStyle/>
          <a:p>
            <a:pPr>
              <a:defRPr/>
            </a:pPr>
            <a:r>
              <a:rPr lang="en-US" dirty="0" smtClean="0"/>
              <a:t>November 2014</a:t>
            </a:r>
            <a:endParaRPr lang="en-US" dirty="0"/>
          </a:p>
        </p:txBody>
      </p:sp>
    </p:spTree>
    <p:extLst>
      <p:ext uri="{BB962C8B-B14F-4D97-AF65-F5344CB8AC3E}">
        <p14:creationId xmlns:p14="http://schemas.microsoft.com/office/powerpoint/2010/main" val="215208650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제목 1"/>
          <p:cNvSpPr>
            <a:spLocks noGrp="1"/>
          </p:cNvSpPr>
          <p:nvPr>
            <p:ph type="title"/>
          </p:nvPr>
        </p:nvSpPr>
        <p:spPr/>
        <p:txBody>
          <a:bodyPr/>
          <a:lstStyle/>
          <a:p>
            <a:r>
              <a:rPr lang="en-US" altLang="ko-KR" sz="2800" dirty="0" smtClean="0">
                <a:latin typeface="Calibri" panose="020F0502020204030204" pitchFamily="34" charset="0"/>
                <a:ea typeface="Gulim" panose="020B0600000101010101" pitchFamily="34" charset="-127"/>
              </a:rPr>
              <a:t>Conclusion</a:t>
            </a:r>
            <a:endParaRPr lang="ko-KR" altLang="en-US" sz="3600" dirty="0" smtClean="0">
              <a:latin typeface="Calibri" panose="020F0502020204030204" pitchFamily="34" charset="0"/>
              <a:ea typeface="Gulim" panose="020B0600000101010101" pitchFamily="34" charset="-127"/>
            </a:endParaRPr>
          </a:p>
        </p:txBody>
      </p:sp>
      <p:sp>
        <p:nvSpPr>
          <p:cNvPr id="17411" name="내용 개체 틀 2"/>
          <p:cNvSpPr>
            <a:spLocks noGrp="1"/>
          </p:cNvSpPr>
          <p:nvPr>
            <p:ph idx="1"/>
          </p:nvPr>
        </p:nvSpPr>
        <p:spPr>
          <a:xfrm>
            <a:off x="381000" y="1676400"/>
            <a:ext cx="8153400" cy="4610100"/>
          </a:xfrm>
        </p:spPr>
        <p:txBody>
          <a:bodyPr/>
          <a:lstStyle/>
          <a:p>
            <a:r>
              <a:rPr lang="en-US" altLang="ko-KR" sz="2000" b="0" dirty="0" smtClean="0">
                <a:ea typeface="Gulim" panose="020B0600000101010101" pitchFamily="34" charset="-127"/>
              </a:rPr>
              <a:t>The basic principle of this proposal is that each STA gradually gathers the information that identifies its neighborhood</a:t>
            </a:r>
          </a:p>
          <a:p>
            <a:endParaRPr lang="en-US" altLang="ko-KR" sz="2000" b="0" dirty="0" smtClean="0">
              <a:ea typeface="Gulim" panose="020B0600000101010101" pitchFamily="34" charset="-127"/>
            </a:endParaRPr>
          </a:p>
          <a:p>
            <a:r>
              <a:rPr lang="en-US" altLang="ko-KR" sz="2000" b="0" dirty="0" smtClean="0">
                <a:ea typeface="Gulim" panose="020B0600000101010101" pitchFamily="34" charset="-127"/>
              </a:rPr>
              <a:t>After the status of the neighborhood list reaches some confidence, the STA applies adaptive CCA approach: whenever a new frame is captured, given the neighborhood list, the STA adaptively changes its CCA if the frame is not destined to any of the STAs in the neighborhood</a:t>
            </a:r>
            <a:r>
              <a:rPr lang="en-US" altLang="ko-KR" sz="1600" b="0" dirty="0" smtClean="0">
                <a:ea typeface="Gulim" panose="020B0600000101010101" pitchFamily="34" charset="-127"/>
              </a:rPr>
              <a:t>  </a:t>
            </a:r>
          </a:p>
          <a:p>
            <a:endParaRPr lang="en-US" altLang="ko-KR" sz="2000" b="0" dirty="0" smtClean="0">
              <a:ea typeface="Gulim" panose="020B0600000101010101" pitchFamily="34" charset="-127"/>
            </a:endParaRPr>
          </a:p>
          <a:p>
            <a:r>
              <a:rPr lang="en-US" altLang="ko-KR" sz="2000" b="0" dirty="0" smtClean="0">
                <a:ea typeface="Gulim" panose="020B0600000101010101" pitchFamily="34" charset="-127"/>
              </a:rPr>
              <a:t>Such processing can be done with no additional power consumption if some transmitter identifications are carried in 11ax SIG symbols</a:t>
            </a:r>
          </a:p>
          <a:p>
            <a:endParaRPr lang="en-US" altLang="ko-KR" sz="2000" b="0" dirty="0" smtClean="0">
              <a:ea typeface="Gulim" panose="020B0600000101010101" pitchFamily="34" charset="-127"/>
            </a:endParaRPr>
          </a:p>
          <a:p>
            <a:r>
              <a:rPr lang="en-US" altLang="ko-KR" sz="2000" b="0" dirty="0" smtClean="0">
                <a:ea typeface="Gulim" panose="020B0600000101010101" pitchFamily="34" charset="-127"/>
              </a:rPr>
              <a:t>This approach could deal with large presence of legacy STAs to keep it fair to legacy devices</a:t>
            </a:r>
          </a:p>
        </p:txBody>
      </p:sp>
      <p:sp>
        <p:nvSpPr>
          <p:cNvPr id="17413" name="슬라이드 번호 개체 틀 4"/>
          <p:cNvSpPr>
            <a:spLocks noGrp="1"/>
          </p:cNvSpPr>
          <p:nvPr>
            <p:ph type="sldNum" sz="quarter" idx="4294967295"/>
          </p:nvPr>
        </p:nvSpPr>
        <p:spPr>
          <a:xfrm>
            <a:off x="6701433" y="6475413"/>
            <a:ext cx="1842492" cy="184666"/>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zh-CN" sz="1200" b="0" smtClean="0">
                <a:ea typeface="SimSun" panose="02010600030101010101" pitchFamily="2" charset="-122"/>
              </a:rPr>
              <a:t>Slide </a:t>
            </a:r>
            <a:fld id="{F01DD2EF-9D0C-412E-90C2-0DBE0245AA27}" type="slidenum">
              <a:rPr lang="en-US" altLang="zh-CN" sz="1200" b="0" smtClean="0">
                <a:ea typeface="SimSun" panose="02010600030101010101" pitchFamily="2" charset="-122"/>
              </a:rPr>
              <a:pPr>
                <a:spcBef>
                  <a:spcPct val="0"/>
                </a:spcBef>
                <a:buFontTx/>
                <a:buNone/>
              </a:pPr>
              <a:t>13</a:t>
            </a:fld>
            <a:endParaRPr lang="en-US" altLang="zh-CN" sz="1200" b="0" smtClean="0">
              <a:ea typeface="SimSun" panose="02010600030101010101" pitchFamily="2" charset="-122"/>
            </a:endParaRPr>
          </a:p>
        </p:txBody>
      </p:sp>
      <p:sp>
        <p:nvSpPr>
          <p:cNvPr id="6" name="Date Placeholder 3"/>
          <p:cNvSpPr>
            <a:spLocks noGrp="1"/>
          </p:cNvSpPr>
          <p:nvPr>
            <p:ph type="dt" sz="quarter" idx="10"/>
          </p:nvPr>
        </p:nvSpPr>
        <p:spPr>
          <a:xfrm>
            <a:off x="696913" y="332601"/>
            <a:ext cx="1541128" cy="276999"/>
          </a:xfrm>
        </p:spPr>
        <p:txBody>
          <a:bodyPr/>
          <a:lstStyle/>
          <a:p>
            <a:pPr>
              <a:defRPr/>
            </a:pPr>
            <a:r>
              <a:rPr lang="en-US" dirty="0" smtClean="0"/>
              <a:t>November 2014</a:t>
            </a:r>
            <a:endParaRPr lang="en-US" dirty="0"/>
          </a:p>
        </p:txBody>
      </p:sp>
    </p:spTree>
    <p:extLst>
      <p:ext uri="{BB962C8B-B14F-4D97-AF65-F5344CB8AC3E}">
        <p14:creationId xmlns:p14="http://schemas.microsoft.com/office/powerpoint/2010/main" val="262656771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제목 1"/>
          <p:cNvSpPr>
            <a:spLocks noGrp="1"/>
          </p:cNvSpPr>
          <p:nvPr>
            <p:ph type="title"/>
          </p:nvPr>
        </p:nvSpPr>
        <p:spPr/>
        <p:txBody>
          <a:bodyPr/>
          <a:lstStyle/>
          <a:p>
            <a:r>
              <a:rPr lang="en-US" altLang="ko-KR" sz="2800" dirty="0" smtClean="0">
                <a:latin typeface="Calibri" panose="020F0502020204030204" pitchFamily="34" charset="0"/>
                <a:ea typeface="Gulim" panose="020B0600000101010101" pitchFamily="34" charset="-127"/>
              </a:rPr>
              <a:t>Adaptive CCA Role in </a:t>
            </a:r>
            <a:r>
              <a:rPr lang="en-US" altLang="ko-KR" sz="2800" dirty="0" err="1" smtClean="0">
                <a:latin typeface="Calibri" panose="020F0502020204030204" pitchFamily="34" charset="0"/>
                <a:ea typeface="Gulim" panose="020B0600000101010101" pitchFamily="34" charset="-127"/>
              </a:rPr>
              <a:t>WiFi</a:t>
            </a:r>
            <a:r>
              <a:rPr lang="en-US" altLang="ko-KR" sz="2800" dirty="0" smtClean="0">
                <a:latin typeface="Calibri" panose="020F0502020204030204" pitchFamily="34" charset="0"/>
                <a:ea typeface="Gulim" panose="020B0600000101010101" pitchFamily="34" charset="-127"/>
              </a:rPr>
              <a:t> Deployments</a:t>
            </a:r>
            <a:endParaRPr lang="ko-KR" altLang="en-US" sz="3600" dirty="0" smtClean="0">
              <a:latin typeface="Calibri" panose="020F0502020204030204" pitchFamily="34" charset="0"/>
              <a:ea typeface="Gulim" panose="020B0600000101010101" pitchFamily="34" charset="-127"/>
            </a:endParaRPr>
          </a:p>
        </p:txBody>
      </p:sp>
      <p:sp>
        <p:nvSpPr>
          <p:cNvPr id="5123" name="내용 개체 틀 2"/>
          <p:cNvSpPr>
            <a:spLocks noGrp="1"/>
          </p:cNvSpPr>
          <p:nvPr>
            <p:ph idx="1"/>
          </p:nvPr>
        </p:nvSpPr>
        <p:spPr>
          <a:xfrm>
            <a:off x="381000" y="1676400"/>
            <a:ext cx="8305800" cy="2514600"/>
          </a:xfrm>
        </p:spPr>
        <p:txBody>
          <a:bodyPr/>
          <a:lstStyle/>
          <a:p>
            <a:r>
              <a:rPr lang="en-US" altLang="ko-KR" sz="2000" b="0" dirty="0" smtClean="0">
                <a:ea typeface="Gulim" panose="020B0600000101010101" pitchFamily="34" charset="-127"/>
              </a:rPr>
              <a:t>In past meetings, many suggested some form of adaptive CCA rule would allow for enhanced medium efficiency</a:t>
            </a:r>
          </a:p>
          <a:p>
            <a:endParaRPr lang="en-US" altLang="ko-KR" sz="2000" b="0" dirty="0" smtClean="0">
              <a:ea typeface="Gulim" panose="020B0600000101010101" pitchFamily="34" charset="-127"/>
            </a:endParaRPr>
          </a:p>
          <a:p>
            <a:r>
              <a:rPr lang="en-US" altLang="ko-KR" sz="2000" b="0" dirty="0" smtClean="0">
                <a:ea typeface="Gulim" panose="020B0600000101010101" pitchFamily="34" charset="-127"/>
              </a:rPr>
              <a:t>Most of the simulated scenarios for adaptive CCA consider residential scenario where BSS’s have minimum cross-coverage. This allows some proposals to offer gain, where the same proposal could significantly increase collision in scenarios where co-channel BSS’s have cross-coverage</a:t>
            </a:r>
          </a:p>
        </p:txBody>
      </p:sp>
      <p:sp>
        <p:nvSpPr>
          <p:cNvPr id="5125" name="슬라이드 번호 개체 틀 4"/>
          <p:cNvSpPr>
            <a:spLocks noGrp="1"/>
          </p:cNvSpPr>
          <p:nvPr>
            <p:ph type="sldNum" sz="quarter" idx="4294967295"/>
          </p:nvPr>
        </p:nvSpPr>
        <p:spPr>
          <a:xfrm>
            <a:off x="6701433" y="6475413"/>
            <a:ext cx="1842492" cy="184666"/>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zh-CN" sz="1200" b="0" smtClean="0">
                <a:ea typeface="SimSun" panose="02010600030101010101" pitchFamily="2" charset="-122"/>
              </a:rPr>
              <a:t>Slide </a:t>
            </a:r>
            <a:fld id="{DB7C4064-3614-41D2-A582-BB7A2992C461}" type="slidenum">
              <a:rPr lang="en-US" altLang="zh-CN" sz="1200" b="0" smtClean="0">
                <a:ea typeface="SimSun" panose="02010600030101010101" pitchFamily="2" charset="-122"/>
              </a:rPr>
              <a:pPr>
                <a:spcBef>
                  <a:spcPct val="0"/>
                </a:spcBef>
                <a:buFontTx/>
                <a:buNone/>
              </a:pPr>
              <a:t>2</a:t>
            </a:fld>
            <a:endParaRPr lang="en-US" altLang="zh-CN" sz="1200" b="0" smtClean="0">
              <a:ea typeface="SimSun" panose="02010600030101010101" pitchFamily="2" charset="-122"/>
            </a:endParaRPr>
          </a:p>
        </p:txBody>
      </p:sp>
      <p:sp>
        <p:nvSpPr>
          <p:cNvPr id="6" name="Date Placeholder 3"/>
          <p:cNvSpPr>
            <a:spLocks noGrp="1"/>
          </p:cNvSpPr>
          <p:nvPr>
            <p:ph type="dt" sz="quarter" idx="10"/>
          </p:nvPr>
        </p:nvSpPr>
        <p:spPr>
          <a:xfrm>
            <a:off x="696913" y="332601"/>
            <a:ext cx="1541128" cy="276999"/>
          </a:xfrm>
        </p:spPr>
        <p:txBody>
          <a:bodyPr/>
          <a:lstStyle/>
          <a:p>
            <a:pPr>
              <a:defRPr/>
            </a:pPr>
            <a:r>
              <a:rPr lang="en-US" dirty="0" smtClean="0"/>
              <a:t>November 2014</a:t>
            </a:r>
            <a:endParaRPr lang="en-US" dirty="0"/>
          </a:p>
        </p:txBody>
      </p:sp>
      <p:grpSp>
        <p:nvGrpSpPr>
          <p:cNvPr id="7" name="Group 6"/>
          <p:cNvGrpSpPr/>
          <p:nvPr/>
        </p:nvGrpSpPr>
        <p:grpSpPr>
          <a:xfrm>
            <a:off x="609600" y="3733800"/>
            <a:ext cx="8001000" cy="2971800"/>
            <a:chOff x="-2209800" y="1981200"/>
            <a:chExt cx="8001000" cy="2971800"/>
          </a:xfrm>
        </p:grpSpPr>
        <p:sp>
          <p:nvSpPr>
            <p:cNvPr id="8" name="Oval 7"/>
            <p:cNvSpPr/>
            <p:nvPr/>
          </p:nvSpPr>
          <p:spPr bwMode="auto">
            <a:xfrm>
              <a:off x="990600" y="2133600"/>
              <a:ext cx="1524000" cy="1600200"/>
            </a:xfrm>
            <a:prstGeom prst="ellipse">
              <a:avLst/>
            </a:prstGeom>
            <a:no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9" name="Oval 8"/>
            <p:cNvSpPr/>
            <p:nvPr/>
          </p:nvSpPr>
          <p:spPr bwMode="auto">
            <a:xfrm>
              <a:off x="1905000" y="2209800"/>
              <a:ext cx="1524000" cy="1600200"/>
            </a:xfrm>
            <a:prstGeom prst="ellips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0" name="Oval 9"/>
            <p:cNvSpPr/>
            <p:nvPr/>
          </p:nvSpPr>
          <p:spPr bwMode="auto">
            <a:xfrm>
              <a:off x="3048000" y="1981200"/>
              <a:ext cx="1524000" cy="1600200"/>
            </a:xfrm>
            <a:prstGeom prst="ellipse">
              <a:avLst/>
            </a:prstGeom>
            <a:noFill/>
            <a:ln w="12700" cap="flat" cmpd="sng" algn="ctr">
              <a:solidFill>
                <a:schemeClr val="accent6">
                  <a:lumMod val="75000"/>
                </a:schemeClr>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1" name="Oval 10"/>
            <p:cNvSpPr/>
            <p:nvPr/>
          </p:nvSpPr>
          <p:spPr bwMode="auto">
            <a:xfrm>
              <a:off x="4114800" y="2057400"/>
              <a:ext cx="1524000" cy="1600200"/>
            </a:xfrm>
            <a:prstGeom prst="ellipse">
              <a:avLst/>
            </a:prstGeom>
            <a:noFill/>
            <a:ln w="12700" cap="flat" cmpd="sng" algn="ctr">
              <a:solidFill>
                <a:schemeClr val="accent1">
                  <a:lumMod val="75000"/>
                </a:schemeClr>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2" name="Oval 11"/>
            <p:cNvSpPr/>
            <p:nvPr/>
          </p:nvSpPr>
          <p:spPr bwMode="auto">
            <a:xfrm>
              <a:off x="4267200" y="3276600"/>
              <a:ext cx="1524000" cy="1600200"/>
            </a:xfrm>
            <a:prstGeom prst="ellips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3" name="Oval 12"/>
            <p:cNvSpPr/>
            <p:nvPr/>
          </p:nvSpPr>
          <p:spPr bwMode="auto">
            <a:xfrm>
              <a:off x="2895600" y="3276600"/>
              <a:ext cx="1524000" cy="1600200"/>
            </a:xfrm>
            <a:prstGeom prst="ellipse">
              <a:avLst/>
            </a:prstGeom>
            <a:noFill/>
            <a:ln w="12700" cap="flat" cmpd="sng" algn="ctr">
              <a:solidFill>
                <a:srgbClr val="FFC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4" name="Oval 13"/>
            <p:cNvSpPr/>
            <p:nvPr/>
          </p:nvSpPr>
          <p:spPr bwMode="auto">
            <a:xfrm>
              <a:off x="1828800" y="3200400"/>
              <a:ext cx="1524000" cy="1600200"/>
            </a:xfrm>
            <a:prstGeom prst="ellipse">
              <a:avLst/>
            </a:prstGeom>
            <a:noFill/>
            <a:ln w="12700" cap="flat" cmpd="sng" algn="ctr">
              <a:solidFill>
                <a:schemeClr val="accent1">
                  <a:lumMod val="75000"/>
                </a:schemeClr>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5" name="Oval 14"/>
            <p:cNvSpPr/>
            <p:nvPr/>
          </p:nvSpPr>
          <p:spPr bwMode="auto">
            <a:xfrm>
              <a:off x="685800" y="3352800"/>
              <a:ext cx="1524000" cy="1600200"/>
            </a:xfrm>
            <a:prstGeom prst="ellipse">
              <a:avLst/>
            </a:prstGeom>
            <a:noFill/>
            <a:ln w="12700" cap="flat" cmpd="sng" algn="ctr">
              <a:solidFill>
                <a:srgbClr val="FFC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6" name="TextBox 15"/>
            <p:cNvSpPr txBox="1"/>
            <p:nvPr/>
          </p:nvSpPr>
          <p:spPr>
            <a:xfrm>
              <a:off x="-2209800" y="3541693"/>
              <a:ext cx="3581400" cy="954107"/>
            </a:xfrm>
            <a:prstGeom prst="rect">
              <a:avLst/>
            </a:prstGeom>
            <a:noFill/>
          </p:spPr>
          <p:txBody>
            <a:bodyPr wrap="square" rtlCol="0">
              <a:spAutoFit/>
            </a:bodyPr>
            <a:lstStyle/>
            <a:p>
              <a:r>
                <a:rPr lang="en-US" sz="1400" dirty="0" smtClean="0"/>
                <a:t>Example of WLAN deployment in an apartment complex, or wireless office. Each circle shows coverage area of an AP. The color </a:t>
              </a:r>
              <a:r>
                <a:rPr lang="en-US" sz="1400" i="1" dirty="0" smtClean="0"/>
                <a:t>does not </a:t>
              </a:r>
              <a:r>
                <a:rPr lang="en-US" sz="1400" dirty="0" smtClean="0"/>
                <a:t>represent frequency planning.  </a:t>
              </a:r>
              <a:endParaRPr lang="en-US" sz="1400" dirty="0"/>
            </a:p>
          </p:txBody>
        </p:sp>
      </p:grpSp>
    </p:spTree>
    <p:extLst>
      <p:ext uri="{BB962C8B-B14F-4D97-AF65-F5344CB8AC3E}">
        <p14:creationId xmlns:p14="http://schemas.microsoft.com/office/powerpoint/2010/main" val="400242241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제목 1"/>
          <p:cNvSpPr>
            <a:spLocks noGrp="1"/>
          </p:cNvSpPr>
          <p:nvPr>
            <p:ph type="title"/>
          </p:nvPr>
        </p:nvSpPr>
        <p:spPr/>
        <p:txBody>
          <a:bodyPr/>
          <a:lstStyle/>
          <a:p>
            <a:r>
              <a:rPr lang="en-US" altLang="ko-KR" sz="2800" dirty="0" smtClean="0">
                <a:latin typeface="Calibri" panose="020F0502020204030204" pitchFamily="34" charset="0"/>
                <a:ea typeface="Gulim" panose="020B0600000101010101" pitchFamily="34" charset="-127"/>
              </a:rPr>
              <a:t>Adaptive CCA Role in </a:t>
            </a:r>
            <a:r>
              <a:rPr lang="en-US" altLang="ko-KR" sz="2800" dirty="0" err="1" smtClean="0">
                <a:latin typeface="Calibri" panose="020F0502020204030204" pitchFamily="34" charset="0"/>
                <a:ea typeface="Gulim" panose="020B0600000101010101" pitchFamily="34" charset="-127"/>
              </a:rPr>
              <a:t>WiFi</a:t>
            </a:r>
            <a:r>
              <a:rPr lang="en-US" altLang="ko-KR" sz="2800" dirty="0" smtClean="0">
                <a:latin typeface="Calibri" panose="020F0502020204030204" pitchFamily="34" charset="0"/>
                <a:ea typeface="Gulim" panose="020B0600000101010101" pitchFamily="34" charset="-127"/>
              </a:rPr>
              <a:t> Deployments</a:t>
            </a:r>
            <a:endParaRPr lang="ko-KR" altLang="en-US" sz="3600" dirty="0" smtClean="0">
              <a:latin typeface="Calibri" panose="020F0502020204030204" pitchFamily="34" charset="0"/>
              <a:ea typeface="Gulim" panose="020B0600000101010101" pitchFamily="34" charset="-127"/>
            </a:endParaRPr>
          </a:p>
        </p:txBody>
      </p:sp>
      <p:sp>
        <p:nvSpPr>
          <p:cNvPr id="5123" name="내용 개체 틀 2"/>
          <p:cNvSpPr>
            <a:spLocks noGrp="1"/>
          </p:cNvSpPr>
          <p:nvPr>
            <p:ph idx="1"/>
          </p:nvPr>
        </p:nvSpPr>
        <p:spPr>
          <a:xfrm>
            <a:off x="381000" y="1676400"/>
            <a:ext cx="8305800" cy="4572000"/>
          </a:xfrm>
        </p:spPr>
        <p:txBody>
          <a:bodyPr/>
          <a:lstStyle/>
          <a:p>
            <a:r>
              <a:rPr lang="en-US" altLang="ko-KR" sz="2000" b="0" dirty="0" smtClean="0">
                <a:ea typeface="Gulim" panose="020B0600000101010101" pitchFamily="34" charset="-127"/>
              </a:rPr>
              <a:t>But distinction between the 11ax scenarios could get blurry when: </a:t>
            </a:r>
          </a:p>
          <a:p>
            <a:pPr lvl="1"/>
            <a:r>
              <a:rPr lang="en-US" altLang="ko-KR" sz="1600" dirty="0" smtClean="0">
                <a:ea typeface="Gulim" panose="020B0600000101010101" pitchFamily="34" charset="-127"/>
              </a:rPr>
              <a:t>Multiple managed networks operate in the same location (e.g. scenarios 3 and 4), where the cross-coverage of APs is maximum </a:t>
            </a:r>
          </a:p>
          <a:p>
            <a:pPr lvl="1"/>
            <a:r>
              <a:rPr lang="en-US" altLang="ko-KR" sz="1600" dirty="0" smtClean="0">
                <a:ea typeface="Gulim" panose="020B0600000101010101" pitchFamily="34" charset="-127"/>
              </a:rPr>
              <a:t>Increasing number of P2P activities (which reduces frequency reuse) </a:t>
            </a:r>
            <a:endParaRPr lang="en-US" altLang="ko-KR" dirty="0">
              <a:ea typeface="Gulim" panose="020B0600000101010101" pitchFamily="34" charset="-127"/>
            </a:endParaRPr>
          </a:p>
          <a:p>
            <a:pPr lvl="0"/>
            <a:r>
              <a:rPr lang="en-US" altLang="ko-KR" sz="2000" b="0" dirty="0">
                <a:solidFill>
                  <a:srgbClr val="000000"/>
                </a:solidFill>
                <a:ea typeface="Gulim" panose="020B0600000101010101" pitchFamily="34" charset="-127"/>
              </a:rPr>
              <a:t>For instance, Scenario 3 is indoor/outdoor hot-spot managed deployment, where it is expected that it has well-designed frequency planning and power control among managed </a:t>
            </a:r>
            <a:r>
              <a:rPr lang="en-US" altLang="ko-KR" sz="2000" b="0" dirty="0" smtClean="0">
                <a:solidFill>
                  <a:srgbClr val="000000"/>
                </a:solidFill>
                <a:ea typeface="Gulim" panose="020B0600000101010101" pitchFamily="34" charset="-127"/>
              </a:rPr>
              <a:t>APs</a:t>
            </a:r>
            <a:endParaRPr lang="en-US" altLang="ko-KR" sz="2000" b="0" dirty="0">
              <a:solidFill>
                <a:srgbClr val="000000"/>
              </a:solidFill>
              <a:ea typeface="Gulim" panose="020B0600000101010101" pitchFamily="34" charset="-127"/>
            </a:endParaRPr>
          </a:p>
          <a:p>
            <a:pPr lvl="0"/>
            <a:r>
              <a:rPr lang="en-US" altLang="ko-KR" sz="2000" b="0" dirty="0" smtClean="0">
                <a:solidFill>
                  <a:srgbClr val="000000"/>
                </a:solidFill>
                <a:ea typeface="Gulim" panose="020B0600000101010101" pitchFamily="34" charset="-127"/>
              </a:rPr>
              <a:t>However, in many WLAN deployments frequency planning is far from perfect and APs’ cross-coverage is large</a:t>
            </a:r>
            <a:endParaRPr lang="en-US" altLang="ko-KR" sz="2000" b="0" dirty="0">
              <a:solidFill>
                <a:srgbClr val="000000"/>
              </a:solidFill>
              <a:ea typeface="Gulim" panose="020B0600000101010101" pitchFamily="34" charset="-127"/>
            </a:endParaRPr>
          </a:p>
          <a:p>
            <a:endParaRPr lang="en-US" altLang="ko-KR" dirty="0" smtClean="0">
              <a:ea typeface="Gulim" panose="020B0600000101010101" pitchFamily="34" charset="-127"/>
            </a:endParaRPr>
          </a:p>
        </p:txBody>
      </p:sp>
      <p:sp>
        <p:nvSpPr>
          <p:cNvPr id="5125" name="슬라이드 번호 개체 틀 4"/>
          <p:cNvSpPr>
            <a:spLocks noGrp="1"/>
          </p:cNvSpPr>
          <p:nvPr>
            <p:ph type="sldNum" sz="quarter" idx="4294967295"/>
          </p:nvPr>
        </p:nvSpPr>
        <p:spPr>
          <a:xfrm>
            <a:off x="6701433" y="6475413"/>
            <a:ext cx="1842492" cy="184666"/>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zh-CN" sz="1200" b="0" smtClean="0">
                <a:ea typeface="SimSun" panose="02010600030101010101" pitchFamily="2" charset="-122"/>
              </a:rPr>
              <a:t>Slide </a:t>
            </a:r>
            <a:fld id="{DB7C4064-3614-41D2-A582-BB7A2992C461}" type="slidenum">
              <a:rPr lang="en-US" altLang="zh-CN" sz="1200" b="0" smtClean="0">
                <a:ea typeface="SimSun" panose="02010600030101010101" pitchFamily="2" charset="-122"/>
              </a:rPr>
              <a:pPr>
                <a:spcBef>
                  <a:spcPct val="0"/>
                </a:spcBef>
                <a:buFontTx/>
                <a:buNone/>
              </a:pPr>
              <a:t>3</a:t>
            </a:fld>
            <a:endParaRPr lang="en-US" altLang="zh-CN" sz="1200" b="0" smtClean="0">
              <a:ea typeface="SimSun" panose="02010600030101010101" pitchFamily="2" charset="-122"/>
            </a:endParaRPr>
          </a:p>
        </p:txBody>
      </p:sp>
      <p:sp>
        <p:nvSpPr>
          <p:cNvPr id="6" name="Date Placeholder 3"/>
          <p:cNvSpPr>
            <a:spLocks noGrp="1"/>
          </p:cNvSpPr>
          <p:nvPr>
            <p:ph type="dt" sz="quarter" idx="10"/>
          </p:nvPr>
        </p:nvSpPr>
        <p:spPr>
          <a:xfrm>
            <a:off x="696913" y="332601"/>
            <a:ext cx="1541128" cy="276999"/>
          </a:xfrm>
        </p:spPr>
        <p:txBody>
          <a:bodyPr/>
          <a:lstStyle/>
          <a:p>
            <a:pPr>
              <a:defRPr/>
            </a:pPr>
            <a:r>
              <a:rPr lang="en-US" dirty="0" smtClean="0"/>
              <a:t>November 2014</a:t>
            </a:r>
            <a:endParaRPr lang="en-US" dirty="0"/>
          </a:p>
        </p:txBody>
      </p:sp>
      <p:grpSp>
        <p:nvGrpSpPr>
          <p:cNvPr id="7" name="Group 6"/>
          <p:cNvGrpSpPr/>
          <p:nvPr/>
        </p:nvGrpSpPr>
        <p:grpSpPr>
          <a:xfrm>
            <a:off x="609600" y="4191000"/>
            <a:ext cx="7924800" cy="2209800"/>
            <a:chOff x="-3581400" y="3352800"/>
            <a:chExt cx="7924800" cy="2209800"/>
          </a:xfrm>
        </p:grpSpPr>
        <p:sp>
          <p:nvSpPr>
            <p:cNvPr id="8" name="Oval 7"/>
            <p:cNvSpPr/>
            <p:nvPr/>
          </p:nvSpPr>
          <p:spPr bwMode="auto">
            <a:xfrm>
              <a:off x="762000" y="3441413"/>
              <a:ext cx="1524000" cy="1600200"/>
            </a:xfrm>
            <a:prstGeom prst="ellipse">
              <a:avLst/>
            </a:prstGeom>
            <a:no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9" name="Oval 8"/>
            <p:cNvSpPr/>
            <p:nvPr/>
          </p:nvSpPr>
          <p:spPr bwMode="auto">
            <a:xfrm>
              <a:off x="1066800" y="3505200"/>
              <a:ext cx="1524000" cy="1600200"/>
            </a:xfrm>
            <a:prstGeom prst="ellips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0" name="Oval 9"/>
            <p:cNvSpPr/>
            <p:nvPr/>
          </p:nvSpPr>
          <p:spPr bwMode="auto">
            <a:xfrm>
              <a:off x="2133600" y="3352800"/>
              <a:ext cx="1524000" cy="1600200"/>
            </a:xfrm>
            <a:prstGeom prst="ellipse">
              <a:avLst/>
            </a:prstGeom>
            <a:noFill/>
            <a:ln w="12700" cap="flat" cmpd="sng" algn="ctr">
              <a:solidFill>
                <a:schemeClr val="accent6">
                  <a:lumMod val="75000"/>
                </a:schemeClr>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1" name="Oval 10"/>
            <p:cNvSpPr/>
            <p:nvPr/>
          </p:nvSpPr>
          <p:spPr bwMode="auto">
            <a:xfrm>
              <a:off x="2743200" y="3365213"/>
              <a:ext cx="1524000" cy="1600200"/>
            </a:xfrm>
            <a:prstGeom prst="ellipse">
              <a:avLst/>
            </a:prstGeom>
            <a:noFill/>
            <a:ln w="12700" cap="flat" cmpd="sng" algn="ctr">
              <a:solidFill>
                <a:schemeClr val="accent1">
                  <a:lumMod val="75000"/>
                </a:schemeClr>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2" name="Oval 11"/>
            <p:cNvSpPr/>
            <p:nvPr/>
          </p:nvSpPr>
          <p:spPr bwMode="auto">
            <a:xfrm>
              <a:off x="2819400" y="3849707"/>
              <a:ext cx="1524000" cy="1600200"/>
            </a:xfrm>
            <a:prstGeom prst="ellips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3" name="Oval 12"/>
            <p:cNvSpPr/>
            <p:nvPr/>
          </p:nvSpPr>
          <p:spPr bwMode="auto">
            <a:xfrm>
              <a:off x="2133600" y="3962400"/>
              <a:ext cx="1524000" cy="1600200"/>
            </a:xfrm>
            <a:prstGeom prst="ellipse">
              <a:avLst/>
            </a:prstGeom>
            <a:noFill/>
            <a:ln w="12700" cap="flat" cmpd="sng" algn="ctr">
              <a:solidFill>
                <a:srgbClr val="FFC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4" name="Oval 13"/>
            <p:cNvSpPr/>
            <p:nvPr/>
          </p:nvSpPr>
          <p:spPr bwMode="auto">
            <a:xfrm>
              <a:off x="1524000" y="3886200"/>
              <a:ext cx="1524000" cy="1600200"/>
            </a:xfrm>
            <a:prstGeom prst="ellipse">
              <a:avLst/>
            </a:prstGeom>
            <a:noFill/>
            <a:ln w="12700" cap="flat" cmpd="sng" algn="ctr">
              <a:solidFill>
                <a:schemeClr val="accent1">
                  <a:lumMod val="75000"/>
                </a:schemeClr>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5" name="Oval 14"/>
            <p:cNvSpPr/>
            <p:nvPr/>
          </p:nvSpPr>
          <p:spPr bwMode="auto">
            <a:xfrm>
              <a:off x="533400" y="3810000"/>
              <a:ext cx="1524000" cy="1600200"/>
            </a:xfrm>
            <a:prstGeom prst="ellipse">
              <a:avLst/>
            </a:prstGeom>
            <a:noFill/>
            <a:ln w="12700" cap="flat" cmpd="sng" algn="ctr">
              <a:solidFill>
                <a:srgbClr val="FFC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6" name="TextBox 15"/>
            <p:cNvSpPr txBox="1"/>
            <p:nvPr/>
          </p:nvSpPr>
          <p:spPr>
            <a:xfrm>
              <a:off x="-3581400" y="4459307"/>
              <a:ext cx="3581400" cy="954107"/>
            </a:xfrm>
            <a:prstGeom prst="rect">
              <a:avLst/>
            </a:prstGeom>
            <a:noFill/>
          </p:spPr>
          <p:txBody>
            <a:bodyPr wrap="square" rtlCol="0">
              <a:spAutoFit/>
            </a:bodyPr>
            <a:lstStyle/>
            <a:p>
              <a:r>
                <a:rPr lang="en-US" sz="1400" dirty="0" smtClean="0"/>
                <a:t>Example of WLAN deployment by independent vendors in an airport terminal. Each circle shows coverage area of an AP. The color </a:t>
              </a:r>
              <a:r>
                <a:rPr lang="en-US" sz="1400" i="1" dirty="0" smtClean="0"/>
                <a:t>does not </a:t>
              </a:r>
              <a:r>
                <a:rPr lang="en-US" sz="1400" dirty="0" smtClean="0"/>
                <a:t>represent frequency planning.  </a:t>
              </a:r>
              <a:endParaRPr lang="en-US" sz="1400" dirty="0"/>
            </a:p>
          </p:txBody>
        </p:sp>
      </p:grpSp>
    </p:spTree>
    <p:extLst>
      <p:ext uri="{BB962C8B-B14F-4D97-AF65-F5344CB8AC3E}">
        <p14:creationId xmlns:p14="http://schemas.microsoft.com/office/powerpoint/2010/main" val="103305907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제목 1"/>
          <p:cNvSpPr>
            <a:spLocks noGrp="1"/>
          </p:cNvSpPr>
          <p:nvPr>
            <p:ph type="title"/>
          </p:nvPr>
        </p:nvSpPr>
        <p:spPr/>
        <p:txBody>
          <a:bodyPr/>
          <a:lstStyle/>
          <a:p>
            <a:r>
              <a:rPr lang="en-US" altLang="ko-KR" sz="2800" dirty="0" smtClean="0">
                <a:latin typeface="Calibri" panose="020F0502020204030204" pitchFamily="34" charset="0"/>
                <a:ea typeface="Gulim" panose="020B0600000101010101" pitchFamily="34" charset="-127"/>
              </a:rPr>
              <a:t>Adaptive CCA Role in </a:t>
            </a:r>
            <a:r>
              <a:rPr lang="en-US" altLang="ko-KR" sz="2800" dirty="0" err="1" smtClean="0">
                <a:latin typeface="Calibri" panose="020F0502020204030204" pitchFamily="34" charset="0"/>
                <a:ea typeface="Gulim" panose="020B0600000101010101" pitchFamily="34" charset="-127"/>
              </a:rPr>
              <a:t>WiFi</a:t>
            </a:r>
            <a:r>
              <a:rPr lang="en-US" altLang="ko-KR" sz="2800" dirty="0" smtClean="0">
                <a:latin typeface="Calibri" panose="020F0502020204030204" pitchFamily="34" charset="0"/>
                <a:ea typeface="Gulim" panose="020B0600000101010101" pitchFamily="34" charset="-127"/>
              </a:rPr>
              <a:t> Deployments</a:t>
            </a:r>
            <a:endParaRPr lang="ko-KR" altLang="en-US" sz="3600" dirty="0" smtClean="0">
              <a:latin typeface="Calibri" panose="020F0502020204030204" pitchFamily="34" charset="0"/>
              <a:ea typeface="Gulim" panose="020B0600000101010101" pitchFamily="34" charset="-127"/>
            </a:endParaRPr>
          </a:p>
        </p:txBody>
      </p:sp>
      <p:sp>
        <p:nvSpPr>
          <p:cNvPr id="5123" name="내용 개체 틀 2"/>
          <p:cNvSpPr>
            <a:spLocks noGrp="1"/>
          </p:cNvSpPr>
          <p:nvPr>
            <p:ph idx="1"/>
          </p:nvPr>
        </p:nvSpPr>
        <p:spPr>
          <a:xfrm>
            <a:off x="381000" y="1676400"/>
            <a:ext cx="8305800" cy="4572000"/>
          </a:xfrm>
        </p:spPr>
        <p:txBody>
          <a:bodyPr/>
          <a:lstStyle/>
          <a:p>
            <a:r>
              <a:rPr lang="en-US" altLang="ko-KR" sz="2000" b="0" dirty="0" smtClean="0">
                <a:ea typeface="Gulim" panose="020B0600000101010101" pitchFamily="34" charset="-127"/>
              </a:rPr>
              <a:t>In such environments (shopping malls, airports, sport arenas </a:t>
            </a:r>
            <a:r>
              <a:rPr lang="en-US" altLang="ko-KR" sz="2000" b="0" dirty="0" err="1" smtClean="0">
                <a:ea typeface="Gulim" panose="020B0600000101010101" pitchFamily="34" charset="-127"/>
              </a:rPr>
              <a:t>etc</a:t>
            </a:r>
            <a:r>
              <a:rPr lang="en-US" altLang="ko-KR" sz="2000" b="0" dirty="0" smtClean="0">
                <a:ea typeface="Gulim" panose="020B0600000101010101" pitchFamily="34" charset="-127"/>
              </a:rPr>
              <a:t>) it is likely that there are multiple managed WLANs each operated by an operator, where the frequency planning and power control of each WLAN is done independently from others</a:t>
            </a:r>
          </a:p>
          <a:p>
            <a:pPr lvl="1"/>
            <a:r>
              <a:rPr lang="en-US" altLang="ko-KR" sz="1600" dirty="0" smtClean="0">
                <a:ea typeface="Gulim" panose="020B0600000101010101" pitchFamily="34" charset="-127"/>
              </a:rPr>
              <a:t>Overall, in almost all places, there is no way to restrict individuals to operate autonomous APs in managed-WLAN area … </a:t>
            </a:r>
            <a:endParaRPr lang="en-US" altLang="ko-KR" sz="1600" b="0" dirty="0" smtClean="0">
              <a:ea typeface="Gulim" panose="020B0600000101010101" pitchFamily="34" charset="-127"/>
            </a:endParaRPr>
          </a:p>
          <a:p>
            <a:endParaRPr lang="en-US" altLang="ko-KR" sz="2000" b="0" dirty="0" smtClean="0">
              <a:ea typeface="Gulim" panose="020B0600000101010101" pitchFamily="34" charset="-127"/>
            </a:endParaRPr>
          </a:p>
          <a:p>
            <a:r>
              <a:rPr lang="en-US" altLang="ko-KR" sz="2000" b="0" dirty="0" smtClean="0">
                <a:ea typeface="Gulim" panose="020B0600000101010101" pitchFamily="34" charset="-127"/>
              </a:rPr>
              <a:t>Such collocated multiple managed WLANs is not well-considered in 11ax simulation scenarios</a:t>
            </a:r>
          </a:p>
          <a:p>
            <a:pPr marL="0" indent="0">
              <a:buNone/>
            </a:pPr>
            <a:r>
              <a:rPr lang="en-US" altLang="ko-KR" sz="2000" b="0" dirty="0" smtClean="0">
                <a:ea typeface="Gulim" panose="020B0600000101010101" pitchFamily="34" charset="-127"/>
              </a:rPr>
              <a:t> </a:t>
            </a:r>
          </a:p>
          <a:p>
            <a:r>
              <a:rPr lang="en-US" altLang="ko-KR" sz="2000" b="0" dirty="0" smtClean="0">
                <a:ea typeface="Gulim" panose="020B0600000101010101" pitchFamily="34" charset="-127"/>
              </a:rPr>
              <a:t>Since we expect an 11ax-enabeled STA to work well in all scenarios, we suggest to design adaptive CCA algorithms to consider the most general case of presence of multiple BSS/OBSS with large cross-coverage</a:t>
            </a:r>
          </a:p>
        </p:txBody>
      </p:sp>
      <p:sp>
        <p:nvSpPr>
          <p:cNvPr id="5125" name="슬라이드 번호 개체 틀 4"/>
          <p:cNvSpPr>
            <a:spLocks noGrp="1"/>
          </p:cNvSpPr>
          <p:nvPr>
            <p:ph type="sldNum" sz="quarter" idx="4294967295"/>
          </p:nvPr>
        </p:nvSpPr>
        <p:spPr>
          <a:xfrm>
            <a:off x="6701433" y="6475413"/>
            <a:ext cx="1842492" cy="184666"/>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zh-CN" sz="1200" b="0" smtClean="0">
                <a:ea typeface="SimSun" panose="02010600030101010101" pitchFamily="2" charset="-122"/>
              </a:rPr>
              <a:t>Slide </a:t>
            </a:r>
            <a:fld id="{DB7C4064-3614-41D2-A582-BB7A2992C461}" type="slidenum">
              <a:rPr lang="en-US" altLang="zh-CN" sz="1200" b="0" smtClean="0">
                <a:ea typeface="SimSun" panose="02010600030101010101" pitchFamily="2" charset="-122"/>
              </a:rPr>
              <a:pPr>
                <a:spcBef>
                  <a:spcPct val="0"/>
                </a:spcBef>
                <a:buFontTx/>
                <a:buNone/>
              </a:pPr>
              <a:t>4</a:t>
            </a:fld>
            <a:endParaRPr lang="en-US" altLang="zh-CN" sz="1200" b="0" smtClean="0">
              <a:ea typeface="SimSun" panose="02010600030101010101" pitchFamily="2" charset="-122"/>
            </a:endParaRPr>
          </a:p>
        </p:txBody>
      </p:sp>
      <p:sp>
        <p:nvSpPr>
          <p:cNvPr id="6" name="Date Placeholder 3"/>
          <p:cNvSpPr>
            <a:spLocks noGrp="1"/>
          </p:cNvSpPr>
          <p:nvPr>
            <p:ph type="dt" sz="quarter" idx="10"/>
          </p:nvPr>
        </p:nvSpPr>
        <p:spPr>
          <a:xfrm>
            <a:off x="696913" y="332601"/>
            <a:ext cx="1541128" cy="276999"/>
          </a:xfrm>
        </p:spPr>
        <p:txBody>
          <a:bodyPr/>
          <a:lstStyle/>
          <a:p>
            <a:pPr>
              <a:defRPr/>
            </a:pPr>
            <a:r>
              <a:rPr lang="en-US" dirty="0" smtClean="0"/>
              <a:t>November 2014</a:t>
            </a:r>
            <a:endParaRPr lang="en-US" dirty="0"/>
          </a:p>
        </p:txBody>
      </p:sp>
    </p:spTree>
    <p:extLst>
      <p:ext uri="{BB962C8B-B14F-4D97-AF65-F5344CB8AC3E}">
        <p14:creationId xmlns:p14="http://schemas.microsoft.com/office/powerpoint/2010/main" val="157666007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제목 1"/>
          <p:cNvSpPr>
            <a:spLocks noGrp="1"/>
          </p:cNvSpPr>
          <p:nvPr>
            <p:ph type="title"/>
          </p:nvPr>
        </p:nvSpPr>
        <p:spPr/>
        <p:txBody>
          <a:bodyPr/>
          <a:lstStyle/>
          <a:p>
            <a:r>
              <a:rPr lang="en-US" altLang="ko-KR" sz="2800" dirty="0" smtClean="0">
                <a:latin typeface="Calibri" panose="020F0502020204030204" pitchFamily="34" charset="0"/>
                <a:ea typeface="Gulim" panose="020B0600000101010101" pitchFamily="34" charset="-127"/>
              </a:rPr>
              <a:t>Adaptive CCA</a:t>
            </a:r>
            <a:endParaRPr lang="ko-KR" altLang="en-US" sz="3600" dirty="0" smtClean="0">
              <a:latin typeface="Calibri" panose="020F0502020204030204" pitchFamily="34" charset="0"/>
              <a:ea typeface="Gulim" panose="020B0600000101010101" pitchFamily="34" charset="-127"/>
            </a:endParaRPr>
          </a:p>
        </p:txBody>
      </p:sp>
      <p:sp>
        <p:nvSpPr>
          <p:cNvPr id="6147" name="내용 개체 틀 2"/>
          <p:cNvSpPr>
            <a:spLocks noGrp="1"/>
          </p:cNvSpPr>
          <p:nvPr>
            <p:ph idx="1"/>
          </p:nvPr>
        </p:nvSpPr>
        <p:spPr>
          <a:xfrm>
            <a:off x="381000" y="1676400"/>
            <a:ext cx="8305800" cy="1047750"/>
          </a:xfrm>
        </p:spPr>
        <p:txBody>
          <a:bodyPr/>
          <a:lstStyle/>
          <a:p>
            <a:r>
              <a:rPr lang="en-US" altLang="ko-KR" sz="2000" b="0" dirty="0" smtClean="0">
                <a:latin typeface="Calibri" panose="020F0502020204030204" pitchFamily="34" charset="0"/>
                <a:ea typeface="Gulim" panose="020B0600000101010101" pitchFamily="34" charset="-127"/>
              </a:rPr>
              <a:t>An immediate consequence of adaptive CCA is additional hidden nodes. All the classical problems (solutions) with hidden nodes apply to the newly introduced hidden nodes. </a:t>
            </a:r>
          </a:p>
        </p:txBody>
      </p:sp>
      <p:sp>
        <p:nvSpPr>
          <p:cNvPr id="6149" name="슬라이드 번호 개체 틀 4"/>
          <p:cNvSpPr>
            <a:spLocks noGrp="1"/>
          </p:cNvSpPr>
          <p:nvPr>
            <p:ph type="sldNum" sz="quarter" idx="4294967295"/>
          </p:nvPr>
        </p:nvSpPr>
        <p:spPr>
          <a:xfrm>
            <a:off x="6701433" y="6475413"/>
            <a:ext cx="1842492" cy="184666"/>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zh-CN" sz="1200" b="0" smtClean="0">
                <a:ea typeface="SimSun" panose="02010600030101010101" pitchFamily="2" charset="-122"/>
              </a:rPr>
              <a:t>Slide </a:t>
            </a:r>
            <a:fld id="{30451E5A-19D3-4A9E-8EA9-8EB3ACE7E4DE}" type="slidenum">
              <a:rPr lang="en-US" altLang="zh-CN" sz="1200" b="0" smtClean="0">
                <a:ea typeface="SimSun" panose="02010600030101010101" pitchFamily="2" charset="-122"/>
              </a:rPr>
              <a:pPr>
                <a:spcBef>
                  <a:spcPct val="0"/>
                </a:spcBef>
                <a:buFontTx/>
                <a:buNone/>
              </a:pPr>
              <a:t>5</a:t>
            </a:fld>
            <a:endParaRPr lang="en-US" altLang="zh-CN" sz="1200" b="0" smtClean="0">
              <a:ea typeface="SimSun" panose="02010600030101010101" pitchFamily="2" charset="-122"/>
            </a:endParaRPr>
          </a:p>
        </p:txBody>
      </p:sp>
      <p:grpSp>
        <p:nvGrpSpPr>
          <p:cNvPr id="6150" name="Group 1"/>
          <p:cNvGrpSpPr>
            <a:grpSpLocks/>
          </p:cNvGrpSpPr>
          <p:nvPr/>
        </p:nvGrpSpPr>
        <p:grpSpPr bwMode="auto">
          <a:xfrm>
            <a:off x="4953000" y="2859088"/>
            <a:ext cx="4038600" cy="3565525"/>
            <a:chOff x="4953000" y="2859088"/>
            <a:chExt cx="4038600" cy="3565524"/>
          </a:xfrm>
        </p:grpSpPr>
        <p:sp>
          <p:nvSpPr>
            <p:cNvPr id="6152" name="Oval 1"/>
            <p:cNvSpPr>
              <a:spLocks noChangeArrowheads="1"/>
            </p:cNvSpPr>
            <p:nvPr/>
          </p:nvSpPr>
          <p:spPr bwMode="auto">
            <a:xfrm>
              <a:off x="5105400" y="2859088"/>
              <a:ext cx="3566160" cy="3565524"/>
            </a:xfrm>
            <a:prstGeom prst="ellipse">
              <a:avLst/>
            </a:prstGeom>
            <a:noFill/>
            <a:ln w="12700" algn="ctr">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latin typeface="Times New Roman" panose="02020603050405020304" pitchFamily="18" charset="0"/>
                <a:ea typeface="SimSun" panose="02010600030101010101" pitchFamily="2" charset="-122"/>
              </a:endParaRPr>
            </a:p>
          </p:txBody>
        </p:sp>
        <p:sp>
          <p:nvSpPr>
            <p:cNvPr id="6153" name="Oval 6"/>
            <p:cNvSpPr>
              <a:spLocks noChangeArrowheads="1"/>
            </p:cNvSpPr>
            <p:nvPr/>
          </p:nvSpPr>
          <p:spPr bwMode="auto">
            <a:xfrm>
              <a:off x="5943600" y="3620953"/>
              <a:ext cx="2011680" cy="2011321"/>
            </a:xfrm>
            <a:prstGeom prst="ellipse">
              <a:avLst/>
            </a:prstGeom>
            <a:noFill/>
            <a:ln w="12700" algn="ctr">
              <a:solidFill>
                <a:schemeClr val="tx1"/>
              </a:solidFill>
              <a:prstDash val="dash"/>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latin typeface="Times New Roman" panose="02020603050405020304" pitchFamily="18" charset="0"/>
                <a:ea typeface="SimSun" panose="02010600030101010101" pitchFamily="2" charset="-122"/>
              </a:endParaRPr>
            </a:p>
          </p:txBody>
        </p:sp>
        <p:sp>
          <p:nvSpPr>
            <p:cNvPr id="6154" name="TextBox 5"/>
            <p:cNvSpPr txBox="1">
              <a:spLocks noChangeArrowheads="1"/>
            </p:cNvSpPr>
            <p:nvPr/>
          </p:nvSpPr>
          <p:spPr bwMode="auto">
            <a:xfrm>
              <a:off x="6644318" y="4690432"/>
              <a:ext cx="539443" cy="276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b="0">
                  <a:latin typeface="Times New Roman" panose="02020603050405020304" pitchFamily="18" charset="0"/>
                  <a:ea typeface="SimSun" panose="02010600030101010101" pitchFamily="2" charset="-122"/>
                </a:rPr>
                <a:t>STA0</a:t>
              </a:r>
            </a:p>
          </p:txBody>
        </p:sp>
        <p:sp>
          <p:nvSpPr>
            <p:cNvPr id="6155" name="Oval 12"/>
            <p:cNvSpPr>
              <a:spLocks noChangeArrowheads="1"/>
            </p:cNvSpPr>
            <p:nvPr/>
          </p:nvSpPr>
          <p:spPr bwMode="auto">
            <a:xfrm>
              <a:off x="6949118" y="3745530"/>
              <a:ext cx="182880" cy="180169"/>
            </a:xfrm>
            <a:prstGeom prst="ellipse">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latin typeface="Times New Roman" panose="02020603050405020304" pitchFamily="18" charset="0"/>
                <a:ea typeface="SimSun" panose="02010600030101010101" pitchFamily="2" charset="-122"/>
              </a:endParaRPr>
            </a:p>
          </p:txBody>
        </p:sp>
        <p:sp>
          <p:nvSpPr>
            <p:cNvPr id="6156" name="Oval 13"/>
            <p:cNvSpPr>
              <a:spLocks noChangeArrowheads="1"/>
            </p:cNvSpPr>
            <p:nvPr/>
          </p:nvSpPr>
          <p:spPr bwMode="auto">
            <a:xfrm>
              <a:off x="6263318" y="4126462"/>
              <a:ext cx="182880" cy="180169"/>
            </a:xfrm>
            <a:prstGeom prst="ellipse">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latin typeface="Times New Roman" panose="02020603050405020304" pitchFamily="18" charset="0"/>
                <a:ea typeface="SimSun" panose="02010600030101010101" pitchFamily="2" charset="-122"/>
              </a:endParaRPr>
            </a:p>
          </p:txBody>
        </p:sp>
        <p:sp>
          <p:nvSpPr>
            <p:cNvPr id="6157" name="Oval 14"/>
            <p:cNvSpPr>
              <a:spLocks noChangeArrowheads="1"/>
            </p:cNvSpPr>
            <p:nvPr/>
          </p:nvSpPr>
          <p:spPr bwMode="auto">
            <a:xfrm>
              <a:off x="6339518" y="4812140"/>
              <a:ext cx="182880" cy="180169"/>
            </a:xfrm>
            <a:prstGeom prst="ellipse">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latin typeface="Times New Roman" panose="02020603050405020304" pitchFamily="18" charset="0"/>
                <a:ea typeface="SimSun" panose="02010600030101010101" pitchFamily="2" charset="-122"/>
              </a:endParaRPr>
            </a:p>
          </p:txBody>
        </p:sp>
        <p:sp>
          <p:nvSpPr>
            <p:cNvPr id="6158" name="Oval 15"/>
            <p:cNvSpPr>
              <a:spLocks noChangeArrowheads="1"/>
            </p:cNvSpPr>
            <p:nvPr/>
          </p:nvSpPr>
          <p:spPr bwMode="auto">
            <a:xfrm>
              <a:off x="7253918" y="4992308"/>
              <a:ext cx="182880" cy="180169"/>
            </a:xfrm>
            <a:prstGeom prst="ellipse">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latin typeface="Times New Roman" panose="02020603050405020304" pitchFamily="18" charset="0"/>
                <a:ea typeface="SimSun" panose="02010600030101010101" pitchFamily="2" charset="-122"/>
              </a:endParaRPr>
            </a:p>
          </p:txBody>
        </p:sp>
        <p:sp>
          <p:nvSpPr>
            <p:cNvPr id="6159" name="Oval 16"/>
            <p:cNvSpPr>
              <a:spLocks noChangeArrowheads="1"/>
            </p:cNvSpPr>
            <p:nvPr/>
          </p:nvSpPr>
          <p:spPr bwMode="auto">
            <a:xfrm>
              <a:off x="7863518" y="5172477"/>
              <a:ext cx="182880" cy="180169"/>
            </a:xfrm>
            <a:prstGeom prst="ellipse">
              <a:avLst/>
            </a:prstGeom>
            <a:solidFill>
              <a:srgbClr val="FF0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latin typeface="Times New Roman" panose="02020603050405020304" pitchFamily="18" charset="0"/>
                <a:ea typeface="SimSun" panose="02010600030101010101" pitchFamily="2" charset="-122"/>
              </a:endParaRPr>
            </a:p>
          </p:txBody>
        </p:sp>
        <p:sp>
          <p:nvSpPr>
            <p:cNvPr id="6160" name="Oval 17"/>
            <p:cNvSpPr>
              <a:spLocks noChangeArrowheads="1"/>
            </p:cNvSpPr>
            <p:nvPr/>
          </p:nvSpPr>
          <p:spPr bwMode="auto">
            <a:xfrm>
              <a:off x="7330118" y="3163835"/>
              <a:ext cx="182880" cy="180169"/>
            </a:xfrm>
            <a:prstGeom prst="ellipse">
              <a:avLst/>
            </a:prstGeom>
            <a:solidFill>
              <a:srgbClr val="FF0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latin typeface="Times New Roman" panose="02020603050405020304" pitchFamily="18" charset="0"/>
                <a:ea typeface="SimSun" panose="02010600030101010101" pitchFamily="2" charset="-122"/>
              </a:endParaRPr>
            </a:p>
          </p:txBody>
        </p:sp>
        <p:sp>
          <p:nvSpPr>
            <p:cNvPr id="6161" name="Oval 18"/>
            <p:cNvSpPr>
              <a:spLocks noChangeArrowheads="1"/>
            </p:cNvSpPr>
            <p:nvPr/>
          </p:nvSpPr>
          <p:spPr bwMode="auto">
            <a:xfrm>
              <a:off x="6034718" y="3544767"/>
              <a:ext cx="182880" cy="180169"/>
            </a:xfrm>
            <a:prstGeom prst="ellipse">
              <a:avLst/>
            </a:prstGeom>
            <a:solidFill>
              <a:srgbClr val="FF0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latin typeface="Times New Roman" panose="02020603050405020304" pitchFamily="18" charset="0"/>
                <a:ea typeface="SimSun" panose="02010600030101010101" pitchFamily="2" charset="-122"/>
              </a:endParaRPr>
            </a:p>
          </p:txBody>
        </p:sp>
        <p:sp>
          <p:nvSpPr>
            <p:cNvPr id="6162" name="Oval 19"/>
            <p:cNvSpPr>
              <a:spLocks noChangeArrowheads="1"/>
            </p:cNvSpPr>
            <p:nvPr/>
          </p:nvSpPr>
          <p:spPr bwMode="auto">
            <a:xfrm>
              <a:off x="5729918" y="5116885"/>
              <a:ext cx="182880" cy="180169"/>
            </a:xfrm>
            <a:prstGeom prst="ellipse">
              <a:avLst/>
            </a:prstGeom>
            <a:solidFill>
              <a:srgbClr val="FF0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latin typeface="Times New Roman" panose="02020603050405020304" pitchFamily="18" charset="0"/>
                <a:ea typeface="SimSun" panose="02010600030101010101" pitchFamily="2" charset="-122"/>
              </a:endParaRPr>
            </a:p>
          </p:txBody>
        </p:sp>
        <p:sp>
          <p:nvSpPr>
            <p:cNvPr id="6163" name="Oval 20"/>
            <p:cNvSpPr>
              <a:spLocks noChangeArrowheads="1"/>
            </p:cNvSpPr>
            <p:nvPr/>
          </p:nvSpPr>
          <p:spPr bwMode="auto">
            <a:xfrm>
              <a:off x="6949118" y="6058918"/>
              <a:ext cx="182880" cy="180169"/>
            </a:xfrm>
            <a:prstGeom prst="ellipse">
              <a:avLst/>
            </a:prstGeom>
            <a:solidFill>
              <a:srgbClr val="FF0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latin typeface="Times New Roman" panose="02020603050405020304" pitchFamily="18" charset="0"/>
                <a:ea typeface="SimSun" panose="02010600030101010101" pitchFamily="2" charset="-122"/>
              </a:endParaRPr>
            </a:p>
          </p:txBody>
        </p:sp>
        <p:sp>
          <p:nvSpPr>
            <p:cNvPr id="22" name="Oval 21"/>
            <p:cNvSpPr/>
            <p:nvPr/>
          </p:nvSpPr>
          <p:spPr bwMode="auto">
            <a:xfrm>
              <a:off x="8167688" y="6059487"/>
              <a:ext cx="184150" cy="179387"/>
            </a:xfrm>
            <a:prstGeom prst="ellipse">
              <a:avLst/>
            </a:prstGeom>
            <a:solidFill>
              <a:schemeClr val="accent3">
                <a:lumMod val="85000"/>
              </a:schemeClr>
            </a:solidFill>
            <a:ln w="12700" cap="flat" cmpd="sng" algn="ctr">
              <a:solidFill>
                <a:schemeClr val="tx1"/>
              </a:solidFill>
              <a:prstDash val="solid"/>
              <a:round/>
              <a:headEnd type="none" w="sm" len="sm"/>
              <a:tailEnd type="none" w="sm" len="sm"/>
            </a:ln>
            <a:effectLst/>
          </p:spPr>
          <p:txBody>
            <a:bodyPr/>
            <a:lstStyle/>
            <a:p>
              <a:pPr>
                <a:defRPr/>
              </a:pPr>
              <a:endParaRPr lang="en-US">
                <a:ea typeface="宋体" panose="02010600030101010101" pitchFamily="2" charset="-122"/>
              </a:endParaRPr>
            </a:p>
          </p:txBody>
        </p:sp>
        <p:sp>
          <p:nvSpPr>
            <p:cNvPr id="6165" name="Oval 22"/>
            <p:cNvSpPr>
              <a:spLocks noChangeArrowheads="1"/>
            </p:cNvSpPr>
            <p:nvPr/>
          </p:nvSpPr>
          <p:spPr bwMode="auto">
            <a:xfrm>
              <a:off x="5715000" y="4684403"/>
              <a:ext cx="182880" cy="180169"/>
            </a:xfrm>
            <a:prstGeom prst="ellipse">
              <a:avLst/>
            </a:prstGeom>
            <a:solidFill>
              <a:srgbClr val="FF0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latin typeface="Times New Roman" panose="02020603050405020304" pitchFamily="18" charset="0"/>
                <a:ea typeface="SimSun" panose="02010600030101010101" pitchFamily="2" charset="-122"/>
              </a:endParaRPr>
            </a:p>
          </p:txBody>
        </p:sp>
        <p:sp>
          <p:nvSpPr>
            <p:cNvPr id="24" name="Oval 23"/>
            <p:cNvSpPr/>
            <p:nvPr/>
          </p:nvSpPr>
          <p:spPr bwMode="auto">
            <a:xfrm>
              <a:off x="4953000" y="4102100"/>
              <a:ext cx="182563" cy="179388"/>
            </a:xfrm>
            <a:prstGeom prst="ellipse">
              <a:avLst/>
            </a:prstGeom>
            <a:solidFill>
              <a:schemeClr val="accent3">
                <a:lumMod val="85000"/>
              </a:schemeClr>
            </a:solidFill>
            <a:ln w="12700" cap="flat" cmpd="sng" algn="ctr">
              <a:solidFill>
                <a:schemeClr val="tx1"/>
              </a:solidFill>
              <a:prstDash val="solid"/>
              <a:round/>
              <a:headEnd type="none" w="sm" len="sm"/>
              <a:tailEnd type="none" w="sm" len="sm"/>
            </a:ln>
            <a:effectLst/>
          </p:spPr>
          <p:txBody>
            <a:bodyPr/>
            <a:lstStyle/>
            <a:p>
              <a:pPr>
                <a:defRPr/>
              </a:pPr>
              <a:endParaRPr lang="en-US">
                <a:ea typeface="宋体" panose="02010600030101010101" pitchFamily="2" charset="-122"/>
              </a:endParaRPr>
            </a:p>
          </p:txBody>
        </p:sp>
        <p:sp>
          <p:nvSpPr>
            <p:cNvPr id="6167" name="Rectangular Callout 8"/>
            <p:cNvSpPr>
              <a:spLocks noChangeArrowheads="1"/>
            </p:cNvSpPr>
            <p:nvPr/>
          </p:nvSpPr>
          <p:spPr bwMode="auto">
            <a:xfrm>
              <a:off x="7301285" y="5576852"/>
              <a:ext cx="1233115" cy="319681"/>
            </a:xfrm>
            <a:prstGeom prst="wedgeRectCallout">
              <a:avLst>
                <a:gd name="adj1" fmla="val 49417"/>
                <a:gd name="adj2" fmla="val -124940"/>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b="0">
                  <a:latin typeface="Times New Roman" panose="02020603050405020304" pitchFamily="18" charset="0"/>
                  <a:ea typeface="SimSun" panose="02010600030101010101" pitchFamily="2" charset="-122"/>
                </a:rPr>
                <a:t>CCA=-82dBm</a:t>
              </a:r>
            </a:p>
          </p:txBody>
        </p:sp>
        <p:sp>
          <p:nvSpPr>
            <p:cNvPr id="6168" name="Rectangular Callout 27"/>
            <p:cNvSpPr>
              <a:spLocks noChangeArrowheads="1"/>
            </p:cNvSpPr>
            <p:nvPr/>
          </p:nvSpPr>
          <p:spPr bwMode="auto">
            <a:xfrm>
              <a:off x="5959069" y="5576852"/>
              <a:ext cx="1295400" cy="296541"/>
            </a:xfrm>
            <a:prstGeom prst="wedgeRectCallout">
              <a:avLst>
                <a:gd name="adj1" fmla="val 97384"/>
                <a:gd name="adj2" fmla="val -233889"/>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b="0">
                  <a:latin typeface="Times New Roman" panose="02020603050405020304" pitchFamily="18" charset="0"/>
                  <a:ea typeface="SimSun" panose="02010600030101010101" pitchFamily="2" charset="-122"/>
                </a:rPr>
                <a:t>CCA &gt; -82dBm</a:t>
              </a:r>
            </a:p>
          </p:txBody>
        </p:sp>
        <p:sp>
          <p:nvSpPr>
            <p:cNvPr id="6169" name="Rectangular Callout 28"/>
            <p:cNvSpPr>
              <a:spLocks noChangeArrowheads="1"/>
            </p:cNvSpPr>
            <p:nvPr/>
          </p:nvSpPr>
          <p:spPr bwMode="auto">
            <a:xfrm>
              <a:off x="7208198" y="3706085"/>
              <a:ext cx="1783402" cy="484915"/>
            </a:xfrm>
            <a:prstGeom prst="wedgeRectCallout">
              <a:avLst>
                <a:gd name="adj1" fmla="val -36157"/>
                <a:gd name="adj2" fmla="val -112329"/>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b="0">
                  <a:latin typeface="Times New Roman" panose="02020603050405020304" pitchFamily="18" charset="0"/>
                  <a:ea typeface="SimSun" panose="02010600030101010101" pitchFamily="2" charset="-122"/>
                </a:rPr>
                <a:t>STAs that become hidden due to CCA&gt;-82dBm </a:t>
              </a:r>
            </a:p>
          </p:txBody>
        </p:sp>
        <p:sp>
          <p:nvSpPr>
            <p:cNvPr id="6170" name="Rectangular Callout 29"/>
            <p:cNvSpPr>
              <a:spLocks noChangeArrowheads="1"/>
            </p:cNvSpPr>
            <p:nvPr/>
          </p:nvSpPr>
          <p:spPr bwMode="auto">
            <a:xfrm>
              <a:off x="7010400" y="4238464"/>
              <a:ext cx="1477414" cy="436966"/>
            </a:xfrm>
            <a:prstGeom prst="wedgeRectCallout">
              <a:avLst>
                <a:gd name="adj1" fmla="val 72204"/>
                <a:gd name="adj2" fmla="val 79019"/>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b="0">
                  <a:latin typeface="Times New Roman" panose="02020603050405020304" pitchFamily="18" charset="0"/>
                  <a:ea typeface="SimSun" panose="02010600030101010101" pitchFamily="2" charset="-122"/>
                </a:rPr>
                <a:t>Hidden STAs for CCA=-82dBm </a:t>
              </a:r>
            </a:p>
          </p:txBody>
        </p:sp>
        <p:sp>
          <p:nvSpPr>
            <p:cNvPr id="6171" name="Oval 30"/>
            <p:cNvSpPr>
              <a:spLocks noChangeArrowheads="1"/>
            </p:cNvSpPr>
            <p:nvPr/>
          </p:nvSpPr>
          <p:spPr bwMode="auto">
            <a:xfrm>
              <a:off x="6796718" y="4532031"/>
              <a:ext cx="182880" cy="180169"/>
            </a:xfrm>
            <a:prstGeom prst="ellipse">
              <a:avLst/>
            </a:prstGeom>
            <a:solidFill>
              <a:schemeClr val="tx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latin typeface="Times New Roman" panose="02020603050405020304" pitchFamily="18" charset="0"/>
                <a:ea typeface="SimSun" panose="02010600030101010101" pitchFamily="2" charset="-122"/>
              </a:endParaRPr>
            </a:p>
          </p:txBody>
        </p:sp>
        <p:sp>
          <p:nvSpPr>
            <p:cNvPr id="32" name="Oval 31"/>
            <p:cNvSpPr/>
            <p:nvPr/>
          </p:nvSpPr>
          <p:spPr bwMode="auto">
            <a:xfrm>
              <a:off x="8809038" y="4684712"/>
              <a:ext cx="182562" cy="179387"/>
            </a:xfrm>
            <a:prstGeom prst="ellipse">
              <a:avLst/>
            </a:prstGeom>
            <a:solidFill>
              <a:schemeClr val="accent3">
                <a:lumMod val="85000"/>
              </a:schemeClr>
            </a:solidFill>
            <a:ln w="12700" cap="flat" cmpd="sng" algn="ctr">
              <a:solidFill>
                <a:schemeClr val="tx1"/>
              </a:solidFill>
              <a:prstDash val="solid"/>
              <a:round/>
              <a:headEnd type="none" w="sm" len="sm"/>
              <a:tailEnd type="none" w="sm" len="sm"/>
            </a:ln>
            <a:effectLst/>
          </p:spPr>
          <p:txBody>
            <a:bodyPr/>
            <a:lstStyle/>
            <a:p>
              <a:pPr>
                <a:defRPr/>
              </a:pPr>
              <a:endParaRPr lang="en-US">
                <a:ea typeface="宋体" panose="02010600030101010101" pitchFamily="2" charset="-122"/>
              </a:endParaRPr>
            </a:p>
          </p:txBody>
        </p:sp>
        <p:sp>
          <p:nvSpPr>
            <p:cNvPr id="33" name="Oval 32"/>
            <p:cNvSpPr/>
            <p:nvPr/>
          </p:nvSpPr>
          <p:spPr bwMode="auto">
            <a:xfrm>
              <a:off x="5105400" y="3173413"/>
              <a:ext cx="182563" cy="179387"/>
            </a:xfrm>
            <a:prstGeom prst="ellipse">
              <a:avLst/>
            </a:prstGeom>
            <a:solidFill>
              <a:schemeClr val="accent3">
                <a:lumMod val="85000"/>
              </a:schemeClr>
            </a:solidFill>
            <a:ln w="12700" cap="flat" cmpd="sng" algn="ctr">
              <a:solidFill>
                <a:schemeClr val="tx1"/>
              </a:solidFill>
              <a:prstDash val="solid"/>
              <a:round/>
              <a:headEnd type="none" w="sm" len="sm"/>
              <a:tailEnd type="none" w="sm" len="sm"/>
            </a:ln>
            <a:effectLst/>
          </p:spPr>
          <p:txBody>
            <a:bodyPr/>
            <a:lstStyle/>
            <a:p>
              <a:pPr>
                <a:defRPr/>
              </a:pPr>
              <a:endParaRPr lang="en-US">
                <a:ea typeface="宋体" panose="02010600030101010101" pitchFamily="2" charset="-122"/>
              </a:endParaRPr>
            </a:p>
          </p:txBody>
        </p:sp>
      </p:grpSp>
      <p:sp>
        <p:nvSpPr>
          <p:cNvPr id="34" name="내용 개체 틀 2"/>
          <p:cNvSpPr txBox="1">
            <a:spLocks/>
          </p:cNvSpPr>
          <p:nvPr/>
        </p:nvSpPr>
        <p:spPr bwMode="auto">
          <a:xfrm>
            <a:off x="381000" y="2914650"/>
            <a:ext cx="4737100" cy="3333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Calibri" pitchFamily="34" charset="0"/>
                <a:ea typeface="Calibri" pitchFamily="34" charset="0"/>
                <a:cs typeface="Calibri" pitchFamily="34" charset="0"/>
              </a:defRPr>
            </a:lvl1pPr>
            <a:lvl2pPr marL="742950" indent="-285750" algn="l" rtl="0" eaLnBrk="0" fontAlgn="base" hangingPunct="0">
              <a:spcBef>
                <a:spcPct val="20000"/>
              </a:spcBef>
              <a:spcAft>
                <a:spcPct val="0"/>
              </a:spcAft>
              <a:buChar char="–"/>
              <a:defRPr sz="2000">
                <a:solidFill>
                  <a:schemeClr val="tx1"/>
                </a:solidFill>
                <a:latin typeface="Calibri" pitchFamily="34" charset="0"/>
                <a:ea typeface="Calibri" pitchFamily="34" charset="0"/>
                <a:cs typeface="Calibri" pitchFamily="34" charset="0"/>
              </a:defRPr>
            </a:lvl2pPr>
            <a:lvl3pPr marL="1085850" indent="-228600" algn="l" rtl="0" eaLnBrk="0" fontAlgn="base" hangingPunct="0">
              <a:spcBef>
                <a:spcPct val="20000"/>
              </a:spcBef>
              <a:spcAft>
                <a:spcPct val="0"/>
              </a:spcAft>
              <a:buChar char="•"/>
              <a:defRPr>
                <a:solidFill>
                  <a:schemeClr val="tx1"/>
                </a:solidFill>
                <a:latin typeface="Calibri" pitchFamily="34" charset="0"/>
                <a:ea typeface="Calibri" pitchFamily="34" charset="0"/>
                <a:cs typeface="Calibri" pitchFamily="34" charset="0"/>
              </a:defRPr>
            </a:lvl3pPr>
            <a:lvl4pPr marL="1428750" indent="-228600" algn="l" rtl="0" eaLnBrk="0" fontAlgn="base" hangingPunct="0">
              <a:spcBef>
                <a:spcPct val="20000"/>
              </a:spcBef>
              <a:spcAft>
                <a:spcPct val="0"/>
              </a:spcAft>
              <a:buChar char="–"/>
              <a:defRPr sz="1600">
                <a:solidFill>
                  <a:schemeClr val="tx1"/>
                </a:solidFill>
                <a:latin typeface="Calibri" pitchFamily="34" charset="0"/>
                <a:ea typeface="Calibri" pitchFamily="34" charset="0"/>
                <a:cs typeface="Calibri" pitchFamily="34" charset="0"/>
              </a:defRPr>
            </a:lvl4pPr>
            <a:lvl5pPr marL="1771650" indent="-228600" algn="l" rtl="0" eaLnBrk="0" fontAlgn="base" hangingPunct="0">
              <a:spcBef>
                <a:spcPct val="20000"/>
              </a:spcBef>
              <a:spcAft>
                <a:spcPct val="0"/>
              </a:spcAft>
              <a:buChar char="•"/>
              <a:defRPr sz="1600">
                <a:solidFill>
                  <a:schemeClr val="tx1"/>
                </a:solidFill>
                <a:latin typeface="Calibri" pitchFamily="34" charset="0"/>
                <a:ea typeface="Calibri" pitchFamily="34" charset="0"/>
                <a:cs typeface="Calibri" pitchFamily="34" charset="0"/>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a:lstStyle>
          <a:p>
            <a:pPr>
              <a:defRPr/>
            </a:pPr>
            <a:r>
              <a:rPr lang="en-US" altLang="ko-KR" sz="2000" b="0" kern="0" dirty="0" smtClean="0">
                <a:ea typeface="굴림" panose="020B0600000101010101" pitchFamily="34" charset="-127"/>
              </a:rPr>
              <a:t>In this figure, STA0 wants to adopt adaptive CCA rules. By doing so, a large percentage of STAs in its -82dBm neighborhood become hidden to STA0</a:t>
            </a:r>
          </a:p>
          <a:p>
            <a:pPr>
              <a:defRPr/>
            </a:pPr>
            <a:endParaRPr lang="en-US" altLang="ko-KR" sz="2000" b="0" kern="0" dirty="0" smtClean="0">
              <a:ea typeface="굴림" panose="020B0600000101010101" pitchFamily="34" charset="-127"/>
            </a:endParaRPr>
          </a:p>
          <a:p>
            <a:pPr>
              <a:defRPr/>
            </a:pPr>
            <a:r>
              <a:rPr lang="en-US" altLang="ko-KR" sz="2000" b="0" kern="0" dirty="0" smtClean="0">
                <a:ea typeface="굴림" panose="020B0600000101010101" pitchFamily="34" charset="-127"/>
              </a:rPr>
              <a:t>However, depending on the destination of the frames sent by the new hidden nodes, STA0’s frame may or may not collide with ongoing frames</a:t>
            </a:r>
            <a:endParaRPr lang="en-US" altLang="ko-KR" sz="1600" b="0" kern="0" dirty="0" smtClean="0">
              <a:ea typeface="굴림" panose="020B0600000101010101" pitchFamily="34" charset="-127"/>
            </a:endParaRPr>
          </a:p>
          <a:p>
            <a:pPr>
              <a:defRPr/>
            </a:pPr>
            <a:endParaRPr lang="en-US" altLang="ko-KR" sz="2000" b="0" kern="0" dirty="0" smtClean="0">
              <a:ea typeface="굴림" panose="020B0600000101010101" pitchFamily="34" charset="-127"/>
            </a:endParaRPr>
          </a:p>
        </p:txBody>
      </p:sp>
      <p:sp>
        <p:nvSpPr>
          <p:cNvPr id="30" name="Date Placeholder 3"/>
          <p:cNvSpPr>
            <a:spLocks noGrp="1"/>
          </p:cNvSpPr>
          <p:nvPr>
            <p:ph type="dt" sz="quarter" idx="10"/>
          </p:nvPr>
        </p:nvSpPr>
        <p:spPr>
          <a:xfrm>
            <a:off x="696913" y="332601"/>
            <a:ext cx="1541128" cy="276999"/>
          </a:xfrm>
        </p:spPr>
        <p:txBody>
          <a:bodyPr/>
          <a:lstStyle/>
          <a:p>
            <a:pPr>
              <a:defRPr/>
            </a:pPr>
            <a:r>
              <a:rPr lang="en-US" dirty="0" smtClean="0"/>
              <a:t>November 2014</a:t>
            </a:r>
            <a:endParaRPr lang="en-US" dirty="0"/>
          </a:p>
        </p:txBody>
      </p:sp>
    </p:spTree>
    <p:extLst>
      <p:ext uri="{BB962C8B-B14F-4D97-AF65-F5344CB8AC3E}">
        <p14:creationId xmlns:p14="http://schemas.microsoft.com/office/powerpoint/2010/main" val="148274135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제목 1"/>
          <p:cNvSpPr>
            <a:spLocks noGrp="1"/>
          </p:cNvSpPr>
          <p:nvPr>
            <p:ph type="title"/>
          </p:nvPr>
        </p:nvSpPr>
        <p:spPr/>
        <p:txBody>
          <a:bodyPr/>
          <a:lstStyle/>
          <a:p>
            <a:r>
              <a:rPr lang="en-US" altLang="ko-KR" sz="2800" dirty="0" smtClean="0">
                <a:latin typeface="Calibri" panose="020F0502020204030204" pitchFamily="34" charset="0"/>
                <a:ea typeface="Gulim" panose="020B0600000101010101" pitchFamily="34" charset="-127"/>
              </a:rPr>
              <a:t>Adaptive CCA and Neighborhood Awareness</a:t>
            </a:r>
            <a:endParaRPr lang="ko-KR" altLang="en-US" sz="3600" dirty="0" smtClean="0">
              <a:latin typeface="Calibri" panose="020F0502020204030204" pitchFamily="34" charset="0"/>
              <a:ea typeface="Gulim" panose="020B0600000101010101" pitchFamily="34" charset="-127"/>
            </a:endParaRPr>
          </a:p>
        </p:txBody>
      </p:sp>
      <p:sp>
        <p:nvSpPr>
          <p:cNvPr id="7172" name="슬라이드 번호 개체 틀 4"/>
          <p:cNvSpPr>
            <a:spLocks noGrp="1"/>
          </p:cNvSpPr>
          <p:nvPr>
            <p:ph type="sldNum" sz="quarter" idx="4294967295"/>
          </p:nvPr>
        </p:nvSpPr>
        <p:spPr>
          <a:xfrm>
            <a:off x="6701433" y="6475413"/>
            <a:ext cx="1842492" cy="184666"/>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zh-CN" sz="1200" b="0" smtClean="0">
                <a:ea typeface="SimSun" panose="02010600030101010101" pitchFamily="2" charset="-122"/>
              </a:rPr>
              <a:t>Slide </a:t>
            </a:r>
            <a:fld id="{82ABA630-6BC5-4104-A2AB-F7E64B208942}" type="slidenum">
              <a:rPr lang="en-US" altLang="zh-CN" sz="1200" b="0" smtClean="0">
                <a:ea typeface="SimSun" panose="02010600030101010101" pitchFamily="2" charset="-122"/>
              </a:rPr>
              <a:pPr>
                <a:spcBef>
                  <a:spcPct val="0"/>
                </a:spcBef>
                <a:buFontTx/>
                <a:buNone/>
              </a:pPr>
              <a:t>6</a:t>
            </a:fld>
            <a:endParaRPr lang="en-US" altLang="zh-CN" sz="1200" b="0" smtClean="0">
              <a:ea typeface="SimSun" panose="02010600030101010101" pitchFamily="2" charset="-122"/>
            </a:endParaRPr>
          </a:p>
        </p:txBody>
      </p:sp>
      <p:sp>
        <p:nvSpPr>
          <p:cNvPr id="44" name="내용 개체 틀 2"/>
          <p:cNvSpPr txBox="1">
            <a:spLocks/>
          </p:cNvSpPr>
          <p:nvPr/>
        </p:nvSpPr>
        <p:spPr bwMode="auto">
          <a:xfrm>
            <a:off x="381000" y="1371600"/>
            <a:ext cx="5311775" cy="2133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Calibri" pitchFamily="34" charset="0"/>
                <a:ea typeface="Calibri" pitchFamily="34" charset="0"/>
                <a:cs typeface="Calibri" pitchFamily="34" charset="0"/>
              </a:defRPr>
            </a:lvl1pPr>
            <a:lvl2pPr marL="742950" indent="-285750" algn="l" rtl="0" eaLnBrk="0" fontAlgn="base" hangingPunct="0">
              <a:spcBef>
                <a:spcPct val="20000"/>
              </a:spcBef>
              <a:spcAft>
                <a:spcPct val="0"/>
              </a:spcAft>
              <a:buChar char="–"/>
              <a:defRPr sz="2000">
                <a:solidFill>
                  <a:schemeClr val="tx1"/>
                </a:solidFill>
                <a:latin typeface="Calibri" pitchFamily="34" charset="0"/>
                <a:ea typeface="Calibri" pitchFamily="34" charset="0"/>
                <a:cs typeface="Calibri" pitchFamily="34" charset="0"/>
              </a:defRPr>
            </a:lvl2pPr>
            <a:lvl3pPr marL="1085850" indent="-228600" algn="l" rtl="0" eaLnBrk="0" fontAlgn="base" hangingPunct="0">
              <a:spcBef>
                <a:spcPct val="20000"/>
              </a:spcBef>
              <a:spcAft>
                <a:spcPct val="0"/>
              </a:spcAft>
              <a:buChar char="•"/>
              <a:defRPr>
                <a:solidFill>
                  <a:schemeClr val="tx1"/>
                </a:solidFill>
                <a:latin typeface="Calibri" pitchFamily="34" charset="0"/>
                <a:ea typeface="Calibri" pitchFamily="34" charset="0"/>
                <a:cs typeface="Calibri" pitchFamily="34" charset="0"/>
              </a:defRPr>
            </a:lvl3pPr>
            <a:lvl4pPr marL="1428750" indent="-228600" algn="l" rtl="0" eaLnBrk="0" fontAlgn="base" hangingPunct="0">
              <a:spcBef>
                <a:spcPct val="20000"/>
              </a:spcBef>
              <a:spcAft>
                <a:spcPct val="0"/>
              </a:spcAft>
              <a:buChar char="–"/>
              <a:defRPr sz="1600">
                <a:solidFill>
                  <a:schemeClr val="tx1"/>
                </a:solidFill>
                <a:latin typeface="Calibri" pitchFamily="34" charset="0"/>
                <a:ea typeface="Calibri" pitchFamily="34" charset="0"/>
                <a:cs typeface="Calibri" pitchFamily="34" charset="0"/>
              </a:defRPr>
            </a:lvl4pPr>
            <a:lvl5pPr marL="1771650" indent="-228600" algn="l" rtl="0" eaLnBrk="0" fontAlgn="base" hangingPunct="0">
              <a:spcBef>
                <a:spcPct val="20000"/>
              </a:spcBef>
              <a:spcAft>
                <a:spcPct val="0"/>
              </a:spcAft>
              <a:buChar char="•"/>
              <a:defRPr sz="1600">
                <a:solidFill>
                  <a:schemeClr val="tx1"/>
                </a:solidFill>
                <a:latin typeface="Calibri" pitchFamily="34" charset="0"/>
                <a:ea typeface="Calibri" pitchFamily="34" charset="0"/>
                <a:cs typeface="Calibri" pitchFamily="34" charset="0"/>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a:lstStyle>
          <a:p>
            <a:pPr>
              <a:defRPr/>
            </a:pPr>
            <a:r>
              <a:rPr lang="en-US" altLang="ko-KR" sz="1800" b="0" dirty="0" smtClean="0">
                <a:ea typeface="굴림" panose="020B0600000101010101" pitchFamily="34" charset="-127"/>
              </a:rPr>
              <a:t>An adaptive-CCA STA should know about its neighborhood to avoid corrupting ongoing frames whose recipient might be within its coverage</a:t>
            </a:r>
          </a:p>
          <a:p>
            <a:pPr>
              <a:defRPr/>
            </a:pPr>
            <a:r>
              <a:rPr lang="en-US" altLang="ko-KR" sz="1800" b="0" kern="0" dirty="0" smtClean="0">
                <a:ea typeface="굴림" panose="020B0600000101010101" pitchFamily="34" charset="-127"/>
              </a:rPr>
              <a:t>For instance, assume STA0 wants to send a frame to STA8. The medium is busy due to frame sent by STA3 to STA4. If STA0 adopts a CCA&gt;-82dBm, ongoing frame is ignored, STA0’s frame that collides with it </a:t>
            </a:r>
          </a:p>
        </p:txBody>
      </p:sp>
      <p:grpSp>
        <p:nvGrpSpPr>
          <p:cNvPr id="7174" name="Group 4"/>
          <p:cNvGrpSpPr>
            <a:grpSpLocks/>
          </p:cNvGrpSpPr>
          <p:nvPr/>
        </p:nvGrpSpPr>
        <p:grpSpPr bwMode="auto">
          <a:xfrm>
            <a:off x="5192713" y="1007230"/>
            <a:ext cx="4048125" cy="3564770"/>
            <a:chOff x="5192327" y="1006475"/>
            <a:chExt cx="4048949" cy="3565525"/>
          </a:xfrm>
        </p:grpSpPr>
        <p:sp>
          <p:nvSpPr>
            <p:cNvPr id="7205" name="Oval 69"/>
            <p:cNvSpPr>
              <a:spLocks noChangeArrowheads="1"/>
            </p:cNvSpPr>
            <p:nvPr/>
          </p:nvSpPr>
          <p:spPr bwMode="auto">
            <a:xfrm>
              <a:off x="5192327" y="1006475"/>
              <a:ext cx="3566447" cy="3565525"/>
            </a:xfrm>
            <a:prstGeom prst="ellipse">
              <a:avLst/>
            </a:prstGeom>
            <a:noFill/>
            <a:ln w="12700" algn="ctr">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latin typeface="Times New Roman" panose="02020603050405020304" pitchFamily="18" charset="0"/>
                <a:ea typeface="SimSun" panose="02010600030101010101" pitchFamily="2" charset="-122"/>
              </a:endParaRPr>
            </a:p>
          </p:txBody>
        </p:sp>
        <p:sp>
          <p:nvSpPr>
            <p:cNvPr id="7206" name="Oval 70"/>
            <p:cNvSpPr>
              <a:spLocks noChangeArrowheads="1"/>
            </p:cNvSpPr>
            <p:nvPr/>
          </p:nvSpPr>
          <p:spPr bwMode="auto">
            <a:xfrm>
              <a:off x="6030594" y="1768340"/>
              <a:ext cx="2011842" cy="2011322"/>
            </a:xfrm>
            <a:prstGeom prst="ellipse">
              <a:avLst/>
            </a:prstGeom>
            <a:noFill/>
            <a:ln w="12700" algn="ctr">
              <a:solidFill>
                <a:schemeClr val="tx1"/>
              </a:solidFill>
              <a:prstDash val="dash"/>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latin typeface="Times New Roman" panose="02020603050405020304" pitchFamily="18" charset="0"/>
                <a:ea typeface="SimSun" panose="02010600030101010101" pitchFamily="2" charset="-122"/>
              </a:endParaRPr>
            </a:p>
          </p:txBody>
        </p:sp>
        <p:sp>
          <p:nvSpPr>
            <p:cNvPr id="7207" name="TextBox 71"/>
            <p:cNvSpPr txBox="1">
              <a:spLocks noChangeArrowheads="1"/>
            </p:cNvSpPr>
            <p:nvPr/>
          </p:nvSpPr>
          <p:spPr bwMode="auto">
            <a:xfrm>
              <a:off x="6731369" y="2837820"/>
              <a:ext cx="539486" cy="276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b="0">
                  <a:latin typeface="Times New Roman" panose="02020603050405020304" pitchFamily="18" charset="0"/>
                  <a:ea typeface="SimSun" panose="02010600030101010101" pitchFamily="2" charset="-122"/>
                </a:rPr>
                <a:t>STA0</a:t>
              </a:r>
            </a:p>
          </p:txBody>
        </p:sp>
        <p:sp>
          <p:nvSpPr>
            <p:cNvPr id="7208" name="Oval 72"/>
            <p:cNvSpPr>
              <a:spLocks noChangeArrowheads="1"/>
            </p:cNvSpPr>
            <p:nvPr/>
          </p:nvSpPr>
          <p:spPr bwMode="auto">
            <a:xfrm>
              <a:off x="7036193" y="1892917"/>
              <a:ext cx="182895" cy="180169"/>
            </a:xfrm>
            <a:prstGeom prst="ellipse">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latin typeface="Times New Roman" panose="02020603050405020304" pitchFamily="18" charset="0"/>
                <a:ea typeface="SimSun" panose="02010600030101010101" pitchFamily="2" charset="-122"/>
              </a:endParaRPr>
            </a:p>
          </p:txBody>
        </p:sp>
        <p:sp>
          <p:nvSpPr>
            <p:cNvPr id="7209" name="Oval 73"/>
            <p:cNvSpPr>
              <a:spLocks noChangeArrowheads="1"/>
            </p:cNvSpPr>
            <p:nvPr/>
          </p:nvSpPr>
          <p:spPr bwMode="auto">
            <a:xfrm>
              <a:off x="6948184" y="3538911"/>
              <a:ext cx="182895" cy="180169"/>
            </a:xfrm>
            <a:prstGeom prst="ellipse">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latin typeface="Times New Roman" panose="02020603050405020304" pitchFamily="18" charset="0"/>
                <a:ea typeface="SimSun" panose="02010600030101010101" pitchFamily="2" charset="-122"/>
              </a:endParaRPr>
            </a:p>
          </p:txBody>
        </p:sp>
        <p:sp>
          <p:nvSpPr>
            <p:cNvPr id="7210" name="Oval 74"/>
            <p:cNvSpPr>
              <a:spLocks noChangeArrowheads="1"/>
            </p:cNvSpPr>
            <p:nvPr/>
          </p:nvSpPr>
          <p:spPr bwMode="auto">
            <a:xfrm>
              <a:off x="6426544" y="2959527"/>
              <a:ext cx="182895" cy="180169"/>
            </a:xfrm>
            <a:prstGeom prst="ellipse">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latin typeface="Times New Roman" panose="02020603050405020304" pitchFamily="18" charset="0"/>
                <a:ea typeface="SimSun" panose="02010600030101010101" pitchFamily="2" charset="-122"/>
              </a:endParaRPr>
            </a:p>
          </p:txBody>
        </p:sp>
        <p:sp>
          <p:nvSpPr>
            <p:cNvPr id="7211" name="Oval 75"/>
            <p:cNvSpPr>
              <a:spLocks noChangeArrowheads="1"/>
            </p:cNvSpPr>
            <p:nvPr/>
          </p:nvSpPr>
          <p:spPr bwMode="auto">
            <a:xfrm>
              <a:off x="7341018" y="3139696"/>
              <a:ext cx="182895" cy="180169"/>
            </a:xfrm>
            <a:prstGeom prst="ellipse">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latin typeface="Times New Roman" panose="02020603050405020304" pitchFamily="18" charset="0"/>
                <a:ea typeface="SimSun" panose="02010600030101010101" pitchFamily="2" charset="-122"/>
              </a:endParaRPr>
            </a:p>
          </p:txBody>
        </p:sp>
        <p:sp>
          <p:nvSpPr>
            <p:cNvPr id="7212" name="Oval 76"/>
            <p:cNvSpPr>
              <a:spLocks noChangeArrowheads="1"/>
            </p:cNvSpPr>
            <p:nvPr/>
          </p:nvSpPr>
          <p:spPr bwMode="auto">
            <a:xfrm>
              <a:off x="7950667" y="3319865"/>
              <a:ext cx="182895" cy="180169"/>
            </a:xfrm>
            <a:prstGeom prst="ellipse">
              <a:avLst/>
            </a:prstGeom>
            <a:solidFill>
              <a:srgbClr val="FF0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latin typeface="Times New Roman" panose="02020603050405020304" pitchFamily="18" charset="0"/>
                <a:ea typeface="SimSun" panose="02010600030101010101" pitchFamily="2" charset="-122"/>
              </a:endParaRPr>
            </a:p>
          </p:txBody>
        </p:sp>
        <p:sp>
          <p:nvSpPr>
            <p:cNvPr id="7213" name="Oval 77"/>
            <p:cNvSpPr>
              <a:spLocks noChangeArrowheads="1"/>
            </p:cNvSpPr>
            <p:nvPr/>
          </p:nvSpPr>
          <p:spPr bwMode="auto">
            <a:xfrm>
              <a:off x="7417224" y="1311222"/>
              <a:ext cx="182895" cy="180169"/>
            </a:xfrm>
            <a:prstGeom prst="ellipse">
              <a:avLst/>
            </a:prstGeom>
            <a:solidFill>
              <a:srgbClr val="FF0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latin typeface="Times New Roman" panose="02020603050405020304" pitchFamily="18" charset="0"/>
                <a:ea typeface="SimSun" panose="02010600030101010101" pitchFamily="2" charset="-122"/>
              </a:endParaRPr>
            </a:p>
          </p:txBody>
        </p:sp>
        <p:sp>
          <p:nvSpPr>
            <p:cNvPr id="7214" name="Oval 78"/>
            <p:cNvSpPr>
              <a:spLocks noChangeArrowheads="1"/>
            </p:cNvSpPr>
            <p:nvPr/>
          </p:nvSpPr>
          <p:spPr bwMode="auto">
            <a:xfrm>
              <a:off x="6121720" y="1692154"/>
              <a:ext cx="182895" cy="180169"/>
            </a:xfrm>
            <a:prstGeom prst="ellipse">
              <a:avLst/>
            </a:prstGeom>
            <a:solidFill>
              <a:srgbClr val="FF0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latin typeface="Times New Roman" panose="02020603050405020304" pitchFamily="18" charset="0"/>
                <a:ea typeface="SimSun" panose="02010600030101010101" pitchFamily="2" charset="-122"/>
              </a:endParaRPr>
            </a:p>
          </p:txBody>
        </p:sp>
        <p:sp>
          <p:nvSpPr>
            <p:cNvPr id="7215" name="Oval 79"/>
            <p:cNvSpPr>
              <a:spLocks noChangeArrowheads="1"/>
            </p:cNvSpPr>
            <p:nvPr/>
          </p:nvSpPr>
          <p:spPr bwMode="auto">
            <a:xfrm>
              <a:off x="5816895" y="3264273"/>
              <a:ext cx="182895" cy="180169"/>
            </a:xfrm>
            <a:prstGeom prst="ellipse">
              <a:avLst/>
            </a:prstGeom>
            <a:solidFill>
              <a:srgbClr val="FF0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latin typeface="Times New Roman" panose="02020603050405020304" pitchFamily="18" charset="0"/>
                <a:ea typeface="SimSun" panose="02010600030101010101" pitchFamily="2" charset="-122"/>
              </a:endParaRPr>
            </a:p>
          </p:txBody>
        </p:sp>
        <p:sp>
          <p:nvSpPr>
            <p:cNvPr id="7216" name="Oval 80"/>
            <p:cNvSpPr>
              <a:spLocks noChangeArrowheads="1"/>
            </p:cNvSpPr>
            <p:nvPr/>
          </p:nvSpPr>
          <p:spPr bwMode="auto">
            <a:xfrm>
              <a:off x="7036193" y="4206306"/>
              <a:ext cx="182895" cy="180169"/>
            </a:xfrm>
            <a:prstGeom prst="ellipse">
              <a:avLst/>
            </a:prstGeom>
            <a:solidFill>
              <a:srgbClr val="FF0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latin typeface="Times New Roman" panose="02020603050405020304" pitchFamily="18" charset="0"/>
                <a:ea typeface="SimSun" panose="02010600030101010101" pitchFamily="2" charset="-122"/>
              </a:endParaRPr>
            </a:p>
          </p:txBody>
        </p:sp>
        <p:sp>
          <p:nvSpPr>
            <p:cNvPr id="19" name="Oval 18"/>
            <p:cNvSpPr/>
            <p:nvPr/>
          </p:nvSpPr>
          <p:spPr bwMode="auto">
            <a:xfrm>
              <a:off x="8256826" y="4206798"/>
              <a:ext cx="182599" cy="179426"/>
            </a:xfrm>
            <a:prstGeom prst="ellipse">
              <a:avLst/>
            </a:prstGeom>
            <a:solidFill>
              <a:schemeClr val="accent3">
                <a:lumMod val="85000"/>
              </a:schemeClr>
            </a:solidFill>
            <a:ln w="12700" cap="flat" cmpd="sng" algn="ctr">
              <a:solidFill>
                <a:schemeClr val="tx1"/>
              </a:solidFill>
              <a:prstDash val="solid"/>
              <a:round/>
              <a:headEnd type="none" w="sm" len="sm"/>
              <a:tailEnd type="none" w="sm" len="sm"/>
            </a:ln>
            <a:effectLst/>
          </p:spPr>
          <p:txBody>
            <a:bodyPr/>
            <a:lstStyle/>
            <a:p>
              <a:pPr>
                <a:defRPr/>
              </a:pPr>
              <a:endParaRPr lang="en-US">
                <a:ea typeface="宋体" panose="02010600030101010101" pitchFamily="2" charset="-122"/>
              </a:endParaRPr>
            </a:p>
          </p:txBody>
        </p:sp>
        <p:sp>
          <p:nvSpPr>
            <p:cNvPr id="7218" name="Oval 82"/>
            <p:cNvSpPr>
              <a:spLocks noChangeArrowheads="1"/>
            </p:cNvSpPr>
            <p:nvPr/>
          </p:nvSpPr>
          <p:spPr bwMode="auto">
            <a:xfrm>
              <a:off x="5801976" y="2831791"/>
              <a:ext cx="182895" cy="180169"/>
            </a:xfrm>
            <a:prstGeom prst="ellipse">
              <a:avLst/>
            </a:prstGeom>
            <a:solidFill>
              <a:srgbClr val="FF0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latin typeface="Times New Roman" panose="02020603050405020304" pitchFamily="18" charset="0"/>
                <a:ea typeface="SimSun" panose="02010600030101010101" pitchFamily="2" charset="-122"/>
              </a:endParaRPr>
            </a:p>
          </p:txBody>
        </p:sp>
        <p:sp>
          <p:nvSpPr>
            <p:cNvPr id="7219" name="Oval 84"/>
            <p:cNvSpPr>
              <a:spLocks noChangeArrowheads="1"/>
            </p:cNvSpPr>
            <p:nvPr/>
          </p:nvSpPr>
          <p:spPr bwMode="auto">
            <a:xfrm>
              <a:off x="6883781" y="2679418"/>
              <a:ext cx="182895" cy="180169"/>
            </a:xfrm>
            <a:prstGeom prst="ellipse">
              <a:avLst/>
            </a:prstGeom>
            <a:solidFill>
              <a:schemeClr val="tx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latin typeface="Times New Roman" panose="02020603050405020304" pitchFamily="18" charset="0"/>
                <a:ea typeface="SimSun" panose="02010600030101010101" pitchFamily="2" charset="-122"/>
              </a:endParaRPr>
            </a:p>
          </p:txBody>
        </p:sp>
        <p:sp>
          <p:nvSpPr>
            <p:cNvPr id="23" name="Oval 22"/>
            <p:cNvSpPr/>
            <p:nvPr/>
          </p:nvSpPr>
          <p:spPr bwMode="auto">
            <a:xfrm>
              <a:off x="8972933" y="2752340"/>
              <a:ext cx="182600" cy="179426"/>
            </a:xfrm>
            <a:prstGeom prst="ellipse">
              <a:avLst/>
            </a:prstGeom>
            <a:solidFill>
              <a:schemeClr val="accent3">
                <a:lumMod val="85000"/>
              </a:schemeClr>
            </a:solidFill>
            <a:ln w="12700" cap="flat" cmpd="sng" algn="ctr">
              <a:solidFill>
                <a:schemeClr val="tx1"/>
              </a:solidFill>
              <a:prstDash val="solid"/>
              <a:round/>
              <a:headEnd type="none" w="sm" len="sm"/>
              <a:tailEnd type="none" w="sm" len="sm"/>
            </a:ln>
            <a:effectLst/>
          </p:spPr>
          <p:txBody>
            <a:bodyPr/>
            <a:lstStyle/>
            <a:p>
              <a:pPr>
                <a:defRPr/>
              </a:pPr>
              <a:endParaRPr lang="en-US">
                <a:ea typeface="宋体" panose="02010600030101010101" pitchFamily="2" charset="-122"/>
              </a:endParaRPr>
            </a:p>
          </p:txBody>
        </p:sp>
        <p:sp>
          <p:nvSpPr>
            <p:cNvPr id="7221" name="TextBox 87"/>
            <p:cNvSpPr txBox="1">
              <a:spLocks noChangeArrowheads="1"/>
            </p:cNvSpPr>
            <p:nvPr/>
          </p:nvSpPr>
          <p:spPr bwMode="auto">
            <a:xfrm>
              <a:off x="5770154" y="2781988"/>
              <a:ext cx="261631" cy="276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a:latin typeface="Times New Roman" panose="02020603050405020304" pitchFamily="18" charset="0"/>
                  <a:ea typeface="SimSun" panose="02010600030101010101" pitchFamily="2" charset="-122"/>
                </a:rPr>
                <a:t>1</a:t>
              </a:r>
            </a:p>
          </p:txBody>
        </p:sp>
        <p:sp>
          <p:nvSpPr>
            <p:cNvPr id="7222" name="TextBox 88"/>
            <p:cNvSpPr txBox="1">
              <a:spLocks noChangeArrowheads="1"/>
            </p:cNvSpPr>
            <p:nvPr/>
          </p:nvSpPr>
          <p:spPr bwMode="auto">
            <a:xfrm>
              <a:off x="7009224" y="4148071"/>
              <a:ext cx="261631" cy="276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a:latin typeface="Times New Roman" panose="02020603050405020304" pitchFamily="18" charset="0"/>
                  <a:ea typeface="SimSun" panose="02010600030101010101" pitchFamily="2" charset="-122"/>
                </a:rPr>
                <a:t>2</a:t>
              </a:r>
            </a:p>
          </p:txBody>
        </p:sp>
        <p:sp>
          <p:nvSpPr>
            <p:cNvPr id="7223" name="TextBox 89"/>
            <p:cNvSpPr txBox="1">
              <a:spLocks noChangeArrowheads="1"/>
            </p:cNvSpPr>
            <p:nvPr/>
          </p:nvSpPr>
          <p:spPr bwMode="auto">
            <a:xfrm>
              <a:off x="7391336" y="1274811"/>
              <a:ext cx="261631" cy="276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a:latin typeface="Times New Roman" panose="02020603050405020304" pitchFamily="18" charset="0"/>
                  <a:ea typeface="SimSun" panose="02010600030101010101" pitchFamily="2" charset="-122"/>
                </a:rPr>
                <a:t>3</a:t>
              </a:r>
            </a:p>
          </p:txBody>
        </p:sp>
        <p:sp>
          <p:nvSpPr>
            <p:cNvPr id="7224" name="TextBox 90"/>
            <p:cNvSpPr txBox="1">
              <a:spLocks noChangeArrowheads="1"/>
            </p:cNvSpPr>
            <p:nvPr/>
          </p:nvSpPr>
          <p:spPr bwMode="auto">
            <a:xfrm>
              <a:off x="6088707" y="1658526"/>
              <a:ext cx="261631" cy="276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a:latin typeface="Times New Roman" panose="02020603050405020304" pitchFamily="18" charset="0"/>
                  <a:ea typeface="SimSun" panose="02010600030101010101" pitchFamily="2" charset="-122"/>
                </a:rPr>
                <a:t>4</a:t>
              </a:r>
            </a:p>
          </p:txBody>
        </p:sp>
        <p:sp>
          <p:nvSpPr>
            <p:cNvPr id="7225" name="TextBox 91"/>
            <p:cNvSpPr txBox="1">
              <a:spLocks noChangeArrowheads="1"/>
            </p:cNvSpPr>
            <p:nvPr/>
          </p:nvSpPr>
          <p:spPr bwMode="auto">
            <a:xfrm>
              <a:off x="7917976" y="3282388"/>
              <a:ext cx="261631" cy="276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a:latin typeface="Times New Roman" panose="02020603050405020304" pitchFamily="18" charset="0"/>
                  <a:ea typeface="SimSun" panose="02010600030101010101" pitchFamily="2" charset="-122"/>
                </a:rPr>
                <a:t>5</a:t>
              </a:r>
            </a:p>
          </p:txBody>
        </p:sp>
        <p:cxnSp>
          <p:nvCxnSpPr>
            <p:cNvPr id="7226" name="Straight Arrow Connector 98"/>
            <p:cNvCxnSpPr>
              <a:cxnSpLocks noChangeShapeType="1"/>
              <a:stCxn id="7214" idx="6"/>
              <a:endCxn id="7213" idx="2"/>
            </p:cNvCxnSpPr>
            <p:nvPr/>
          </p:nvCxnSpPr>
          <p:spPr bwMode="auto">
            <a:xfrm flipV="1">
              <a:off x="6304615" y="1401307"/>
              <a:ext cx="1112610" cy="380932"/>
            </a:xfrm>
            <a:prstGeom prst="straightConnector1">
              <a:avLst/>
            </a:prstGeom>
            <a:noFill/>
            <a:ln w="38100" algn="ctr">
              <a:solidFill>
                <a:schemeClr val="tx1"/>
              </a:solidFill>
              <a:round/>
              <a:headEnd type="arrow" w="med" len="med"/>
              <a:tailEnd type="arrow" w="med" len="med"/>
            </a:ln>
            <a:extLst>
              <a:ext uri="{909E8E84-426E-40DD-AFC4-6F175D3DCCD1}">
                <a14:hiddenFill xmlns:a14="http://schemas.microsoft.com/office/drawing/2010/main">
                  <a:noFill/>
                </a14:hiddenFill>
              </a:ext>
            </a:extLst>
          </p:spPr>
        </p:cxnSp>
        <p:sp>
          <p:nvSpPr>
            <p:cNvPr id="7227" name="TextBox 88"/>
            <p:cNvSpPr txBox="1">
              <a:spLocks noChangeArrowheads="1"/>
            </p:cNvSpPr>
            <p:nvPr/>
          </p:nvSpPr>
          <p:spPr bwMode="auto">
            <a:xfrm>
              <a:off x="5788245" y="3199282"/>
              <a:ext cx="261631" cy="276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a:latin typeface="Times New Roman" panose="02020603050405020304" pitchFamily="18" charset="0"/>
                  <a:ea typeface="SimSun" panose="02010600030101010101" pitchFamily="2" charset="-122"/>
                </a:rPr>
                <a:t>6</a:t>
              </a:r>
            </a:p>
          </p:txBody>
        </p:sp>
        <p:sp>
          <p:nvSpPr>
            <p:cNvPr id="7228" name="TextBox 88"/>
            <p:cNvSpPr txBox="1">
              <a:spLocks noChangeArrowheads="1"/>
            </p:cNvSpPr>
            <p:nvPr/>
          </p:nvSpPr>
          <p:spPr bwMode="auto">
            <a:xfrm>
              <a:off x="6996824" y="1844527"/>
              <a:ext cx="261631" cy="276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a:latin typeface="Times New Roman" panose="02020603050405020304" pitchFamily="18" charset="0"/>
                  <a:ea typeface="SimSun" panose="02010600030101010101" pitchFamily="2" charset="-122"/>
                </a:rPr>
                <a:t>7</a:t>
              </a:r>
            </a:p>
          </p:txBody>
        </p:sp>
        <p:sp>
          <p:nvSpPr>
            <p:cNvPr id="7229" name="TextBox 88"/>
            <p:cNvSpPr txBox="1">
              <a:spLocks noChangeArrowheads="1"/>
            </p:cNvSpPr>
            <p:nvPr/>
          </p:nvSpPr>
          <p:spPr bwMode="auto">
            <a:xfrm>
              <a:off x="6912055" y="3495628"/>
              <a:ext cx="261631" cy="276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a:latin typeface="Times New Roman" panose="02020603050405020304" pitchFamily="18" charset="0"/>
                  <a:ea typeface="SimSun" panose="02010600030101010101" pitchFamily="2" charset="-122"/>
                </a:rPr>
                <a:t>8</a:t>
              </a:r>
            </a:p>
          </p:txBody>
        </p:sp>
        <p:sp>
          <p:nvSpPr>
            <p:cNvPr id="7230" name="TextBox 87"/>
            <p:cNvSpPr txBox="1">
              <a:spLocks noChangeArrowheads="1"/>
            </p:cNvSpPr>
            <p:nvPr/>
          </p:nvSpPr>
          <p:spPr bwMode="auto">
            <a:xfrm>
              <a:off x="6401152" y="2911136"/>
              <a:ext cx="261631" cy="276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a:latin typeface="Times New Roman" panose="02020603050405020304" pitchFamily="18" charset="0"/>
                  <a:ea typeface="SimSun" panose="02010600030101010101" pitchFamily="2" charset="-122"/>
                </a:rPr>
                <a:t>9</a:t>
              </a:r>
            </a:p>
          </p:txBody>
        </p:sp>
        <p:sp>
          <p:nvSpPr>
            <p:cNvPr id="7231" name="TextBox 87"/>
            <p:cNvSpPr txBox="1">
              <a:spLocks noChangeArrowheads="1"/>
            </p:cNvSpPr>
            <p:nvPr/>
          </p:nvSpPr>
          <p:spPr bwMode="auto">
            <a:xfrm>
              <a:off x="7274731" y="3089750"/>
              <a:ext cx="33855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a:latin typeface="Times New Roman" panose="02020603050405020304" pitchFamily="18" charset="0"/>
                  <a:ea typeface="SimSun" panose="02010600030101010101" pitchFamily="2" charset="-122"/>
                </a:rPr>
                <a:t>10</a:t>
              </a:r>
            </a:p>
          </p:txBody>
        </p:sp>
        <p:sp>
          <p:nvSpPr>
            <p:cNvPr id="7232" name="Rectangular Callout 8"/>
            <p:cNvSpPr>
              <a:spLocks noChangeArrowheads="1"/>
            </p:cNvSpPr>
            <p:nvPr/>
          </p:nvSpPr>
          <p:spPr bwMode="auto">
            <a:xfrm>
              <a:off x="7950667" y="1409437"/>
              <a:ext cx="1105807" cy="319681"/>
            </a:xfrm>
            <a:prstGeom prst="wedgeRectCallout">
              <a:avLst>
                <a:gd name="adj1" fmla="val 6838"/>
                <a:gd name="adj2" fmla="val 119741"/>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b="0">
                  <a:latin typeface="Times New Roman" panose="02020603050405020304" pitchFamily="18" charset="0"/>
                  <a:ea typeface="SimSun" panose="02010600030101010101" pitchFamily="2" charset="-122"/>
                </a:rPr>
                <a:t>CCA=-82dBm</a:t>
              </a:r>
            </a:p>
          </p:txBody>
        </p:sp>
        <p:sp>
          <p:nvSpPr>
            <p:cNvPr id="7233" name="Rectangular Callout 27"/>
            <p:cNvSpPr>
              <a:spLocks noChangeArrowheads="1"/>
            </p:cNvSpPr>
            <p:nvPr/>
          </p:nvSpPr>
          <p:spPr bwMode="auto">
            <a:xfrm>
              <a:off x="7539581" y="2031855"/>
              <a:ext cx="1295400" cy="296541"/>
            </a:xfrm>
            <a:prstGeom prst="wedgeRectCallout">
              <a:avLst>
                <a:gd name="adj1" fmla="val -12210"/>
                <a:gd name="adj2" fmla="val 166286"/>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b="0">
                  <a:latin typeface="Times New Roman" panose="02020603050405020304" pitchFamily="18" charset="0"/>
                  <a:ea typeface="SimSun" panose="02010600030101010101" pitchFamily="2" charset="-122"/>
                </a:rPr>
                <a:t>CCA &gt; -82dBm</a:t>
              </a:r>
            </a:p>
          </p:txBody>
        </p:sp>
        <p:sp>
          <p:nvSpPr>
            <p:cNvPr id="7234" name="TextBox 91"/>
            <p:cNvSpPr txBox="1">
              <a:spLocks noChangeArrowheads="1"/>
            </p:cNvSpPr>
            <p:nvPr/>
          </p:nvSpPr>
          <p:spPr bwMode="auto">
            <a:xfrm>
              <a:off x="8911186" y="2705627"/>
              <a:ext cx="33009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a:latin typeface="Times New Roman" panose="02020603050405020304" pitchFamily="18" charset="0"/>
                  <a:ea typeface="SimSun" panose="02010600030101010101" pitchFamily="2" charset="-122"/>
                </a:rPr>
                <a:t>11</a:t>
              </a:r>
            </a:p>
          </p:txBody>
        </p:sp>
      </p:grpSp>
      <p:sp>
        <p:nvSpPr>
          <p:cNvPr id="46" name="내용 개체 틀 2"/>
          <p:cNvSpPr txBox="1">
            <a:spLocks/>
          </p:cNvSpPr>
          <p:nvPr/>
        </p:nvSpPr>
        <p:spPr bwMode="auto">
          <a:xfrm>
            <a:off x="4724400" y="4648200"/>
            <a:ext cx="4257675"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Calibri" pitchFamily="34" charset="0"/>
                <a:ea typeface="Calibri" pitchFamily="34" charset="0"/>
                <a:cs typeface="Calibri" pitchFamily="34" charset="0"/>
              </a:defRPr>
            </a:lvl1pPr>
            <a:lvl2pPr marL="742950" indent="-285750" algn="l" rtl="0" eaLnBrk="0" fontAlgn="base" hangingPunct="0">
              <a:spcBef>
                <a:spcPct val="20000"/>
              </a:spcBef>
              <a:spcAft>
                <a:spcPct val="0"/>
              </a:spcAft>
              <a:buChar char="–"/>
              <a:defRPr sz="2000">
                <a:solidFill>
                  <a:schemeClr val="tx1"/>
                </a:solidFill>
                <a:latin typeface="Calibri" pitchFamily="34" charset="0"/>
                <a:ea typeface="Calibri" pitchFamily="34" charset="0"/>
                <a:cs typeface="Calibri" pitchFamily="34" charset="0"/>
              </a:defRPr>
            </a:lvl2pPr>
            <a:lvl3pPr marL="1085850" indent="-228600" algn="l" rtl="0" eaLnBrk="0" fontAlgn="base" hangingPunct="0">
              <a:spcBef>
                <a:spcPct val="20000"/>
              </a:spcBef>
              <a:spcAft>
                <a:spcPct val="0"/>
              </a:spcAft>
              <a:buChar char="•"/>
              <a:defRPr>
                <a:solidFill>
                  <a:schemeClr val="tx1"/>
                </a:solidFill>
                <a:latin typeface="Calibri" pitchFamily="34" charset="0"/>
                <a:ea typeface="Calibri" pitchFamily="34" charset="0"/>
                <a:cs typeface="Calibri" pitchFamily="34" charset="0"/>
              </a:defRPr>
            </a:lvl3pPr>
            <a:lvl4pPr marL="1428750" indent="-228600" algn="l" rtl="0" eaLnBrk="0" fontAlgn="base" hangingPunct="0">
              <a:spcBef>
                <a:spcPct val="20000"/>
              </a:spcBef>
              <a:spcAft>
                <a:spcPct val="0"/>
              </a:spcAft>
              <a:buChar char="–"/>
              <a:defRPr sz="1600">
                <a:solidFill>
                  <a:schemeClr val="tx1"/>
                </a:solidFill>
                <a:latin typeface="Calibri" pitchFamily="34" charset="0"/>
                <a:ea typeface="Calibri" pitchFamily="34" charset="0"/>
                <a:cs typeface="Calibri" pitchFamily="34" charset="0"/>
              </a:defRPr>
            </a:lvl4pPr>
            <a:lvl5pPr marL="1771650" indent="-228600" algn="l" rtl="0" eaLnBrk="0" fontAlgn="base" hangingPunct="0">
              <a:spcBef>
                <a:spcPct val="20000"/>
              </a:spcBef>
              <a:spcAft>
                <a:spcPct val="0"/>
              </a:spcAft>
              <a:buChar char="•"/>
              <a:defRPr sz="1600">
                <a:solidFill>
                  <a:schemeClr val="tx1"/>
                </a:solidFill>
                <a:latin typeface="Calibri" pitchFamily="34" charset="0"/>
                <a:ea typeface="Calibri" pitchFamily="34" charset="0"/>
                <a:cs typeface="Calibri" pitchFamily="34" charset="0"/>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a:lstStyle>
          <a:p>
            <a:pPr>
              <a:defRPr/>
            </a:pPr>
            <a:r>
              <a:rPr lang="en-US" altLang="ko-KR" sz="1800" b="0" kern="0" dirty="0" smtClean="0">
                <a:ea typeface="굴림" panose="020B0600000101010101" pitchFamily="34" charset="-127"/>
              </a:rPr>
              <a:t>Another instance is the case where STA5 sends a frame to STA11, and If STA0 adopts a CCA&gt;-82dBm, STA0 might ignore the ongoing frame, and yet affects reception of STA11 insignificantly</a:t>
            </a:r>
          </a:p>
        </p:txBody>
      </p:sp>
      <p:grpSp>
        <p:nvGrpSpPr>
          <p:cNvPr id="7176" name="Group 5"/>
          <p:cNvGrpSpPr>
            <a:grpSpLocks/>
          </p:cNvGrpSpPr>
          <p:nvPr/>
        </p:nvGrpSpPr>
        <p:grpSpPr bwMode="auto">
          <a:xfrm>
            <a:off x="574675" y="3292475"/>
            <a:ext cx="4049713" cy="3565525"/>
            <a:chOff x="575043" y="3236503"/>
            <a:chExt cx="4048949" cy="3565525"/>
          </a:xfrm>
        </p:grpSpPr>
        <p:sp>
          <p:nvSpPr>
            <p:cNvPr id="7177" name="Oval 69"/>
            <p:cNvSpPr>
              <a:spLocks noChangeArrowheads="1"/>
            </p:cNvSpPr>
            <p:nvPr/>
          </p:nvSpPr>
          <p:spPr bwMode="auto">
            <a:xfrm>
              <a:off x="575043" y="3236503"/>
              <a:ext cx="3566447" cy="3565525"/>
            </a:xfrm>
            <a:prstGeom prst="ellipse">
              <a:avLst/>
            </a:prstGeom>
            <a:noFill/>
            <a:ln w="12700" algn="ctr">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latin typeface="Times New Roman" panose="02020603050405020304" pitchFamily="18" charset="0"/>
                <a:ea typeface="SimSun" panose="02010600030101010101" pitchFamily="2" charset="-122"/>
              </a:endParaRPr>
            </a:p>
          </p:txBody>
        </p:sp>
        <p:sp>
          <p:nvSpPr>
            <p:cNvPr id="7178" name="Oval 70"/>
            <p:cNvSpPr>
              <a:spLocks noChangeArrowheads="1"/>
            </p:cNvSpPr>
            <p:nvPr/>
          </p:nvSpPr>
          <p:spPr bwMode="auto">
            <a:xfrm>
              <a:off x="1413310" y="3998368"/>
              <a:ext cx="2011842" cy="2011322"/>
            </a:xfrm>
            <a:prstGeom prst="ellipse">
              <a:avLst/>
            </a:prstGeom>
            <a:noFill/>
            <a:ln w="12700" algn="ctr">
              <a:solidFill>
                <a:schemeClr val="tx1"/>
              </a:solidFill>
              <a:prstDash val="dash"/>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latin typeface="Times New Roman" panose="02020603050405020304" pitchFamily="18" charset="0"/>
                <a:ea typeface="SimSun" panose="02010600030101010101" pitchFamily="2" charset="-122"/>
              </a:endParaRPr>
            </a:p>
          </p:txBody>
        </p:sp>
        <p:sp>
          <p:nvSpPr>
            <p:cNvPr id="7179" name="TextBox 71"/>
            <p:cNvSpPr txBox="1">
              <a:spLocks noChangeArrowheads="1"/>
            </p:cNvSpPr>
            <p:nvPr/>
          </p:nvSpPr>
          <p:spPr bwMode="auto">
            <a:xfrm>
              <a:off x="2114085" y="5067848"/>
              <a:ext cx="539486" cy="276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b="0">
                  <a:latin typeface="Times New Roman" panose="02020603050405020304" pitchFamily="18" charset="0"/>
                  <a:ea typeface="SimSun" panose="02010600030101010101" pitchFamily="2" charset="-122"/>
                </a:rPr>
                <a:t>STA0</a:t>
              </a:r>
            </a:p>
          </p:txBody>
        </p:sp>
        <p:sp>
          <p:nvSpPr>
            <p:cNvPr id="7180" name="Oval 72"/>
            <p:cNvSpPr>
              <a:spLocks noChangeArrowheads="1"/>
            </p:cNvSpPr>
            <p:nvPr/>
          </p:nvSpPr>
          <p:spPr bwMode="auto">
            <a:xfrm>
              <a:off x="2418909" y="4122945"/>
              <a:ext cx="182895" cy="180169"/>
            </a:xfrm>
            <a:prstGeom prst="ellipse">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latin typeface="Times New Roman" panose="02020603050405020304" pitchFamily="18" charset="0"/>
                <a:ea typeface="SimSun" panose="02010600030101010101" pitchFamily="2" charset="-122"/>
              </a:endParaRPr>
            </a:p>
          </p:txBody>
        </p:sp>
        <p:sp>
          <p:nvSpPr>
            <p:cNvPr id="7181" name="Oval 73"/>
            <p:cNvSpPr>
              <a:spLocks noChangeArrowheads="1"/>
            </p:cNvSpPr>
            <p:nvPr/>
          </p:nvSpPr>
          <p:spPr bwMode="auto">
            <a:xfrm>
              <a:off x="2330900" y="5768939"/>
              <a:ext cx="182895" cy="180169"/>
            </a:xfrm>
            <a:prstGeom prst="ellipse">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latin typeface="Times New Roman" panose="02020603050405020304" pitchFamily="18" charset="0"/>
                <a:ea typeface="SimSun" panose="02010600030101010101" pitchFamily="2" charset="-122"/>
              </a:endParaRPr>
            </a:p>
          </p:txBody>
        </p:sp>
        <p:sp>
          <p:nvSpPr>
            <p:cNvPr id="7182" name="Oval 74"/>
            <p:cNvSpPr>
              <a:spLocks noChangeArrowheads="1"/>
            </p:cNvSpPr>
            <p:nvPr/>
          </p:nvSpPr>
          <p:spPr bwMode="auto">
            <a:xfrm>
              <a:off x="1809260" y="5189555"/>
              <a:ext cx="182895" cy="180169"/>
            </a:xfrm>
            <a:prstGeom prst="ellipse">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latin typeface="Times New Roman" panose="02020603050405020304" pitchFamily="18" charset="0"/>
                <a:ea typeface="SimSun" panose="02010600030101010101" pitchFamily="2" charset="-122"/>
              </a:endParaRPr>
            </a:p>
          </p:txBody>
        </p:sp>
        <p:sp>
          <p:nvSpPr>
            <p:cNvPr id="7183" name="Oval 75"/>
            <p:cNvSpPr>
              <a:spLocks noChangeArrowheads="1"/>
            </p:cNvSpPr>
            <p:nvPr/>
          </p:nvSpPr>
          <p:spPr bwMode="auto">
            <a:xfrm>
              <a:off x="2723734" y="5369724"/>
              <a:ext cx="182895" cy="180169"/>
            </a:xfrm>
            <a:prstGeom prst="ellipse">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latin typeface="Times New Roman" panose="02020603050405020304" pitchFamily="18" charset="0"/>
                <a:ea typeface="SimSun" panose="02010600030101010101" pitchFamily="2" charset="-122"/>
              </a:endParaRPr>
            </a:p>
          </p:txBody>
        </p:sp>
        <p:sp>
          <p:nvSpPr>
            <p:cNvPr id="7184" name="Oval 76"/>
            <p:cNvSpPr>
              <a:spLocks noChangeArrowheads="1"/>
            </p:cNvSpPr>
            <p:nvPr/>
          </p:nvSpPr>
          <p:spPr bwMode="auto">
            <a:xfrm>
              <a:off x="3333383" y="5549893"/>
              <a:ext cx="182895" cy="180169"/>
            </a:xfrm>
            <a:prstGeom prst="ellipse">
              <a:avLst/>
            </a:prstGeom>
            <a:solidFill>
              <a:srgbClr val="FF0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latin typeface="Times New Roman" panose="02020603050405020304" pitchFamily="18" charset="0"/>
                <a:ea typeface="SimSun" panose="02010600030101010101" pitchFamily="2" charset="-122"/>
              </a:endParaRPr>
            </a:p>
          </p:txBody>
        </p:sp>
        <p:sp>
          <p:nvSpPr>
            <p:cNvPr id="7185" name="Oval 77"/>
            <p:cNvSpPr>
              <a:spLocks noChangeArrowheads="1"/>
            </p:cNvSpPr>
            <p:nvPr/>
          </p:nvSpPr>
          <p:spPr bwMode="auto">
            <a:xfrm>
              <a:off x="2799940" y="3541250"/>
              <a:ext cx="182895" cy="180169"/>
            </a:xfrm>
            <a:prstGeom prst="ellipse">
              <a:avLst/>
            </a:prstGeom>
            <a:solidFill>
              <a:srgbClr val="FF0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latin typeface="Times New Roman" panose="02020603050405020304" pitchFamily="18" charset="0"/>
                <a:ea typeface="SimSun" panose="02010600030101010101" pitchFamily="2" charset="-122"/>
              </a:endParaRPr>
            </a:p>
          </p:txBody>
        </p:sp>
        <p:sp>
          <p:nvSpPr>
            <p:cNvPr id="7186" name="Oval 78"/>
            <p:cNvSpPr>
              <a:spLocks noChangeArrowheads="1"/>
            </p:cNvSpPr>
            <p:nvPr/>
          </p:nvSpPr>
          <p:spPr bwMode="auto">
            <a:xfrm>
              <a:off x="1504436" y="3922182"/>
              <a:ext cx="182895" cy="180169"/>
            </a:xfrm>
            <a:prstGeom prst="ellipse">
              <a:avLst/>
            </a:prstGeom>
            <a:solidFill>
              <a:srgbClr val="FF0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latin typeface="Times New Roman" panose="02020603050405020304" pitchFamily="18" charset="0"/>
                <a:ea typeface="SimSun" panose="02010600030101010101" pitchFamily="2" charset="-122"/>
              </a:endParaRPr>
            </a:p>
          </p:txBody>
        </p:sp>
        <p:sp>
          <p:nvSpPr>
            <p:cNvPr id="7187" name="Oval 79"/>
            <p:cNvSpPr>
              <a:spLocks noChangeArrowheads="1"/>
            </p:cNvSpPr>
            <p:nvPr/>
          </p:nvSpPr>
          <p:spPr bwMode="auto">
            <a:xfrm>
              <a:off x="1199611" y="5494301"/>
              <a:ext cx="182895" cy="180169"/>
            </a:xfrm>
            <a:prstGeom prst="ellipse">
              <a:avLst/>
            </a:prstGeom>
            <a:solidFill>
              <a:srgbClr val="FF0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latin typeface="Times New Roman" panose="02020603050405020304" pitchFamily="18" charset="0"/>
                <a:ea typeface="SimSun" panose="02010600030101010101" pitchFamily="2" charset="-122"/>
              </a:endParaRPr>
            </a:p>
          </p:txBody>
        </p:sp>
        <p:sp>
          <p:nvSpPr>
            <p:cNvPr id="7188" name="Oval 80"/>
            <p:cNvSpPr>
              <a:spLocks noChangeArrowheads="1"/>
            </p:cNvSpPr>
            <p:nvPr/>
          </p:nvSpPr>
          <p:spPr bwMode="auto">
            <a:xfrm>
              <a:off x="2418909" y="6436334"/>
              <a:ext cx="182895" cy="180169"/>
            </a:xfrm>
            <a:prstGeom prst="ellipse">
              <a:avLst/>
            </a:prstGeom>
            <a:solidFill>
              <a:srgbClr val="FF0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latin typeface="Times New Roman" panose="02020603050405020304" pitchFamily="18" charset="0"/>
                <a:ea typeface="SimSun" panose="02010600030101010101" pitchFamily="2" charset="-122"/>
              </a:endParaRPr>
            </a:p>
          </p:txBody>
        </p:sp>
        <p:sp>
          <p:nvSpPr>
            <p:cNvPr id="102" name="Oval 101"/>
            <p:cNvSpPr/>
            <p:nvPr/>
          </p:nvSpPr>
          <p:spPr bwMode="auto">
            <a:xfrm>
              <a:off x="3638340" y="6436903"/>
              <a:ext cx="182529" cy="179388"/>
            </a:xfrm>
            <a:prstGeom prst="ellipse">
              <a:avLst/>
            </a:prstGeom>
            <a:solidFill>
              <a:schemeClr val="accent3">
                <a:lumMod val="85000"/>
              </a:schemeClr>
            </a:solidFill>
            <a:ln w="12700" cap="flat" cmpd="sng" algn="ctr">
              <a:solidFill>
                <a:schemeClr val="tx1"/>
              </a:solidFill>
              <a:prstDash val="solid"/>
              <a:round/>
              <a:headEnd type="none" w="sm" len="sm"/>
              <a:tailEnd type="none" w="sm" len="sm"/>
            </a:ln>
            <a:effectLst/>
          </p:spPr>
          <p:txBody>
            <a:bodyPr/>
            <a:lstStyle/>
            <a:p>
              <a:pPr>
                <a:defRPr/>
              </a:pPr>
              <a:endParaRPr lang="en-US">
                <a:ea typeface="宋体" panose="02010600030101010101" pitchFamily="2" charset="-122"/>
              </a:endParaRPr>
            </a:p>
          </p:txBody>
        </p:sp>
        <p:sp>
          <p:nvSpPr>
            <p:cNvPr id="7190" name="Oval 82"/>
            <p:cNvSpPr>
              <a:spLocks noChangeArrowheads="1"/>
            </p:cNvSpPr>
            <p:nvPr/>
          </p:nvSpPr>
          <p:spPr bwMode="auto">
            <a:xfrm>
              <a:off x="1184692" y="5061819"/>
              <a:ext cx="182895" cy="180169"/>
            </a:xfrm>
            <a:prstGeom prst="ellipse">
              <a:avLst/>
            </a:prstGeom>
            <a:solidFill>
              <a:srgbClr val="FF0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latin typeface="Times New Roman" panose="02020603050405020304" pitchFamily="18" charset="0"/>
                <a:ea typeface="SimSun" panose="02010600030101010101" pitchFamily="2" charset="-122"/>
              </a:endParaRPr>
            </a:p>
          </p:txBody>
        </p:sp>
        <p:sp>
          <p:nvSpPr>
            <p:cNvPr id="7191" name="Oval 84"/>
            <p:cNvSpPr>
              <a:spLocks noChangeArrowheads="1"/>
            </p:cNvSpPr>
            <p:nvPr/>
          </p:nvSpPr>
          <p:spPr bwMode="auto">
            <a:xfrm>
              <a:off x="2266497" y="4909446"/>
              <a:ext cx="182895" cy="180169"/>
            </a:xfrm>
            <a:prstGeom prst="ellipse">
              <a:avLst/>
            </a:prstGeom>
            <a:solidFill>
              <a:schemeClr val="tx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latin typeface="Times New Roman" panose="02020603050405020304" pitchFamily="18" charset="0"/>
                <a:ea typeface="SimSun" panose="02010600030101010101" pitchFamily="2" charset="-122"/>
              </a:endParaRPr>
            </a:p>
          </p:txBody>
        </p:sp>
        <p:sp>
          <p:nvSpPr>
            <p:cNvPr id="106" name="Oval 105"/>
            <p:cNvSpPr/>
            <p:nvPr/>
          </p:nvSpPr>
          <p:spPr bwMode="auto">
            <a:xfrm>
              <a:off x="4355755" y="4982753"/>
              <a:ext cx="182529" cy="179388"/>
            </a:xfrm>
            <a:prstGeom prst="ellipse">
              <a:avLst/>
            </a:prstGeom>
            <a:solidFill>
              <a:schemeClr val="accent3">
                <a:lumMod val="85000"/>
              </a:schemeClr>
            </a:solidFill>
            <a:ln w="12700" cap="flat" cmpd="sng" algn="ctr">
              <a:solidFill>
                <a:schemeClr val="tx1"/>
              </a:solidFill>
              <a:prstDash val="solid"/>
              <a:round/>
              <a:headEnd type="none" w="sm" len="sm"/>
              <a:tailEnd type="none" w="sm" len="sm"/>
            </a:ln>
            <a:effectLst/>
          </p:spPr>
          <p:txBody>
            <a:bodyPr/>
            <a:lstStyle/>
            <a:p>
              <a:pPr>
                <a:defRPr/>
              </a:pPr>
              <a:endParaRPr lang="en-US">
                <a:ea typeface="宋体" panose="02010600030101010101" pitchFamily="2" charset="-122"/>
              </a:endParaRPr>
            </a:p>
          </p:txBody>
        </p:sp>
        <p:sp>
          <p:nvSpPr>
            <p:cNvPr id="7193" name="TextBox 87"/>
            <p:cNvSpPr txBox="1">
              <a:spLocks noChangeArrowheads="1"/>
            </p:cNvSpPr>
            <p:nvPr/>
          </p:nvSpPr>
          <p:spPr bwMode="auto">
            <a:xfrm>
              <a:off x="1152870" y="5012016"/>
              <a:ext cx="261631" cy="276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a:latin typeface="Times New Roman" panose="02020603050405020304" pitchFamily="18" charset="0"/>
                  <a:ea typeface="SimSun" panose="02010600030101010101" pitchFamily="2" charset="-122"/>
                </a:rPr>
                <a:t>1</a:t>
              </a:r>
            </a:p>
          </p:txBody>
        </p:sp>
        <p:sp>
          <p:nvSpPr>
            <p:cNvPr id="7194" name="TextBox 88"/>
            <p:cNvSpPr txBox="1">
              <a:spLocks noChangeArrowheads="1"/>
            </p:cNvSpPr>
            <p:nvPr/>
          </p:nvSpPr>
          <p:spPr bwMode="auto">
            <a:xfrm>
              <a:off x="2391940" y="6378099"/>
              <a:ext cx="261631" cy="276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a:latin typeface="Times New Roman" panose="02020603050405020304" pitchFamily="18" charset="0"/>
                  <a:ea typeface="SimSun" panose="02010600030101010101" pitchFamily="2" charset="-122"/>
                </a:rPr>
                <a:t>2</a:t>
              </a:r>
            </a:p>
          </p:txBody>
        </p:sp>
        <p:sp>
          <p:nvSpPr>
            <p:cNvPr id="7195" name="TextBox 89"/>
            <p:cNvSpPr txBox="1">
              <a:spLocks noChangeArrowheads="1"/>
            </p:cNvSpPr>
            <p:nvPr/>
          </p:nvSpPr>
          <p:spPr bwMode="auto">
            <a:xfrm>
              <a:off x="2774052" y="3504839"/>
              <a:ext cx="261631" cy="276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a:latin typeface="Times New Roman" panose="02020603050405020304" pitchFamily="18" charset="0"/>
                  <a:ea typeface="SimSun" panose="02010600030101010101" pitchFamily="2" charset="-122"/>
                </a:rPr>
                <a:t>3</a:t>
              </a:r>
            </a:p>
          </p:txBody>
        </p:sp>
        <p:sp>
          <p:nvSpPr>
            <p:cNvPr id="7196" name="TextBox 90"/>
            <p:cNvSpPr txBox="1">
              <a:spLocks noChangeArrowheads="1"/>
            </p:cNvSpPr>
            <p:nvPr/>
          </p:nvSpPr>
          <p:spPr bwMode="auto">
            <a:xfrm>
              <a:off x="1471423" y="3888554"/>
              <a:ext cx="261631" cy="276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a:latin typeface="Times New Roman" panose="02020603050405020304" pitchFamily="18" charset="0"/>
                  <a:ea typeface="SimSun" panose="02010600030101010101" pitchFamily="2" charset="-122"/>
                </a:rPr>
                <a:t>4</a:t>
              </a:r>
            </a:p>
          </p:txBody>
        </p:sp>
        <p:sp>
          <p:nvSpPr>
            <p:cNvPr id="7197" name="TextBox 91"/>
            <p:cNvSpPr txBox="1">
              <a:spLocks noChangeArrowheads="1"/>
            </p:cNvSpPr>
            <p:nvPr/>
          </p:nvSpPr>
          <p:spPr bwMode="auto">
            <a:xfrm>
              <a:off x="3300692" y="5512416"/>
              <a:ext cx="261631" cy="276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a:latin typeface="Times New Roman" panose="02020603050405020304" pitchFamily="18" charset="0"/>
                  <a:ea typeface="SimSun" panose="02010600030101010101" pitchFamily="2" charset="-122"/>
                </a:rPr>
                <a:t>5</a:t>
              </a:r>
            </a:p>
          </p:txBody>
        </p:sp>
        <p:cxnSp>
          <p:nvCxnSpPr>
            <p:cNvPr id="113" name="Straight Arrow Connector 96"/>
            <p:cNvCxnSpPr>
              <a:cxnSpLocks noChangeShapeType="1"/>
              <a:stCxn id="106" idx="3"/>
              <a:endCxn id="7184" idx="7"/>
            </p:cNvCxnSpPr>
            <p:nvPr/>
          </p:nvCxnSpPr>
          <p:spPr bwMode="auto">
            <a:xfrm flipH="1">
              <a:off x="3489143" y="5136741"/>
              <a:ext cx="892007" cy="439737"/>
            </a:xfrm>
            <a:prstGeom prst="straightConnector1">
              <a:avLst/>
            </a:prstGeom>
            <a:noFill/>
            <a:ln w="38100" algn="ctr">
              <a:solidFill>
                <a:schemeClr val="accent1">
                  <a:lumMod val="75000"/>
                </a:schemeClr>
              </a:solidFill>
              <a:round/>
              <a:headEnd type="arrow" w="med" len="med"/>
              <a:tailEnd type="none" w="med" len="med"/>
            </a:ln>
            <a:extLst>
              <a:ext uri="{909E8E84-426E-40DD-AFC4-6F175D3DCCD1}">
                <a14:hiddenFill xmlns:a14="http://schemas.microsoft.com/office/drawing/2010/main">
                  <a:noFill/>
                </a14:hiddenFill>
              </a:ext>
            </a:extLst>
          </p:spPr>
        </p:cxnSp>
        <p:sp>
          <p:nvSpPr>
            <p:cNvPr id="7199" name="TextBox 88"/>
            <p:cNvSpPr txBox="1">
              <a:spLocks noChangeArrowheads="1"/>
            </p:cNvSpPr>
            <p:nvPr/>
          </p:nvSpPr>
          <p:spPr bwMode="auto">
            <a:xfrm>
              <a:off x="1170961" y="5429310"/>
              <a:ext cx="261631" cy="276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a:latin typeface="Times New Roman" panose="02020603050405020304" pitchFamily="18" charset="0"/>
                  <a:ea typeface="SimSun" panose="02010600030101010101" pitchFamily="2" charset="-122"/>
                </a:rPr>
                <a:t>6</a:t>
              </a:r>
            </a:p>
          </p:txBody>
        </p:sp>
        <p:sp>
          <p:nvSpPr>
            <p:cNvPr id="7200" name="TextBox 88"/>
            <p:cNvSpPr txBox="1">
              <a:spLocks noChangeArrowheads="1"/>
            </p:cNvSpPr>
            <p:nvPr/>
          </p:nvSpPr>
          <p:spPr bwMode="auto">
            <a:xfrm>
              <a:off x="2379540" y="4074555"/>
              <a:ext cx="261631" cy="276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a:latin typeface="Times New Roman" panose="02020603050405020304" pitchFamily="18" charset="0"/>
                  <a:ea typeface="SimSun" panose="02010600030101010101" pitchFamily="2" charset="-122"/>
                </a:rPr>
                <a:t>7</a:t>
              </a:r>
            </a:p>
          </p:txBody>
        </p:sp>
        <p:sp>
          <p:nvSpPr>
            <p:cNvPr id="7201" name="TextBox 88"/>
            <p:cNvSpPr txBox="1">
              <a:spLocks noChangeArrowheads="1"/>
            </p:cNvSpPr>
            <p:nvPr/>
          </p:nvSpPr>
          <p:spPr bwMode="auto">
            <a:xfrm>
              <a:off x="2294771" y="5725656"/>
              <a:ext cx="261631" cy="276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a:latin typeface="Times New Roman" panose="02020603050405020304" pitchFamily="18" charset="0"/>
                  <a:ea typeface="SimSun" panose="02010600030101010101" pitchFamily="2" charset="-122"/>
                </a:rPr>
                <a:t>8</a:t>
              </a:r>
            </a:p>
          </p:txBody>
        </p:sp>
        <p:sp>
          <p:nvSpPr>
            <p:cNvPr id="7202" name="TextBox 87"/>
            <p:cNvSpPr txBox="1">
              <a:spLocks noChangeArrowheads="1"/>
            </p:cNvSpPr>
            <p:nvPr/>
          </p:nvSpPr>
          <p:spPr bwMode="auto">
            <a:xfrm>
              <a:off x="1783868" y="5141164"/>
              <a:ext cx="261631" cy="276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a:latin typeface="Times New Roman" panose="02020603050405020304" pitchFamily="18" charset="0"/>
                  <a:ea typeface="SimSun" panose="02010600030101010101" pitchFamily="2" charset="-122"/>
                </a:rPr>
                <a:t>9</a:t>
              </a:r>
            </a:p>
          </p:txBody>
        </p:sp>
        <p:sp>
          <p:nvSpPr>
            <p:cNvPr id="7203" name="TextBox 87"/>
            <p:cNvSpPr txBox="1">
              <a:spLocks noChangeArrowheads="1"/>
            </p:cNvSpPr>
            <p:nvPr/>
          </p:nvSpPr>
          <p:spPr bwMode="auto">
            <a:xfrm>
              <a:off x="2657447" y="5319778"/>
              <a:ext cx="33855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a:latin typeface="Times New Roman" panose="02020603050405020304" pitchFamily="18" charset="0"/>
                  <a:ea typeface="SimSun" panose="02010600030101010101" pitchFamily="2" charset="-122"/>
                </a:rPr>
                <a:t>10</a:t>
              </a:r>
            </a:p>
          </p:txBody>
        </p:sp>
        <p:sp>
          <p:nvSpPr>
            <p:cNvPr id="7204" name="TextBox 91"/>
            <p:cNvSpPr txBox="1">
              <a:spLocks noChangeArrowheads="1"/>
            </p:cNvSpPr>
            <p:nvPr/>
          </p:nvSpPr>
          <p:spPr bwMode="auto">
            <a:xfrm>
              <a:off x="4293902" y="4935655"/>
              <a:ext cx="33009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a:latin typeface="Times New Roman" panose="02020603050405020304" pitchFamily="18" charset="0"/>
                  <a:ea typeface="SimSun" panose="02010600030101010101" pitchFamily="2" charset="-122"/>
                </a:rPr>
                <a:t>11</a:t>
              </a:r>
            </a:p>
          </p:txBody>
        </p:sp>
      </p:grpSp>
      <p:sp>
        <p:nvSpPr>
          <p:cNvPr id="67" name="Date Placeholder 3"/>
          <p:cNvSpPr>
            <a:spLocks noGrp="1"/>
          </p:cNvSpPr>
          <p:nvPr>
            <p:ph type="dt" sz="quarter" idx="10"/>
          </p:nvPr>
        </p:nvSpPr>
        <p:spPr>
          <a:xfrm>
            <a:off x="696913" y="332601"/>
            <a:ext cx="1541128" cy="276999"/>
          </a:xfrm>
        </p:spPr>
        <p:txBody>
          <a:bodyPr/>
          <a:lstStyle/>
          <a:p>
            <a:pPr>
              <a:defRPr/>
            </a:pPr>
            <a:r>
              <a:rPr lang="en-US" dirty="0" smtClean="0"/>
              <a:t>November 2014</a:t>
            </a:r>
            <a:endParaRPr lang="en-US" dirty="0"/>
          </a:p>
        </p:txBody>
      </p:sp>
    </p:spTree>
    <p:extLst>
      <p:ext uri="{BB962C8B-B14F-4D97-AF65-F5344CB8AC3E}">
        <p14:creationId xmlns:p14="http://schemas.microsoft.com/office/powerpoint/2010/main" val="286049305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reeform 3"/>
          <p:cNvSpPr/>
          <p:nvPr/>
        </p:nvSpPr>
        <p:spPr bwMode="auto">
          <a:xfrm>
            <a:off x="5110480" y="3444240"/>
            <a:ext cx="2438400" cy="2976880"/>
          </a:xfrm>
          <a:custGeom>
            <a:avLst/>
            <a:gdLst>
              <a:gd name="connsiteX0" fmla="*/ 457200 w 2438400"/>
              <a:gd name="connsiteY0" fmla="*/ 0 h 2976880"/>
              <a:gd name="connsiteX1" fmla="*/ 223520 w 2438400"/>
              <a:gd name="connsiteY1" fmla="*/ 355600 h 2976880"/>
              <a:gd name="connsiteX2" fmla="*/ 101600 w 2438400"/>
              <a:gd name="connsiteY2" fmla="*/ 619760 h 2976880"/>
              <a:gd name="connsiteX3" fmla="*/ 10160 w 2438400"/>
              <a:gd name="connsiteY3" fmla="*/ 1036320 h 2976880"/>
              <a:gd name="connsiteX4" fmla="*/ 0 w 2438400"/>
              <a:gd name="connsiteY4" fmla="*/ 1391920 h 2976880"/>
              <a:gd name="connsiteX5" fmla="*/ 50800 w 2438400"/>
              <a:gd name="connsiteY5" fmla="*/ 1615440 h 2976880"/>
              <a:gd name="connsiteX6" fmla="*/ 213360 w 2438400"/>
              <a:gd name="connsiteY6" fmla="*/ 2042160 h 2976880"/>
              <a:gd name="connsiteX7" fmla="*/ 436880 w 2438400"/>
              <a:gd name="connsiteY7" fmla="*/ 2367280 h 2976880"/>
              <a:gd name="connsiteX8" fmla="*/ 762000 w 2438400"/>
              <a:gd name="connsiteY8" fmla="*/ 2651760 h 2976880"/>
              <a:gd name="connsiteX9" fmla="*/ 965200 w 2438400"/>
              <a:gd name="connsiteY9" fmla="*/ 2783840 h 2976880"/>
              <a:gd name="connsiteX10" fmla="*/ 1239520 w 2438400"/>
              <a:gd name="connsiteY10" fmla="*/ 2885440 h 2976880"/>
              <a:gd name="connsiteX11" fmla="*/ 1493520 w 2438400"/>
              <a:gd name="connsiteY11" fmla="*/ 2946400 h 2976880"/>
              <a:gd name="connsiteX12" fmla="*/ 1869440 w 2438400"/>
              <a:gd name="connsiteY12" fmla="*/ 2976880 h 2976880"/>
              <a:gd name="connsiteX13" fmla="*/ 2001520 w 2438400"/>
              <a:gd name="connsiteY13" fmla="*/ 2976880 h 2976880"/>
              <a:gd name="connsiteX14" fmla="*/ 2113280 w 2438400"/>
              <a:gd name="connsiteY14" fmla="*/ 2824480 h 2976880"/>
              <a:gd name="connsiteX15" fmla="*/ 2275840 w 2438400"/>
              <a:gd name="connsiteY15" fmla="*/ 2570480 h 2976880"/>
              <a:gd name="connsiteX16" fmla="*/ 2418080 w 2438400"/>
              <a:gd name="connsiteY16" fmla="*/ 2123440 h 2976880"/>
              <a:gd name="connsiteX17" fmla="*/ 2438400 w 2438400"/>
              <a:gd name="connsiteY17" fmla="*/ 1534160 h 2976880"/>
              <a:gd name="connsiteX18" fmla="*/ 2377440 w 2438400"/>
              <a:gd name="connsiteY18" fmla="*/ 1229360 h 2976880"/>
              <a:gd name="connsiteX19" fmla="*/ 2204720 w 2438400"/>
              <a:gd name="connsiteY19" fmla="*/ 863600 h 2976880"/>
              <a:gd name="connsiteX20" fmla="*/ 1899920 w 2438400"/>
              <a:gd name="connsiteY20" fmla="*/ 508000 h 2976880"/>
              <a:gd name="connsiteX21" fmla="*/ 1717040 w 2438400"/>
              <a:gd name="connsiteY21" fmla="*/ 335280 h 2976880"/>
              <a:gd name="connsiteX22" fmla="*/ 1442720 w 2438400"/>
              <a:gd name="connsiteY22" fmla="*/ 182880 h 2976880"/>
              <a:gd name="connsiteX23" fmla="*/ 1137920 w 2438400"/>
              <a:gd name="connsiteY23" fmla="*/ 60960 h 2976880"/>
              <a:gd name="connsiteX24" fmla="*/ 843280 w 2438400"/>
              <a:gd name="connsiteY24" fmla="*/ 20320 h 2976880"/>
              <a:gd name="connsiteX25" fmla="*/ 619760 w 2438400"/>
              <a:gd name="connsiteY25" fmla="*/ 20320 h 2976880"/>
              <a:gd name="connsiteX26" fmla="*/ 457200 w 2438400"/>
              <a:gd name="connsiteY26" fmla="*/ 0 h 29768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2438400" h="2976880">
                <a:moveTo>
                  <a:pt x="457200" y="0"/>
                </a:moveTo>
                <a:lnTo>
                  <a:pt x="223520" y="355600"/>
                </a:lnTo>
                <a:lnTo>
                  <a:pt x="101600" y="619760"/>
                </a:lnTo>
                <a:lnTo>
                  <a:pt x="10160" y="1036320"/>
                </a:lnTo>
                <a:lnTo>
                  <a:pt x="0" y="1391920"/>
                </a:lnTo>
                <a:lnTo>
                  <a:pt x="50800" y="1615440"/>
                </a:lnTo>
                <a:lnTo>
                  <a:pt x="213360" y="2042160"/>
                </a:lnTo>
                <a:lnTo>
                  <a:pt x="436880" y="2367280"/>
                </a:lnTo>
                <a:lnTo>
                  <a:pt x="762000" y="2651760"/>
                </a:lnTo>
                <a:lnTo>
                  <a:pt x="965200" y="2783840"/>
                </a:lnTo>
                <a:lnTo>
                  <a:pt x="1239520" y="2885440"/>
                </a:lnTo>
                <a:lnTo>
                  <a:pt x="1493520" y="2946400"/>
                </a:lnTo>
                <a:lnTo>
                  <a:pt x="1869440" y="2976880"/>
                </a:lnTo>
                <a:lnTo>
                  <a:pt x="2001520" y="2976880"/>
                </a:lnTo>
                <a:lnTo>
                  <a:pt x="2113280" y="2824480"/>
                </a:lnTo>
                <a:lnTo>
                  <a:pt x="2275840" y="2570480"/>
                </a:lnTo>
                <a:lnTo>
                  <a:pt x="2418080" y="2123440"/>
                </a:lnTo>
                <a:lnTo>
                  <a:pt x="2438400" y="1534160"/>
                </a:lnTo>
                <a:lnTo>
                  <a:pt x="2377440" y="1229360"/>
                </a:lnTo>
                <a:lnTo>
                  <a:pt x="2204720" y="863600"/>
                </a:lnTo>
                <a:lnTo>
                  <a:pt x="1899920" y="508000"/>
                </a:lnTo>
                <a:lnTo>
                  <a:pt x="1717040" y="335280"/>
                </a:lnTo>
                <a:lnTo>
                  <a:pt x="1442720" y="182880"/>
                </a:lnTo>
                <a:lnTo>
                  <a:pt x="1137920" y="60960"/>
                </a:lnTo>
                <a:lnTo>
                  <a:pt x="843280" y="20320"/>
                </a:lnTo>
                <a:lnTo>
                  <a:pt x="619760" y="20320"/>
                </a:lnTo>
                <a:lnTo>
                  <a:pt x="457200" y="0"/>
                </a:lnTo>
                <a:close/>
              </a:path>
            </a:pathLst>
          </a:custGeom>
          <a:solidFill>
            <a:srgbClr val="FFFF00">
              <a:alpha val="40000"/>
            </a:srgb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9218" name="제목 1"/>
          <p:cNvSpPr>
            <a:spLocks noGrp="1"/>
          </p:cNvSpPr>
          <p:nvPr>
            <p:ph type="title"/>
          </p:nvPr>
        </p:nvSpPr>
        <p:spPr/>
        <p:txBody>
          <a:bodyPr/>
          <a:lstStyle/>
          <a:p>
            <a:r>
              <a:rPr lang="en-US" altLang="ko-KR" sz="2800" dirty="0" smtClean="0">
                <a:latin typeface="Calibri" panose="020F0502020204030204" pitchFamily="34" charset="0"/>
                <a:ea typeface="Gulim" panose="020B0600000101010101" pitchFamily="34" charset="-127"/>
              </a:rPr>
              <a:t>Current CCA Rule in 802.11</a:t>
            </a:r>
            <a:endParaRPr lang="ko-KR" altLang="en-US" sz="3600" dirty="0" smtClean="0">
              <a:latin typeface="Calibri" panose="020F0502020204030204" pitchFamily="34" charset="0"/>
              <a:ea typeface="Gulim" panose="020B0600000101010101" pitchFamily="34" charset="-127"/>
            </a:endParaRPr>
          </a:p>
        </p:txBody>
      </p:sp>
      <p:sp>
        <p:nvSpPr>
          <p:cNvPr id="9219" name="내용 개체 틀 2"/>
          <p:cNvSpPr>
            <a:spLocks noGrp="1"/>
          </p:cNvSpPr>
          <p:nvPr>
            <p:ph idx="1"/>
          </p:nvPr>
        </p:nvSpPr>
        <p:spPr>
          <a:xfrm>
            <a:off x="381000" y="1676399"/>
            <a:ext cx="8153400" cy="1512657"/>
          </a:xfrm>
        </p:spPr>
        <p:txBody>
          <a:bodyPr/>
          <a:lstStyle/>
          <a:p>
            <a:r>
              <a:rPr lang="en-US" altLang="ko-KR" sz="2000" b="0" dirty="0" smtClean="0">
                <a:latin typeface="Calibri" panose="020F0502020204030204" pitchFamily="34" charset="0"/>
                <a:ea typeface="Gulim" panose="020B0600000101010101" pitchFamily="34" charset="-127"/>
              </a:rPr>
              <a:t>Current CCA rule in 802.11 is based on the energy received from the transmitter of a frame, irrespective of the frame’s recipient</a:t>
            </a:r>
            <a:endParaRPr lang="en-US" altLang="ko-KR" sz="2000" b="0" dirty="0">
              <a:latin typeface="Calibri" panose="020F0502020204030204" pitchFamily="34" charset="0"/>
              <a:ea typeface="Gulim" panose="020B0600000101010101" pitchFamily="34" charset="-127"/>
            </a:endParaRPr>
          </a:p>
          <a:p>
            <a:r>
              <a:rPr lang="en-US" altLang="ko-KR" sz="2000" b="0" dirty="0" smtClean="0">
                <a:latin typeface="Calibri" panose="020F0502020204030204" pitchFamily="34" charset="0"/>
                <a:ea typeface="Gulim" panose="020B0600000101010101" pitchFamily="34" charset="-127"/>
              </a:rPr>
              <a:t>For instance, in below figure, when STA0 sends a frame, CCA at STA1 turns busy irrespective of the destination of the frame sent </a:t>
            </a:r>
            <a:endParaRPr lang="en-US" altLang="ko-KR" sz="1600" dirty="0" smtClean="0">
              <a:latin typeface="Calibri" panose="020F0502020204030204" pitchFamily="34" charset="0"/>
              <a:ea typeface="Gulim" panose="020B0600000101010101" pitchFamily="34" charset="-127"/>
            </a:endParaRPr>
          </a:p>
        </p:txBody>
      </p:sp>
      <p:sp>
        <p:nvSpPr>
          <p:cNvPr id="9221" name="슬라이드 번호 개체 틀 4"/>
          <p:cNvSpPr>
            <a:spLocks noGrp="1"/>
          </p:cNvSpPr>
          <p:nvPr>
            <p:ph type="sldNum" sz="quarter" idx="4294967295"/>
          </p:nvPr>
        </p:nvSpPr>
        <p:spPr>
          <a:xfrm>
            <a:off x="6701433" y="6475413"/>
            <a:ext cx="1842492" cy="184666"/>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zh-CN" sz="1200" b="0" dirty="0" smtClean="0">
                <a:ea typeface="SimSun" panose="02010600030101010101" pitchFamily="2" charset="-122"/>
              </a:rPr>
              <a:t>Slide </a:t>
            </a:r>
            <a:fld id="{6A327D34-40AC-46FA-B774-C6FAC0EE8E77}" type="slidenum">
              <a:rPr lang="en-US" altLang="zh-CN" sz="1200" b="0" smtClean="0">
                <a:ea typeface="SimSun" panose="02010600030101010101" pitchFamily="2" charset="-122"/>
              </a:rPr>
              <a:pPr>
                <a:spcBef>
                  <a:spcPct val="0"/>
                </a:spcBef>
                <a:buFontTx/>
                <a:buNone/>
              </a:pPr>
              <a:t>7</a:t>
            </a:fld>
            <a:endParaRPr lang="en-US" altLang="zh-CN" sz="1200" b="0" dirty="0" smtClean="0">
              <a:ea typeface="SimSun" panose="02010600030101010101" pitchFamily="2" charset="-122"/>
            </a:endParaRPr>
          </a:p>
        </p:txBody>
      </p:sp>
      <p:sp>
        <p:nvSpPr>
          <p:cNvPr id="6" name="Date Placeholder 3"/>
          <p:cNvSpPr>
            <a:spLocks noGrp="1"/>
          </p:cNvSpPr>
          <p:nvPr>
            <p:ph type="dt" sz="quarter" idx="10"/>
          </p:nvPr>
        </p:nvSpPr>
        <p:spPr>
          <a:xfrm>
            <a:off x="696913" y="332601"/>
            <a:ext cx="1541128" cy="276999"/>
          </a:xfrm>
        </p:spPr>
        <p:txBody>
          <a:bodyPr/>
          <a:lstStyle/>
          <a:p>
            <a:pPr>
              <a:defRPr/>
            </a:pPr>
            <a:r>
              <a:rPr lang="en-US" dirty="0" smtClean="0"/>
              <a:t>November 2014</a:t>
            </a:r>
            <a:endParaRPr lang="en-US" dirty="0"/>
          </a:p>
        </p:txBody>
      </p:sp>
      <p:sp>
        <p:nvSpPr>
          <p:cNvPr id="31" name="Oval 1"/>
          <p:cNvSpPr>
            <a:spLocks noChangeArrowheads="1"/>
          </p:cNvSpPr>
          <p:nvPr/>
        </p:nvSpPr>
        <p:spPr bwMode="auto">
          <a:xfrm>
            <a:off x="5105400" y="2859088"/>
            <a:ext cx="3566160" cy="3565525"/>
          </a:xfrm>
          <a:prstGeom prst="ellipse">
            <a:avLst/>
          </a:prstGeom>
          <a:noFill/>
          <a:ln w="12700" algn="ctr">
            <a:solidFill>
              <a:schemeClr val="tx1"/>
            </a:solidFill>
            <a:round/>
            <a:headEnd type="none" w="sm" len="sm"/>
            <a:tailEnd type="none" w="sm" len="sm"/>
          </a:ln>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latin typeface="Times New Roman" panose="02020603050405020304" pitchFamily="18" charset="0"/>
              <a:ea typeface="SimSun" panose="02010600030101010101" pitchFamily="2" charset="-122"/>
            </a:endParaRPr>
          </a:p>
        </p:txBody>
      </p:sp>
      <p:sp>
        <p:nvSpPr>
          <p:cNvPr id="33" name="TextBox 5"/>
          <p:cNvSpPr txBox="1">
            <a:spLocks noChangeArrowheads="1"/>
          </p:cNvSpPr>
          <p:nvPr/>
        </p:nvSpPr>
        <p:spPr bwMode="auto">
          <a:xfrm>
            <a:off x="6644318" y="4690433"/>
            <a:ext cx="539443" cy="276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b="0">
                <a:latin typeface="Times New Roman" panose="02020603050405020304" pitchFamily="18" charset="0"/>
                <a:ea typeface="SimSun" panose="02010600030101010101" pitchFamily="2" charset="-122"/>
              </a:rPr>
              <a:t>STA0</a:t>
            </a:r>
          </a:p>
        </p:txBody>
      </p:sp>
      <p:sp>
        <p:nvSpPr>
          <p:cNvPr id="41" name="Oval 19"/>
          <p:cNvSpPr>
            <a:spLocks noChangeArrowheads="1"/>
          </p:cNvSpPr>
          <p:nvPr/>
        </p:nvSpPr>
        <p:spPr bwMode="auto">
          <a:xfrm>
            <a:off x="5608320" y="5137552"/>
            <a:ext cx="182880" cy="180169"/>
          </a:xfrm>
          <a:prstGeom prst="ellipse">
            <a:avLst/>
          </a:prstGeom>
          <a:solidFill>
            <a:srgbClr val="FF0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latin typeface="Times New Roman" panose="02020603050405020304" pitchFamily="18" charset="0"/>
              <a:ea typeface="SimSun" panose="02010600030101010101" pitchFamily="2" charset="-122"/>
            </a:endParaRPr>
          </a:p>
        </p:txBody>
      </p:sp>
      <p:sp>
        <p:nvSpPr>
          <p:cNvPr id="45" name="Oval 44"/>
          <p:cNvSpPr/>
          <p:nvPr/>
        </p:nvSpPr>
        <p:spPr bwMode="auto">
          <a:xfrm>
            <a:off x="5638636" y="3657600"/>
            <a:ext cx="182563" cy="179388"/>
          </a:xfrm>
          <a:prstGeom prst="ellipse">
            <a:avLst/>
          </a:prstGeom>
          <a:solidFill>
            <a:schemeClr val="accent3">
              <a:lumMod val="85000"/>
            </a:schemeClr>
          </a:solidFill>
          <a:ln w="12700" cap="flat" cmpd="sng" algn="ctr">
            <a:solidFill>
              <a:schemeClr val="tx1"/>
            </a:solidFill>
            <a:prstDash val="solid"/>
            <a:round/>
            <a:headEnd type="none" w="sm" len="sm"/>
            <a:tailEnd type="none" w="sm" len="sm"/>
          </a:ln>
          <a:effectLst/>
        </p:spPr>
        <p:txBody>
          <a:bodyPr/>
          <a:lstStyle/>
          <a:p>
            <a:pPr>
              <a:defRPr/>
            </a:pPr>
            <a:endParaRPr lang="en-US">
              <a:ea typeface="宋体" panose="02010600030101010101" pitchFamily="2" charset="-122"/>
            </a:endParaRPr>
          </a:p>
        </p:txBody>
      </p:sp>
      <p:sp>
        <p:nvSpPr>
          <p:cNvPr id="46" name="Rectangular Callout 8"/>
          <p:cNvSpPr>
            <a:spLocks noChangeArrowheads="1"/>
          </p:cNvSpPr>
          <p:nvPr/>
        </p:nvSpPr>
        <p:spPr bwMode="auto">
          <a:xfrm>
            <a:off x="7635744" y="5928719"/>
            <a:ext cx="1127256" cy="319681"/>
          </a:xfrm>
          <a:prstGeom prst="wedgeRectCallout">
            <a:avLst>
              <a:gd name="adj1" fmla="val 11562"/>
              <a:gd name="adj2" fmla="val -118584"/>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b="0">
                <a:latin typeface="Times New Roman" panose="02020603050405020304" pitchFamily="18" charset="0"/>
                <a:ea typeface="SimSun" panose="02010600030101010101" pitchFamily="2" charset="-122"/>
              </a:rPr>
              <a:t>CCA=-82dBm</a:t>
            </a:r>
          </a:p>
        </p:txBody>
      </p:sp>
      <p:sp>
        <p:nvSpPr>
          <p:cNvPr id="50" name="Oval 30"/>
          <p:cNvSpPr>
            <a:spLocks noChangeArrowheads="1"/>
          </p:cNvSpPr>
          <p:nvPr/>
        </p:nvSpPr>
        <p:spPr bwMode="auto">
          <a:xfrm>
            <a:off x="6796718" y="4532031"/>
            <a:ext cx="182880" cy="180169"/>
          </a:xfrm>
          <a:prstGeom prst="ellipse">
            <a:avLst/>
          </a:prstGeom>
          <a:solidFill>
            <a:schemeClr val="tx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latin typeface="Times New Roman" panose="02020603050405020304" pitchFamily="18" charset="0"/>
              <a:ea typeface="SimSun" panose="02010600030101010101" pitchFamily="2" charset="-122"/>
            </a:endParaRPr>
          </a:p>
        </p:txBody>
      </p:sp>
      <p:sp>
        <p:nvSpPr>
          <p:cNvPr id="51" name="Oval 50"/>
          <p:cNvSpPr/>
          <p:nvPr/>
        </p:nvSpPr>
        <p:spPr bwMode="auto">
          <a:xfrm>
            <a:off x="7978299" y="3554413"/>
            <a:ext cx="182562" cy="179387"/>
          </a:xfrm>
          <a:prstGeom prst="ellipse">
            <a:avLst/>
          </a:prstGeom>
          <a:solidFill>
            <a:schemeClr val="accent3">
              <a:lumMod val="85000"/>
            </a:schemeClr>
          </a:solidFill>
          <a:ln w="12700" cap="flat" cmpd="sng" algn="ctr">
            <a:solidFill>
              <a:schemeClr val="tx1"/>
            </a:solidFill>
            <a:prstDash val="solid"/>
            <a:round/>
            <a:headEnd type="none" w="sm" len="sm"/>
            <a:tailEnd type="none" w="sm" len="sm"/>
          </a:ln>
          <a:effectLst/>
        </p:spPr>
        <p:txBody>
          <a:bodyPr/>
          <a:lstStyle/>
          <a:p>
            <a:pPr>
              <a:defRPr/>
            </a:pPr>
            <a:endParaRPr lang="en-US" b="1" dirty="0">
              <a:ea typeface="宋体" panose="02010600030101010101" pitchFamily="2" charset="-122"/>
            </a:endParaRPr>
          </a:p>
        </p:txBody>
      </p:sp>
      <p:sp>
        <p:nvSpPr>
          <p:cNvPr id="53" name="Oval 1"/>
          <p:cNvSpPr>
            <a:spLocks noChangeArrowheads="1"/>
          </p:cNvSpPr>
          <p:nvPr/>
        </p:nvSpPr>
        <p:spPr bwMode="auto">
          <a:xfrm>
            <a:off x="3977640" y="3444875"/>
            <a:ext cx="3566160" cy="3565525"/>
          </a:xfrm>
          <a:prstGeom prst="ellipse">
            <a:avLst/>
          </a:prstGeom>
          <a:noFill/>
          <a:ln w="12700" algn="ctr">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latin typeface="Times New Roman" panose="02020603050405020304" pitchFamily="18" charset="0"/>
              <a:ea typeface="SimSun" panose="02010600030101010101" pitchFamily="2" charset="-122"/>
            </a:endParaRPr>
          </a:p>
        </p:txBody>
      </p:sp>
      <p:sp>
        <p:nvSpPr>
          <p:cNvPr id="54" name="Rectangular Callout 8"/>
          <p:cNvSpPr>
            <a:spLocks noChangeArrowheads="1"/>
          </p:cNvSpPr>
          <p:nvPr/>
        </p:nvSpPr>
        <p:spPr bwMode="auto">
          <a:xfrm>
            <a:off x="7641328" y="5932491"/>
            <a:ext cx="1127256" cy="319681"/>
          </a:xfrm>
          <a:prstGeom prst="wedgeRectCallout">
            <a:avLst>
              <a:gd name="adj1" fmla="val -79469"/>
              <a:gd name="adj2" fmla="val 24434"/>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b="0">
                <a:latin typeface="Times New Roman" panose="02020603050405020304" pitchFamily="18" charset="0"/>
                <a:ea typeface="SimSun" panose="02010600030101010101" pitchFamily="2" charset="-122"/>
              </a:rPr>
              <a:t>CCA=-82dBm</a:t>
            </a:r>
          </a:p>
        </p:txBody>
      </p:sp>
      <p:sp>
        <p:nvSpPr>
          <p:cNvPr id="57" name="TextBox 5"/>
          <p:cNvSpPr txBox="1">
            <a:spLocks noChangeArrowheads="1"/>
          </p:cNvSpPr>
          <p:nvPr/>
        </p:nvSpPr>
        <p:spPr bwMode="auto">
          <a:xfrm>
            <a:off x="5562600" y="5257800"/>
            <a:ext cx="539443" cy="276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b="0" dirty="0" smtClean="0">
                <a:latin typeface="Times New Roman" panose="02020603050405020304" pitchFamily="18" charset="0"/>
                <a:ea typeface="SimSun" panose="02010600030101010101" pitchFamily="2" charset="-122"/>
              </a:rPr>
              <a:t>STA1</a:t>
            </a:r>
            <a:endParaRPr lang="en-US" altLang="en-US" sz="1200" b="0" dirty="0">
              <a:latin typeface="Times New Roman" panose="02020603050405020304" pitchFamily="18" charset="0"/>
              <a:ea typeface="SimSun" panose="02010600030101010101" pitchFamily="2" charset="-122"/>
            </a:endParaRPr>
          </a:p>
        </p:txBody>
      </p:sp>
      <p:sp>
        <p:nvSpPr>
          <p:cNvPr id="58" name="TextBox 5"/>
          <p:cNvSpPr txBox="1">
            <a:spLocks noChangeArrowheads="1"/>
          </p:cNvSpPr>
          <p:nvPr/>
        </p:nvSpPr>
        <p:spPr bwMode="auto">
          <a:xfrm>
            <a:off x="5486400" y="3810000"/>
            <a:ext cx="539443" cy="276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b="0" dirty="0" smtClean="0">
                <a:latin typeface="Times New Roman" panose="02020603050405020304" pitchFamily="18" charset="0"/>
                <a:ea typeface="SimSun" panose="02010600030101010101" pitchFamily="2" charset="-122"/>
              </a:rPr>
              <a:t>STA4</a:t>
            </a:r>
            <a:endParaRPr lang="en-US" altLang="en-US" sz="1200" b="0" dirty="0">
              <a:latin typeface="Times New Roman" panose="02020603050405020304" pitchFamily="18" charset="0"/>
              <a:ea typeface="SimSun" panose="02010600030101010101" pitchFamily="2" charset="-122"/>
            </a:endParaRPr>
          </a:p>
        </p:txBody>
      </p:sp>
      <p:sp>
        <p:nvSpPr>
          <p:cNvPr id="59" name="TextBox 5"/>
          <p:cNvSpPr txBox="1">
            <a:spLocks noChangeArrowheads="1"/>
          </p:cNvSpPr>
          <p:nvPr/>
        </p:nvSpPr>
        <p:spPr bwMode="auto">
          <a:xfrm>
            <a:off x="7842557" y="3685450"/>
            <a:ext cx="539443" cy="276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b="0" dirty="0" smtClean="0">
                <a:latin typeface="Times New Roman" panose="02020603050405020304" pitchFamily="18" charset="0"/>
                <a:ea typeface="SimSun" panose="02010600030101010101" pitchFamily="2" charset="-122"/>
              </a:rPr>
              <a:t>STA3</a:t>
            </a:r>
            <a:endParaRPr lang="en-US" altLang="en-US" sz="1200" b="0" dirty="0">
              <a:latin typeface="Times New Roman" panose="02020603050405020304" pitchFamily="18" charset="0"/>
              <a:ea typeface="SimSun" panose="02010600030101010101" pitchFamily="2" charset="-122"/>
            </a:endParaRPr>
          </a:p>
        </p:txBody>
      </p:sp>
      <p:sp>
        <p:nvSpPr>
          <p:cNvPr id="61" name="내용 개체 틀 2"/>
          <p:cNvSpPr txBox="1">
            <a:spLocks/>
          </p:cNvSpPr>
          <p:nvPr/>
        </p:nvSpPr>
        <p:spPr bwMode="auto">
          <a:xfrm>
            <a:off x="381000" y="3484880"/>
            <a:ext cx="4693434" cy="2990533"/>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r>
              <a:rPr lang="en-US" altLang="ko-KR" sz="2000" b="0" kern="0" dirty="0" smtClean="0">
                <a:latin typeface="Calibri" panose="020F0502020204030204" pitchFamily="34" charset="0"/>
                <a:ea typeface="Gulim" panose="020B0600000101010101" pitchFamily="34" charset="-127"/>
              </a:rPr>
              <a:t>It is fair that STA1’s CCA turns busy when STA0 sends frames to STA4. But it is not necessary that STA1’s CCA turn busy when STA0 sends frames to STA3</a:t>
            </a:r>
          </a:p>
          <a:p>
            <a:r>
              <a:rPr lang="en-US" altLang="ko-KR" sz="2000" b="0" kern="0" dirty="0" smtClean="0">
                <a:latin typeface="Calibri" panose="020F0502020204030204" pitchFamily="34" charset="0"/>
                <a:ea typeface="Gulim" panose="020B0600000101010101" pitchFamily="34" charset="-127"/>
              </a:rPr>
              <a:t>This means, with respect to STA0’s transmission, STA1’s CCA should become busy only when the recipient of STA0’s frame is within the cross-coverage area (shown in yellow)</a:t>
            </a:r>
            <a:endParaRPr lang="en-US" altLang="ko-KR" sz="1600" kern="0" dirty="0" smtClean="0">
              <a:latin typeface="Calibri" panose="020F0502020204030204" pitchFamily="34" charset="0"/>
              <a:ea typeface="Gulim" panose="020B0600000101010101" pitchFamily="34" charset="-127"/>
            </a:endParaRPr>
          </a:p>
        </p:txBody>
      </p:sp>
    </p:spTree>
    <p:extLst>
      <p:ext uri="{BB962C8B-B14F-4D97-AF65-F5344CB8AC3E}">
        <p14:creationId xmlns:p14="http://schemas.microsoft.com/office/powerpoint/2010/main" val="6690258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제목 1"/>
          <p:cNvSpPr>
            <a:spLocks noGrp="1"/>
          </p:cNvSpPr>
          <p:nvPr>
            <p:ph type="title"/>
          </p:nvPr>
        </p:nvSpPr>
        <p:spPr/>
        <p:txBody>
          <a:bodyPr/>
          <a:lstStyle/>
          <a:p>
            <a:r>
              <a:rPr lang="en-US" altLang="ko-KR" sz="2800" dirty="0" smtClean="0">
                <a:latin typeface="Calibri" panose="020F0502020204030204" pitchFamily="34" charset="0"/>
                <a:ea typeface="Gulim" panose="020B0600000101010101" pitchFamily="34" charset="-127"/>
              </a:rPr>
              <a:t>Neighborhood-aware Adaptive CCA</a:t>
            </a:r>
            <a:endParaRPr lang="ko-KR" altLang="en-US" sz="3600" dirty="0" smtClean="0">
              <a:latin typeface="Calibri" panose="020F0502020204030204" pitchFamily="34" charset="0"/>
              <a:ea typeface="Gulim" panose="020B0600000101010101" pitchFamily="34" charset="-127"/>
            </a:endParaRPr>
          </a:p>
        </p:txBody>
      </p:sp>
      <p:sp>
        <p:nvSpPr>
          <p:cNvPr id="9219" name="내용 개체 틀 2"/>
          <p:cNvSpPr>
            <a:spLocks noGrp="1"/>
          </p:cNvSpPr>
          <p:nvPr>
            <p:ph idx="1"/>
          </p:nvPr>
        </p:nvSpPr>
        <p:spPr>
          <a:xfrm>
            <a:off x="381000" y="1676400"/>
            <a:ext cx="8153400" cy="4610100"/>
          </a:xfrm>
        </p:spPr>
        <p:txBody>
          <a:bodyPr/>
          <a:lstStyle/>
          <a:p>
            <a:r>
              <a:rPr lang="en-US" altLang="ko-KR" sz="2000" b="0" dirty="0" smtClean="0">
                <a:ea typeface="Gulim" panose="020B0600000101010101" pitchFamily="34" charset="-127"/>
              </a:rPr>
              <a:t>Consider that each STA acquires </a:t>
            </a:r>
            <a:r>
              <a:rPr lang="en-US" altLang="ko-KR" sz="2000" b="0" i="1" dirty="0" smtClean="0">
                <a:ea typeface="Gulim" panose="020B0600000101010101" pitchFamily="34" charset="-127"/>
              </a:rPr>
              <a:t>some transmitter/receiver IDs </a:t>
            </a:r>
            <a:r>
              <a:rPr lang="en-US" altLang="ko-KR" sz="2000" b="0" dirty="0" smtClean="0">
                <a:ea typeface="Gulim" panose="020B0600000101010101" pitchFamily="34" charset="-127"/>
              </a:rPr>
              <a:t>of every frame that it captures</a:t>
            </a:r>
          </a:p>
          <a:p>
            <a:pPr lvl="1"/>
            <a:r>
              <a:rPr lang="en-US" altLang="ko-KR" sz="1600" dirty="0" smtClean="0">
                <a:ea typeface="Gulim" panose="020B0600000101010101" pitchFamily="34" charset="-127"/>
              </a:rPr>
              <a:t>In next slides it is explained how to obtain such </a:t>
            </a:r>
            <a:r>
              <a:rPr lang="en-US" altLang="ko-KR" sz="1600" dirty="0" smtClean="0">
                <a:ea typeface="Gulim" panose="020B0600000101010101" pitchFamily="34" charset="-127"/>
              </a:rPr>
              <a:t>identification</a:t>
            </a:r>
            <a:endParaRPr lang="en-US" altLang="ko-KR" sz="1600" dirty="0" smtClean="0">
              <a:ea typeface="Gulim" panose="020B0600000101010101" pitchFamily="34" charset="-127"/>
            </a:endParaRPr>
          </a:p>
          <a:p>
            <a:pPr lvl="1"/>
            <a:endParaRPr lang="en-US" altLang="ko-KR" sz="1600" dirty="0" smtClean="0">
              <a:ea typeface="Gulim" panose="020B0600000101010101" pitchFamily="34" charset="-127"/>
            </a:endParaRPr>
          </a:p>
          <a:p>
            <a:r>
              <a:rPr lang="en-US" altLang="ko-KR" sz="2000" b="0" dirty="0" smtClean="0">
                <a:ea typeface="Gulim" panose="020B0600000101010101" pitchFamily="34" charset="-127"/>
              </a:rPr>
              <a:t>By gradually collecting the list of transmitters and receivers in its -82dBm neighborhood, a STA would </a:t>
            </a:r>
            <a:r>
              <a:rPr lang="en-US" altLang="ko-KR" sz="2000" b="0" dirty="0" smtClean="0">
                <a:ea typeface="Gulim" panose="020B0600000101010101" pitchFamily="34" charset="-127"/>
              </a:rPr>
              <a:t>realize, </a:t>
            </a:r>
            <a:r>
              <a:rPr lang="en-US" altLang="ko-KR" sz="2000" b="0" dirty="0" smtClean="0">
                <a:ea typeface="Gulim" panose="020B0600000101010101" pitchFamily="34" charset="-127"/>
              </a:rPr>
              <a:t>when a nearby STA sends a frame, whether the recipient STA is nearby or not</a:t>
            </a:r>
          </a:p>
          <a:p>
            <a:endParaRPr lang="en-US" altLang="ko-KR" sz="2000" b="0" dirty="0">
              <a:ea typeface="Gulim" panose="020B0600000101010101" pitchFamily="34" charset="-127"/>
            </a:endParaRPr>
          </a:p>
          <a:p>
            <a:r>
              <a:rPr lang="en-US" altLang="ko-KR" sz="2000" b="0" dirty="0" smtClean="0">
                <a:ea typeface="Gulim" panose="020B0600000101010101" pitchFamily="34" charset="-127"/>
              </a:rPr>
              <a:t>A possible rule for adaptive CCA is: </a:t>
            </a:r>
          </a:p>
          <a:p>
            <a:pPr lvl="1"/>
            <a:r>
              <a:rPr lang="en-US" altLang="ko-KR" sz="1600" dirty="0" smtClean="0">
                <a:ea typeface="Gulim" panose="020B0600000101010101" pitchFamily="34" charset="-127"/>
              </a:rPr>
              <a:t>If the recipient STA is not in its -82dBm-neghiborhood, the STA can adapt CCA&gt;-82dBm toward the ongoing frame (and likely prepare to transmits its own frame)</a:t>
            </a:r>
          </a:p>
          <a:p>
            <a:pPr lvl="1"/>
            <a:r>
              <a:rPr lang="en-US" altLang="ko-KR" sz="1600" dirty="0" smtClean="0">
                <a:ea typeface="Gulim" panose="020B0600000101010101" pitchFamily="34" charset="-127"/>
              </a:rPr>
              <a:t>If the recipient STA is in its -82dBm-neghiborhood, the STA may not adapt to CCA&gt;-82dBm and respect the -82dBm CCA rule</a:t>
            </a:r>
          </a:p>
          <a:p>
            <a:pPr lvl="1"/>
            <a:endParaRPr lang="en-US" altLang="ko-KR" dirty="0" smtClean="0">
              <a:ea typeface="Gulim" panose="020B0600000101010101" pitchFamily="34" charset="-127"/>
            </a:endParaRPr>
          </a:p>
        </p:txBody>
      </p:sp>
      <p:sp>
        <p:nvSpPr>
          <p:cNvPr id="9221" name="슬라이드 번호 개체 틀 4"/>
          <p:cNvSpPr>
            <a:spLocks noGrp="1"/>
          </p:cNvSpPr>
          <p:nvPr>
            <p:ph type="sldNum" sz="quarter" idx="4294967295"/>
          </p:nvPr>
        </p:nvSpPr>
        <p:spPr>
          <a:xfrm>
            <a:off x="6701433" y="6475413"/>
            <a:ext cx="1842492" cy="184666"/>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zh-CN" sz="1200" b="0" dirty="0" smtClean="0">
                <a:ea typeface="SimSun" panose="02010600030101010101" pitchFamily="2" charset="-122"/>
              </a:rPr>
              <a:t>Slide </a:t>
            </a:r>
            <a:fld id="{6A327D34-40AC-46FA-B774-C6FAC0EE8E77}" type="slidenum">
              <a:rPr lang="en-US" altLang="zh-CN" sz="1200" b="0" smtClean="0">
                <a:ea typeface="SimSun" panose="02010600030101010101" pitchFamily="2" charset="-122"/>
              </a:rPr>
              <a:pPr>
                <a:spcBef>
                  <a:spcPct val="0"/>
                </a:spcBef>
                <a:buFontTx/>
                <a:buNone/>
              </a:pPr>
              <a:t>8</a:t>
            </a:fld>
            <a:endParaRPr lang="en-US" altLang="zh-CN" sz="1200" b="0" dirty="0" smtClean="0">
              <a:ea typeface="SimSun" panose="02010600030101010101" pitchFamily="2" charset="-122"/>
            </a:endParaRPr>
          </a:p>
        </p:txBody>
      </p:sp>
      <p:sp>
        <p:nvSpPr>
          <p:cNvPr id="6" name="Date Placeholder 3"/>
          <p:cNvSpPr>
            <a:spLocks noGrp="1"/>
          </p:cNvSpPr>
          <p:nvPr>
            <p:ph type="dt" sz="quarter" idx="10"/>
          </p:nvPr>
        </p:nvSpPr>
        <p:spPr>
          <a:xfrm>
            <a:off x="696913" y="332601"/>
            <a:ext cx="1541128" cy="276999"/>
          </a:xfrm>
        </p:spPr>
        <p:txBody>
          <a:bodyPr/>
          <a:lstStyle/>
          <a:p>
            <a:pPr>
              <a:defRPr/>
            </a:pPr>
            <a:r>
              <a:rPr lang="en-US" dirty="0" smtClean="0"/>
              <a:t>November 2014</a:t>
            </a:r>
            <a:endParaRPr lang="en-US" dirty="0"/>
          </a:p>
        </p:txBody>
      </p:sp>
    </p:spTree>
    <p:extLst>
      <p:ext uri="{BB962C8B-B14F-4D97-AF65-F5344CB8AC3E}">
        <p14:creationId xmlns:p14="http://schemas.microsoft.com/office/powerpoint/2010/main" val="360819034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제목 1"/>
          <p:cNvSpPr>
            <a:spLocks noGrp="1"/>
          </p:cNvSpPr>
          <p:nvPr>
            <p:ph type="title"/>
          </p:nvPr>
        </p:nvSpPr>
        <p:spPr/>
        <p:txBody>
          <a:bodyPr/>
          <a:lstStyle/>
          <a:p>
            <a:r>
              <a:rPr lang="en-US" altLang="ko-KR" sz="2800" dirty="0" smtClean="0">
                <a:latin typeface="Calibri" panose="020F0502020204030204" pitchFamily="34" charset="0"/>
                <a:ea typeface="Gulim" panose="020B0600000101010101" pitchFamily="34" charset="-127"/>
              </a:rPr>
              <a:t>Neighborhood-aware Adaptive CCA</a:t>
            </a:r>
            <a:endParaRPr lang="ko-KR" altLang="en-US" sz="3600" dirty="0" smtClean="0">
              <a:latin typeface="Calibri" panose="020F0502020204030204" pitchFamily="34" charset="0"/>
              <a:ea typeface="Gulim" panose="020B0600000101010101" pitchFamily="34" charset="-127"/>
            </a:endParaRPr>
          </a:p>
        </p:txBody>
      </p:sp>
      <p:sp>
        <p:nvSpPr>
          <p:cNvPr id="11267" name="내용 개체 틀 2"/>
          <p:cNvSpPr>
            <a:spLocks noGrp="1"/>
          </p:cNvSpPr>
          <p:nvPr>
            <p:ph idx="1"/>
          </p:nvPr>
        </p:nvSpPr>
        <p:spPr>
          <a:xfrm>
            <a:off x="381000" y="1676400"/>
            <a:ext cx="8153400" cy="4610100"/>
          </a:xfrm>
        </p:spPr>
        <p:txBody>
          <a:bodyPr/>
          <a:lstStyle/>
          <a:p>
            <a:r>
              <a:rPr lang="en-US" altLang="ko-KR" sz="2000" b="0" dirty="0" smtClean="0">
                <a:ea typeface="Gulim" panose="020B0600000101010101" pitchFamily="34" charset="-127"/>
              </a:rPr>
              <a:t>Each STA is allowed to adapt CCA if it has gathered history of frame exchanges in its neighborhood for a minimum duration, so that it forms a reliable neighbor list</a:t>
            </a:r>
          </a:p>
          <a:p>
            <a:r>
              <a:rPr lang="en-US" altLang="ko-KR" sz="2000" b="0" dirty="0" smtClean="0">
                <a:ea typeface="Gulim" panose="020B0600000101010101" pitchFamily="34" charset="-127"/>
              </a:rPr>
              <a:t>Hence, power-save STAs are allowed to use adaptive CCA only when they have observed the channel long enough, e.g. their total awake time reaches the minimum duration required so that the collected list of the neighbors is reliable and stable</a:t>
            </a:r>
          </a:p>
          <a:p>
            <a:endParaRPr lang="en-US" altLang="ko-KR" sz="2000" b="0" dirty="0" smtClean="0">
              <a:ea typeface="Gulim" panose="020B0600000101010101" pitchFamily="34" charset="-127"/>
            </a:endParaRPr>
          </a:p>
          <a:p>
            <a:r>
              <a:rPr lang="en-US" altLang="ko-KR" sz="2000" b="0" dirty="0" smtClean="0">
                <a:ea typeface="Gulim" panose="020B0600000101010101" pitchFamily="34" charset="-127"/>
              </a:rPr>
              <a:t>Mobility situations can be handled by keeping the neighborhood list updated when (a) neighboring STAs don’t appear as transmitting STA after a TBD duration, and (b) new STAs appear as transmitting STA</a:t>
            </a:r>
          </a:p>
          <a:p>
            <a:pPr lvl="1"/>
            <a:r>
              <a:rPr lang="en-US" altLang="ko-KR" sz="1600" b="0" dirty="0" smtClean="0">
                <a:ea typeface="Gulim" panose="020B0600000101010101" pitchFamily="34" charset="-127"/>
              </a:rPr>
              <a:t>Note that mobility of STAs happens in order of seconds (human speed), while it’d take in order of sub-second to identify that a STA is in the neighborhood and place it to the neighbor list</a:t>
            </a:r>
          </a:p>
        </p:txBody>
      </p:sp>
      <p:sp>
        <p:nvSpPr>
          <p:cNvPr id="11269" name="슬라이드 번호 개체 틀 4"/>
          <p:cNvSpPr>
            <a:spLocks noGrp="1"/>
          </p:cNvSpPr>
          <p:nvPr>
            <p:ph type="sldNum" sz="quarter" idx="4294967295"/>
          </p:nvPr>
        </p:nvSpPr>
        <p:spPr>
          <a:xfrm>
            <a:off x="6701433" y="6475413"/>
            <a:ext cx="1842492" cy="184666"/>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zh-CN" sz="1200" b="0" smtClean="0">
                <a:ea typeface="SimSun" panose="02010600030101010101" pitchFamily="2" charset="-122"/>
              </a:rPr>
              <a:t>Slide </a:t>
            </a:r>
            <a:fld id="{DE9C5DD7-08DC-493B-AC25-985F4F2A865E}" type="slidenum">
              <a:rPr lang="en-US" altLang="zh-CN" sz="1200" b="0" smtClean="0">
                <a:ea typeface="SimSun" panose="02010600030101010101" pitchFamily="2" charset="-122"/>
              </a:rPr>
              <a:pPr>
                <a:spcBef>
                  <a:spcPct val="0"/>
                </a:spcBef>
                <a:buFontTx/>
                <a:buNone/>
              </a:pPr>
              <a:t>9</a:t>
            </a:fld>
            <a:endParaRPr lang="en-US" altLang="zh-CN" sz="1200" b="0" smtClean="0">
              <a:ea typeface="SimSun" panose="02010600030101010101" pitchFamily="2" charset="-122"/>
            </a:endParaRPr>
          </a:p>
        </p:txBody>
      </p:sp>
      <p:sp>
        <p:nvSpPr>
          <p:cNvPr id="6" name="Date Placeholder 3"/>
          <p:cNvSpPr>
            <a:spLocks noGrp="1"/>
          </p:cNvSpPr>
          <p:nvPr>
            <p:ph type="dt" sz="quarter" idx="10"/>
          </p:nvPr>
        </p:nvSpPr>
        <p:spPr>
          <a:xfrm>
            <a:off x="696913" y="332601"/>
            <a:ext cx="1541128" cy="276999"/>
          </a:xfrm>
        </p:spPr>
        <p:txBody>
          <a:bodyPr/>
          <a:lstStyle/>
          <a:p>
            <a:pPr>
              <a:defRPr/>
            </a:pPr>
            <a:r>
              <a:rPr lang="en-US" dirty="0" smtClean="0"/>
              <a:t>November 2014</a:t>
            </a:r>
            <a:endParaRPr lang="en-US" dirty="0"/>
          </a:p>
        </p:txBody>
      </p:sp>
    </p:spTree>
    <p:extLst>
      <p:ext uri="{BB962C8B-B14F-4D97-AF65-F5344CB8AC3E}">
        <p14:creationId xmlns:p14="http://schemas.microsoft.com/office/powerpoint/2010/main" val="3451580660"/>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98838</TotalTime>
  <Words>1721</Words>
  <Application>Microsoft Office PowerPoint</Application>
  <PresentationFormat>On-screen Show (4:3)</PresentationFormat>
  <Paragraphs>201</Paragraphs>
  <Slides>13</Slides>
  <Notes>9</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13</vt:i4>
      </vt:variant>
    </vt:vector>
  </HeadingPairs>
  <TitlesOfParts>
    <vt:vector size="21" baseType="lpstr">
      <vt:lpstr>Gulim</vt:lpstr>
      <vt:lpstr>Gulim</vt:lpstr>
      <vt:lpstr>宋体</vt:lpstr>
      <vt:lpstr>宋体</vt:lpstr>
      <vt:lpstr>Arial</vt:lpstr>
      <vt:lpstr>Calibri</vt:lpstr>
      <vt:lpstr>Times New Roman</vt:lpstr>
      <vt:lpstr>802-11-Submission</vt:lpstr>
      <vt:lpstr>Considerations for Adaptive CCA</vt:lpstr>
      <vt:lpstr>Adaptive CCA Role in WiFi Deployments</vt:lpstr>
      <vt:lpstr>Adaptive CCA Role in WiFi Deployments</vt:lpstr>
      <vt:lpstr>Adaptive CCA Role in WiFi Deployments</vt:lpstr>
      <vt:lpstr>Adaptive CCA</vt:lpstr>
      <vt:lpstr>Adaptive CCA and Neighborhood Awareness</vt:lpstr>
      <vt:lpstr>Current CCA Rule in 802.11</vt:lpstr>
      <vt:lpstr>Neighborhood-aware Adaptive CCA</vt:lpstr>
      <vt:lpstr>Neighborhood-aware Adaptive CCA</vt:lpstr>
      <vt:lpstr>Complexity of Neighborhood-aware Adaptive CCA </vt:lpstr>
      <vt:lpstr>Complexity of Neighborhood-aware Adaptive CCA </vt:lpstr>
      <vt:lpstr>Adaptive CCA and Legacy STAs</vt:lpstr>
      <vt:lpstr>Conclusion</vt:lpstr>
    </vt:vector>
  </TitlesOfParts>
  <Company>AT&amp;T Labs Research</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Ron Porat</dc:creator>
  <cp:lastModifiedBy>Reza</cp:lastModifiedBy>
  <cp:revision>942</cp:revision>
  <cp:lastPrinted>1998-02-10T13:28:06Z</cp:lastPrinted>
  <dcterms:created xsi:type="dcterms:W3CDTF">2007-05-21T21:00:37Z</dcterms:created>
  <dcterms:modified xsi:type="dcterms:W3CDTF">2014-11-07T02:23:10Z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ies>
</file>