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82" r:id="rId4"/>
    <p:sldId id="271" r:id="rId5"/>
    <p:sldId id="272" r:id="rId6"/>
    <p:sldId id="273" r:id="rId7"/>
    <p:sldId id="280" r:id="rId8"/>
    <p:sldId id="275" r:id="rId9"/>
    <p:sldId id="276" r:id="rId10"/>
    <p:sldId id="277" r:id="rId11"/>
    <p:sldId id="278" r:id="rId12"/>
    <p:sldId id="27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94" d="100"/>
          <a:sy n="94" d="100"/>
        </p:scale>
        <p:origin x="128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4113" y="701675"/>
            <a:ext cx="4625975" cy="3468688"/>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81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B52BF776-EE98-4747-A035-9F1DF41CA125}" type="slidenum">
              <a:rPr lang="en-US" altLang="zh-CN" smtClean="0">
                <a:ea typeface="SimSun" panose="02010600030101010101" pitchFamily="2" charset="-122"/>
              </a:rPr>
              <a:pPr>
                <a:spcBef>
                  <a:spcPct val="0"/>
                </a:spcBef>
              </a:pPr>
              <a:t>6</a:t>
            </a:fld>
            <a:endParaRPr lang="en-US" altLang="zh-CN" smtClean="0">
              <a:ea typeface="SimSun" panose="02010600030101010101" pitchFamily="2" charset="-122"/>
            </a:endParaRPr>
          </a:p>
        </p:txBody>
      </p:sp>
    </p:spTree>
    <p:extLst>
      <p:ext uri="{BB962C8B-B14F-4D97-AF65-F5344CB8AC3E}">
        <p14:creationId xmlns:p14="http://schemas.microsoft.com/office/powerpoint/2010/main" val="31676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154113" y="701675"/>
            <a:ext cx="4625975" cy="3468688"/>
          </a:xfrm>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02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25098435-D4FE-4701-A2B6-191C28EEC345}" type="slidenum">
              <a:rPr lang="en-US" altLang="zh-CN" smtClean="0">
                <a:ea typeface="SimSun" panose="02010600030101010101" pitchFamily="2" charset="-122"/>
              </a:rPr>
              <a:pPr>
                <a:spcBef>
                  <a:spcPct val="0"/>
                </a:spcBef>
              </a:pPr>
              <a:t>7</a:t>
            </a:fld>
            <a:endParaRPr lang="en-US" altLang="zh-CN" smtClean="0">
              <a:ea typeface="SimSun" panose="02010600030101010101" pitchFamily="2" charset="-122"/>
            </a:endParaRPr>
          </a:p>
        </p:txBody>
      </p:sp>
    </p:spTree>
    <p:extLst>
      <p:ext uri="{BB962C8B-B14F-4D97-AF65-F5344CB8AC3E}">
        <p14:creationId xmlns:p14="http://schemas.microsoft.com/office/powerpoint/2010/main" val="4049531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154113" y="701675"/>
            <a:ext cx="4625975" cy="3468688"/>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229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F56AA335-56A9-490E-ACC7-C5B5C4C70DB8}" type="slidenum">
              <a:rPr lang="en-US" altLang="zh-CN" smtClean="0">
                <a:ea typeface="SimSun" panose="02010600030101010101" pitchFamily="2" charset="-122"/>
              </a:rPr>
              <a:pPr>
                <a:spcBef>
                  <a:spcPct val="0"/>
                </a:spcBef>
              </a:pPr>
              <a:t>8</a:t>
            </a:fld>
            <a:endParaRPr lang="en-US" altLang="zh-CN" smtClean="0">
              <a:ea typeface="SimSun" panose="02010600030101010101" pitchFamily="2" charset="-122"/>
            </a:endParaRPr>
          </a:p>
        </p:txBody>
      </p:sp>
    </p:spTree>
    <p:extLst>
      <p:ext uri="{BB962C8B-B14F-4D97-AF65-F5344CB8AC3E}">
        <p14:creationId xmlns:p14="http://schemas.microsoft.com/office/powerpoint/2010/main" val="924572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1154113" y="701675"/>
            <a:ext cx="4625975" cy="3468688"/>
          </a:xfrm>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43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D1DBB72E-0CFA-4C79-984E-FE9C900611A8}" type="slidenum">
              <a:rPr lang="en-US" altLang="zh-CN" smtClean="0">
                <a:ea typeface="SimSun" panose="02010600030101010101" pitchFamily="2" charset="-122"/>
              </a:rPr>
              <a:pPr>
                <a:spcBef>
                  <a:spcPct val="0"/>
                </a:spcBef>
              </a:pPr>
              <a:t>9</a:t>
            </a:fld>
            <a:endParaRPr lang="en-US" altLang="zh-CN" smtClean="0">
              <a:ea typeface="SimSun" panose="02010600030101010101" pitchFamily="2" charset="-122"/>
            </a:endParaRPr>
          </a:p>
        </p:txBody>
      </p:sp>
    </p:spTree>
    <p:extLst>
      <p:ext uri="{BB962C8B-B14F-4D97-AF65-F5344CB8AC3E}">
        <p14:creationId xmlns:p14="http://schemas.microsoft.com/office/powerpoint/2010/main" val="1227935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1154113" y="701675"/>
            <a:ext cx="4625975" cy="3468688"/>
          </a:xfrm>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43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D1DBB72E-0CFA-4C79-984E-FE9C900611A8}" type="slidenum">
              <a:rPr lang="en-US" altLang="zh-CN" smtClean="0">
                <a:ea typeface="SimSun" panose="02010600030101010101" pitchFamily="2" charset="-122"/>
              </a:rPr>
              <a:pPr>
                <a:spcBef>
                  <a:spcPct val="0"/>
                </a:spcBef>
              </a:pPr>
              <a:t>10</a:t>
            </a:fld>
            <a:endParaRPr lang="en-US" altLang="zh-CN" smtClean="0">
              <a:ea typeface="SimSun" panose="02010600030101010101" pitchFamily="2" charset="-122"/>
            </a:endParaRPr>
          </a:p>
        </p:txBody>
      </p:sp>
    </p:spTree>
    <p:extLst>
      <p:ext uri="{BB962C8B-B14F-4D97-AF65-F5344CB8AC3E}">
        <p14:creationId xmlns:p14="http://schemas.microsoft.com/office/powerpoint/2010/main" val="2064075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63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A0E29929-F5A4-4689-ACF1-E5F9D5F8B391}" type="slidenum">
              <a:rPr lang="en-US" altLang="zh-CN" smtClean="0">
                <a:ea typeface="SimSun" panose="02010600030101010101" pitchFamily="2" charset="-122"/>
              </a:rPr>
              <a:pPr>
                <a:spcBef>
                  <a:spcPct val="0"/>
                </a:spcBef>
              </a:pPr>
              <a:t>11</a:t>
            </a:fld>
            <a:endParaRPr lang="en-US" altLang="zh-CN" smtClean="0">
              <a:ea typeface="SimSun" panose="02010600030101010101" pitchFamily="2" charset="-122"/>
            </a:endParaRPr>
          </a:p>
        </p:txBody>
      </p:sp>
    </p:spTree>
    <p:extLst>
      <p:ext uri="{BB962C8B-B14F-4D97-AF65-F5344CB8AC3E}">
        <p14:creationId xmlns:p14="http://schemas.microsoft.com/office/powerpoint/2010/main" val="536445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84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FAD3BE11-F525-443D-8B36-20D08D343801}" type="slidenum">
              <a:rPr lang="en-US" altLang="zh-CN" smtClean="0">
                <a:ea typeface="SimSun" panose="02010600030101010101" pitchFamily="2" charset="-122"/>
              </a:rPr>
              <a:pPr>
                <a:spcBef>
                  <a:spcPct val="0"/>
                </a:spcBef>
              </a:pPr>
              <a:t>12</a:t>
            </a:fld>
            <a:endParaRPr lang="en-US" altLang="zh-CN" smtClean="0">
              <a:ea typeface="SimSun" panose="02010600030101010101" pitchFamily="2" charset="-122"/>
            </a:endParaRPr>
          </a:p>
        </p:txBody>
      </p:sp>
    </p:spTree>
    <p:extLst>
      <p:ext uri="{BB962C8B-B14F-4D97-AF65-F5344CB8AC3E}">
        <p14:creationId xmlns:p14="http://schemas.microsoft.com/office/powerpoint/2010/main" val="3774742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802.11-14/1448r1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Considerations for Adaptive CCA</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2014-11-03</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49806632"/>
              </p:ext>
            </p:extLst>
          </p:nvPr>
        </p:nvGraphicFramePr>
        <p:xfrm>
          <a:off x="609600" y="2590800"/>
          <a:ext cx="8048625" cy="229202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Hyounjin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 Jafarian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hj.kwon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Complexity of Neighborhood-aware Adaptive CCA </a:t>
            </a:r>
            <a:endParaRPr lang="ko-KR" altLang="en-US" sz="3600" dirty="0" smtClean="0">
              <a:latin typeface="Calibri" panose="020F0502020204030204" pitchFamily="34" charset="0"/>
              <a:ea typeface="Gulim" panose="020B0600000101010101" pitchFamily="34" charset="-127"/>
            </a:endParaRPr>
          </a:p>
        </p:txBody>
      </p:sp>
      <p:sp>
        <p:nvSpPr>
          <p:cNvPr id="13315"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To evaluate complexity of constructing the list of neighbors, consider that for a reference STA, e.g. STA0:</a:t>
            </a:r>
          </a:p>
          <a:p>
            <a:pPr lvl="1"/>
            <a:r>
              <a:rPr lang="en-US" altLang="ko-KR" sz="1600" b="0" dirty="0" smtClean="0">
                <a:ea typeface="Gulim" panose="020B0600000101010101" pitchFamily="34" charset="-127"/>
              </a:rPr>
              <a:t>There are </a:t>
            </a:r>
            <a:r>
              <a:rPr lang="en-US" altLang="ko-KR" sz="1600" b="0" i="1" dirty="0" smtClean="0">
                <a:ea typeface="Gulim" panose="020B0600000101010101" pitchFamily="34" charset="-127"/>
              </a:rPr>
              <a:t>N </a:t>
            </a:r>
            <a:r>
              <a:rPr lang="en-US" altLang="ko-KR" sz="1600" b="0" dirty="0" smtClean="0">
                <a:ea typeface="Gulim" panose="020B0600000101010101" pitchFamily="34" charset="-127"/>
              </a:rPr>
              <a:t>STAs within its -82dBm coverage, and </a:t>
            </a:r>
          </a:p>
          <a:p>
            <a:pPr lvl="1"/>
            <a:r>
              <a:rPr lang="en-US" altLang="ko-KR" sz="1600" b="0" dirty="0" smtClean="0">
                <a:ea typeface="Gulim" panose="020B0600000101010101" pitchFamily="34" charset="-127"/>
              </a:rPr>
              <a:t>There are </a:t>
            </a:r>
            <a:r>
              <a:rPr lang="en-US" altLang="ko-KR" sz="1600" b="0" i="1" dirty="0" smtClean="0">
                <a:ea typeface="Gulim" panose="020B0600000101010101" pitchFamily="34" charset="-127"/>
              </a:rPr>
              <a:t>M </a:t>
            </a:r>
            <a:r>
              <a:rPr lang="en-US" altLang="ko-KR" sz="1600" b="0" dirty="0" smtClean="0">
                <a:ea typeface="Gulim" panose="020B0600000101010101" pitchFamily="34" charset="-127"/>
              </a:rPr>
              <a:t>STAs within the coverage of these N STAs but not in the coverage of STA0. These are the STAs that don’t appear as a transmitting STA to STA0, but appear as a receiving STA</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STA0 keeps a list of size N for all the STAs within its coverage</a:t>
            </a:r>
          </a:p>
          <a:p>
            <a:pPr lvl="1"/>
            <a:r>
              <a:rPr lang="en-US" altLang="ko-KR" sz="1600" b="0" dirty="0" smtClean="0">
                <a:ea typeface="Gulim" panose="020B0600000101010101" pitchFamily="34" charset="-127"/>
              </a:rPr>
              <a:t>Some additional info such as whether a given STA has sent any frame in the past TBD time interval may be kept</a:t>
            </a:r>
          </a:p>
          <a:p>
            <a:r>
              <a:rPr lang="en-US" altLang="ko-KR" sz="2000" b="0" dirty="0" smtClean="0">
                <a:ea typeface="Gulim" panose="020B0600000101010101" pitchFamily="34" charset="-127"/>
              </a:rPr>
              <a:t>STA0 need not keep a list of above-mentioned M STAs. Even if one of those STAs move to the coverage area of STA0, it makes its way to the list of neighbors </a:t>
            </a:r>
            <a:r>
              <a:rPr lang="en-US" altLang="ko-KR" b="0" dirty="0" smtClean="0">
                <a:ea typeface="Gulim" panose="020B0600000101010101" pitchFamily="34" charset="-127"/>
              </a:rPr>
              <a:t>    </a:t>
            </a:r>
          </a:p>
          <a:p>
            <a:endParaRPr lang="en-US" altLang="ko-KR" sz="2000" b="0" dirty="0" smtClean="0">
              <a:ea typeface="Gulim" panose="020B0600000101010101" pitchFamily="34" charset="-127"/>
            </a:endParaRPr>
          </a:p>
        </p:txBody>
      </p:sp>
      <p:sp>
        <p:nvSpPr>
          <p:cNvPr id="13317"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CF88764C-AFF8-49A5-B077-9784609926EF}" type="slidenum">
              <a:rPr lang="en-US" altLang="zh-CN" sz="1200" b="0" smtClean="0">
                <a:ea typeface="SimSun" panose="02010600030101010101" pitchFamily="2" charset="-122"/>
              </a:rPr>
              <a:pPr>
                <a:spcBef>
                  <a:spcPct val="0"/>
                </a:spcBef>
                <a:buFontTx/>
                <a:buNone/>
              </a:pPr>
              <a:t>10</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507995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and Legacy STAs</a:t>
            </a:r>
            <a:endParaRPr lang="ko-KR" altLang="en-US" sz="3600" dirty="0" smtClean="0">
              <a:latin typeface="Calibri" panose="020F0502020204030204" pitchFamily="34" charset="0"/>
              <a:ea typeface="Gulim" panose="020B0600000101010101" pitchFamily="34" charset="-127"/>
            </a:endParaRPr>
          </a:p>
        </p:txBody>
      </p:sp>
      <p:sp>
        <p:nvSpPr>
          <p:cNvPr id="15363" name="내용 개체 틀 2"/>
          <p:cNvSpPr>
            <a:spLocks noGrp="1"/>
          </p:cNvSpPr>
          <p:nvPr>
            <p:ph idx="1"/>
          </p:nvPr>
        </p:nvSpPr>
        <p:spPr>
          <a:xfrm>
            <a:off x="381000" y="1676400"/>
            <a:ext cx="8153400" cy="4610100"/>
          </a:xfrm>
        </p:spPr>
        <p:txBody>
          <a:bodyPr/>
          <a:lstStyle/>
          <a:p>
            <a:r>
              <a:rPr lang="en-US" altLang="ko-KR" sz="1800" b="0" dirty="0" smtClean="0">
                <a:ea typeface="Gulim" panose="020B0600000101010101" pitchFamily="34" charset="-127"/>
              </a:rPr>
              <a:t>While reading the SIG field of the frames from neighboring STAs, each STA would arrive to the conclusion that what percentage of the STAs around are legacy devices</a:t>
            </a:r>
            <a:endParaRPr lang="en-US" altLang="ko-KR" sz="1800" b="0" dirty="0">
              <a:ea typeface="Gulim" panose="020B0600000101010101" pitchFamily="34" charset="-127"/>
            </a:endParaRPr>
          </a:p>
          <a:p>
            <a:endParaRPr lang="en-US" altLang="ko-KR" sz="1800" b="0" dirty="0" smtClean="0">
              <a:ea typeface="Gulim" panose="020B0600000101010101" pitchFamily="34" charset="-127"/>
            </a:endParaRPr>
          </a:p>
          <a:p>
            <a:r>
              <a:rPr lang="en-US" altLang="ko-KR" sz="1800" b="0" dirty="0" smtClean="0">
                <a:ea typeface="Gulim" panose="020B0600000101010101" pitchFamily="34" charset="-127"/>
              </a:rPr>
              <a:t>For sake of fairness toward legacy devices, a STA might stick to CCA=-82dBm if there are more legacy STAs than a TBD threshold</a:t>
            </a:r>
          </a:p>
          <a:p>
            <a:endParaRPr lang="en-US" altLang="ko-KR" sz="1800" b="0" dirty="0" smtClean="0">
              <a:ea typeface="Gulim" panose="020B0600000101010101" pitchFamily="34" charset="-127"/>
            </a:endParaRPr>
          </a:p>
          <a:p>
            <a:r>
              <a:rPr lang="en-US" altLang="ko-KR" sz="1800" b="0" dirty="0" smtClean="0">
                <a:ea typeface="Gulim" panose="020B0600000101010101" pitchFamily="34" charset="-127"/>
              </a:rPr>
              <a:t>Also, in order to gain more from adaptive CCA, an alternative is that STAs optionally read MAC headers of the legacy frames, read the RA/TA fields and process them with the same principle</a:t>
            </a:r>
          </a:p>
          <a:p>
            <a:endParaRPr lang="en-US" altLang="ko-KR" sz="1800" b="0" dirty="0" smtClean="0">
              <a:ea typeface="Gulim" panose="020B0600000101010101" pitchFamily="34" charset="-127"/>
            </a:endParaRPr>
          </a:p>
        </p:txBody>
      </p:sp>
      <p:sp>
        <p:nvSpPr>
          <p:cNvPr id="1536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28CFF624-95F4-4A77-B53B-5D48A5D9DAEA}" type="slidenum">
              <a:rPr lang="en-US" altLang="zh-CN" sz="1200" b="0" smtClean="0">
                <a:ea typeface="SimSun" panose="02010600030101010101" pitchFamily="2" charset="-122"/>
              </a:rPr>
              <a:pPr>
                <a:spcBef>
                  <a:spcPct val="0"/>
                </a:spcBef>
                <a:buFontTx/>
                <a:buNone/>
              </a:pPr>
              <a:t>11</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152086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Conclusion</a:t>
            </a:r>
            <a:endParaRPr lang="ko-KR" altLang="en-US" sz="3600" dirty="0" smtClean="0">
              <a:latin typeface="Calibri" panose="020F0502020204030204" pitchFamily="34" charset="0"/>
              <a:ea typeface="Gulim" panose="020B0600000101010101" pitchFamily="34" charset="-127"/>
            </a:endParaRPr>
          </a:p>
        </p:txBody>
      </p:sp>
      <p:sp>
        <p:nvSpPr>
          <p:cNvPr id="17411"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The basic principle of this proposal is that each STA gradually gathers the information that identifies its neighborhood</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After the status of the neighborhood list reaches some confidence, the STA applies adaptive CCA approach: whenever a new frame is captured, given the neighborhood list, the STA adaptively changes its CCA if the frame is not destined to any of the STAs in the neighborhood</a:t>
            </a:r>
            <a:r>
              <a:rPr lang="en-US" altLang="ko-KR" sz="1600" b="0" dirty="0" smtClean="0">
                <a:ea typeface="Gulim" panose="020B0600000101010101" pitchFamily="34" charset="-127"/>
              </a:rPr>
              <a:t>  </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Such processing can be done with no additional power consumption if some transmitter identifications are carried in 11ax SIG symbols</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This approach could deal with large presence of legacy STAs to keep it fair to legacy devices</a:t>
            </a:r>
          </a:p>
        </p:txBody>
      </p:sp>
      <p:sp>
        <p:nvSpPr>
          <p:cNvPr id="17413"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F01DD2EF-9D0C-412E-90C2-0DBE0245AA27}" type="slidenum">
              <a:rPr lang="en-US" altLang="zh-CN" sz="1200" b="0" smtClean="0">
                <a:ea typeface="SimSun" panose="02010600030101010101" pitchFamily="2" charset="-122"/>
              </a:rPr>
              <a:pPr>
                <a:spcBef>
                  <a:spcPct val="0"/>
                </a:spcBef>
                <a:buFontTx/>
                <a:buNone/>
              </a:pPr>
              <a:t>12</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626567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Role in </a:t>
            </a:r>
            <a:r>
              <a:rPr lang="en-US" altLang="ko-KR" sz="2800" dirty="0" err="1" smtClean="0">
                <a:latin typeface="Calibri" panose="020F0502020204030204" pitchFamily="34" charset="0"/>
                <a:ea typeface="Gulim" panose="020B0600000101010101" pitchFamily="34" charset="-127"/>
              </a:rPr>
              <a:t>WiFi</a:t>
            </a:r>
            <a:r>
              <a:rPr lang="en-US" altLang="ko-KR" sz="2800" dirty="0" smtClean="0">
                <a:latin typeface="Calibri" panose="020F0502020204030204" pitchFamily="34" charset="0"/>
                <a:ea typeface="Gulim" panose="020B0600000101010101" pitchFamily="34" charset="-127"/>
              </a:rPr>
              <a:t> Deployments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2514600"/>
          </a:xfrm>
        </p:spPr>
        <p:txBody>
          <a:bodyPr/>
          <a:lstStyle/>
          <a:p>
            <a:r>
              <a:rPr lang="en-US" altLang="ko-KR" sz="2000" b="0" dirty="0" smtClean="0">
                <a:ea typeface="Gulim" panose="020B0600000101010101" pitchFamily="34" charset="-127"/>
              </a:rPr>
              <a:t>In past meetings, many suggested some form of adaptive CCA rule would allow for enhanced medium efficiency</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Most of the simulated scenarios for adaptive CCA consider residential scenario where BSS’s have minimum cross-coverage. This allows some proposals to offer gain, where the same proposal could significantly increase collision in scenarios where co-channel BSS’s have cross-coverage</a:t>
            </a: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grpSp>
        <p:nvGrpSpPr>
          <p:cNvPr id="7" name="Group 6"/>
          <p:cNvGrpSpPr/>
          <p:nvPr/>
        </p:nvGrpSpPr>
        <p:grpSpPr>
          <a:xfrm>
            <a:off x="609600" y="3886200"/>
            <a:ext cx="8001000" cy="2971800"/>
            <a:chOff x="-2209800" y="1981200"/>
            <a:chExt cx="8001000" cy="2971800"/>
          </a:xfrm>
        </p:grpSpPr>
        <p:sp>
          <p:nvSpPr>
            <p:cNvPr id="8" name="Oval 7"/>
            <p:cNvSpPr/>
            <p:nvPr/>
          </p:nvSpPr>
          <p:spPr bwMode="auto">
            <a:xfrm>
              <a:off x="990600" y="2133600"/>
              <a:ext cx="1524000" cy="1600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1905000" y="22098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3048000" y="1981200"/>
              <a:ext cx="1524000" cy="1600200"/>
            </a:xfrm>
            <a:prstGeom prst="ellipse">
              <a:avLst/>
            </a:prstGeom>
            <a:noFill/>
            <a:ln w="12700" cap="flat" cmpd="sng" algn="ctr">
              <a:solidFill>
                <a:schemeClr val="accent6">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4114800" y="2057400"/>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4267200" y="32766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2895600" y="32766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1828800" y="3200400"/>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685800" y="33528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2209800" y="3541693"/>
              <a:ext cx="3581400" cy="954107"/>
            </a:xfrm>
            <a:prstGeom prst="rect">
              <a:avLst/>
            </a:prstGeom>
            <a:noFill/>
          </p:spPr>
          <p:txBody>
            <a:bodyPr wrap="square" rtlCol="0">
              <a:spAutoFit/>
            </a:bodyPr>
            <a:lstStyle/>
            <a:p>
              <a:r>
                <a:rPr lang="en-US" sz="1400" dirty="0" smtClean="0"/>
                <a:t>Example of WLAN </a:t>
              </a:r>
              <a:r>
                <a:rPr lang="en-US" sz="1400" dirty="0" smtClean="0"/>
                <a:t>deployment in an apartment </a:t>
              </a:r>
              <a:r>
                <a:rPr lang="en-US" sz="1400" dirty="0" smtClean="0"/>
                <a:t>complex, or wireless office. Each circle shows coverage area of an AP. The color </a:t>
              </a:r>
              <a:r>
                <a:rPr lang="en-US" sz="1400" i="1" dirty="0" smtClean="0"/>
                <a:t>does not </a:t>
              </a:r>
              <a:r>
                <a:rPr lang="en-US" sz="1400" dirty="0" smtClean="0"/>
                <a:t>represent frequency planning.  </a:t>
              </a:r>
              <a:endParaRPr lang="en-US" sz="1400" dirty="0"/>
            </a:p>
          </p:txBody>
        </p:sp>
      </p:grpSp>
    </p:spTree>
    <p:extLst>
      <p:ext uri="{BB962C8B-B14F-4D97-AF65-F5344CB8AC3E}">
        <p14:creationId xmlns:p14="http://schemas.microsoft.com/office/powerpoint/2010/main" val="4002422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Role in </a:t>
            </a:r>
            <a:r>
              <a:rPr lang="en-US" altLang="ko-KR" sz="2800" dirty="0" err="1" smtClean="0">
                <a:latin typeface="Calibri" panose="020F0502020204030204" pitchFamily="34" charset="0"/>
                <a:ea typeface="Gulim" panose="020B0600000101010101" pitchFamily="34" charset="-127"/>
              </a:rPr>
              <a:t>WiFi</a:t>
            </a:r>
            <a:r>
              <a:rPr lang="en-US" altLang="ko-KR" sz="2800" dirty="0" smtClean="0">
                <a:latin typeface="Calibri" panose="020F0502020204030204" pitchFamily="34" charset="0"/>
                <a:ea typeface="Gulim" panose="020B0600000101010101" pitchFamily="34" charset="-127"/>
              </a:rPr>
              <a:t> Deployments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572000"/>
          </a:xfrm>
        </p:spPr>
        <p:txBody>
          <a:bodyPr/>
          <a:lstStyle/>
          <a:p>
            <a:r>
              <a:rPr lang="en-US" altLang="ko-KR" sz="2000" b="0" dirty="0" smtClean="0">
                <a:ea typeface="Gulim" panose="020B0600000101010101" pitchFamily="34" charset="-127"/>
              </a:rPr>
              <a:t>But distinction between the 11ax scenarios could get blurry when: </a:t>
            </a:r>
          </a:p>
          <a:p>
            <a:pPr lvl="1"/>
            <a:r>
              <a:rPr lang="en-US" altLang="ko-KR" sz="1600" dirty="0" smtClean="0">
                <a:ea typeface="Gulim" panose="020B0600000101010101" pitchFamily="34" charset="-127"/>
              </a:rPr>
              <a:t>Multiple managed networks operate in the same location (e.g. scenarios 3 and 4), where the cross-coverage of APs is maximum </a:t>
            </a:r>
          </a:p>
          <a:p>
            <a:pPr lvl="1"/>
            <a:r>
              <a:rPr lang="en-US" altLang="ko-KR" sz="1600" dirty="0" smtClean="0">
                <a:ea typeface="Gulim" panose="020B0600000101010101" pitchFamily="34" charset="-127"/>
              </a:rPr>
              <a:t>Increasing number of P2P activities (which reduces frequency reuse) </a:t>
            </a:r>
            <a:endParaRPr lang="en-US" altLang="ko-KR" dirty="0">
              <a:ea typeface="Gulim" panose="020B0600000101010101" pitchFamily="34" charset="-127"/>
            </a:endParaRPr>
          </a:p>
          <a:p>
            <a:pPr lvl="0"/>
            <a:r>
              <a:rPr lang="en-US" altLang="ko-KR" sz="2000" b="0" dirty="0">
                <a:solidFill>
                  <a:srgbClr val="000000"/>
                </a:solidFill>
                <a:ea typeface="Gulim" panose="020B0600000101010101" pitchFamily="34" charset="-127"/>
              </a:rPr>
              <a:t>For instance, Scenario 3 is indoor/outdoor hot-spot managed deployment, where it is expected that it has well-designed frequency planning and power control among managed </a:t>
            </a:r>
            <a:r>
              <a:rPr lang="en-US" altLang="ko-KR" sz="2000" b="0" dirty="0" smtClean="0">
                <a:solidFill>
                  <a:srgbClr val="000000"/>
                </a:solidFill>
                <a:ea typeface="Gulim" panose="020B0600000101010101" pitchFamily="34" charset="-127"/>
              </a:rPr>
              <a:t>APs</a:t>
            </a:r>
            <a:endParaRPr lang="en-US" altLang="ko-KR" sz="2000" b="0" dirty="0">
              <a:solidFill>
                <a:srgbClr val="000000"/>
              </a:solidFill>
              <a:ea typeface="Gulim" panose="020B0600000101010101" pitchFamily="34" charset="-127"/>
            </a:endParaRPr>
          </a:p>
          <a:p>
            <a:pPr lvl="0"/>
            <a:r>
              <a:rPr lang="en-US" altLang="ko-KR" sz="2000" b="0" dirty="0" smtClean="0">
                <a:solidFill>
                  <a:srgbClr val="000000"/>
                </a:solidFill>
                <a:ea typeface="Gulim" panose="020B0600000101010101" pitchFamily="34" charset="-127"/>
              </a:rPr>
              <a:t>However, this is not the case </a:t>
            </a:r>
            <a:r>
              <a:rPr lang="en-US" altLang="ko-KR" sz="2000" b="0" dirty="0" smtClean="0">
                <a:solidFill>
                  <a:srgbClr val="000000"/>
                </a:solidFill>
                <a:ea typeface="Gulim" panose="020B0600000101010101" pitchFamily="34" charset="-127"/>
              </a:rPr>
              <a:t>in </a:t>
            </a:r>
            <a:r>
              <a:rPr lang="en-US" altLang="ko-KR" sz="2000" b="0" dirty="0" smtClean="0">
                <a:solidFill>
                  <a:srgbClr val="000000"/>
                </a:solidFill>
                <a:ea typeface="Gulim" panose="020B0600000101010101" pitchFamily="34" charset="-127"/>
              </a:rPr>
              <a:t>all WLAN deployments </a:t>
            </a:r>
            <a:endParaRPr lang="en-US" altLang="ko-KR" sz="2000" b="0" dirty="0">
              <a:solidFill>
                <a:srgbClr val="000000"/>
              </a:solidFill>
              <a:ea typeface="Gulim" panose="020B0600000101010101" pitchFamily="34" charset="-127"/>
            </a:endParaRPr>
          </a:p>
          <a:p>
            <a:endParaRPr lang="en-US" altLang="ko-KR" dirty="0" smtClean="0">
              <a:ea typeface="Gulim" panose="020B0600000101010101" pitchFamily="34" charset="-127"/>
            </a:endParaRP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grpSp>
        <p:nvGrpSpPr>
          <p:cNvPr id="7" name="Group 6"/>
          <p:cNvGrpSpPr/>
          <p:nvPr/>
        </p:nvGrpSpPr>
        <p:grpSpPr>
          <a:xfrm>
            <a:off x="609600" y="4419600"/>
            <a:ext cx="7924800" cy="2209800"/>
            <a:chOff x="-3581400" y="3352800"/>
            <a:chExt cx="7924800" cy="2209800"/>
          </a:xfrm>
        </p:grpSpPr>
        <p:sp>
          <p:nvSpPr>
            <p:cNvPr id="8" name="Oval 7"/>
            <p:cNvSpPr/>
            <p:nvPr/>
          </p:nvSpPr>
          <p:spPr bwMode="auto">
            <a:xfrm>
              <a:off x="762000" y="3441413"/>
              <a:ext cx="1524000" cy="1600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1066800" y="35052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2133600" y="3352800"/>
              <a:ext cx="1524000" cy="1600200"/>
            </a:xfrm>
            <a:prstGeom prst="ellipse">
              <a:avLst/>
            </a:prstGeom>
            <a:noFill/>
            <a:ln w="12700" cap="flat" cmpd="sng" algn="ctr">
              <a:solidFill>
                <a:schemeClr val="accent6">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2743200" y="3365213"/>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2819400" y="3849707"/>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2133600" y="39624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1524000" y="3886200"/>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533400" y="38100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3581400" y="4459307"/>
              <a:ext cx="3581400" cy="954107"/>
            </a:xfrm>
            <a:prstGeom prst="rect">
              <a:avLst/>
            </a:prstGeom>
            <a:noFill/>
          </p:spPr>
          <p:txBody>
            <a:bodyPr wrap="square" rtlCol="0">
              <a:spAutoFit/>
            </a:bodyPr>
            <a:lstStyle/>
            <a:p>
              <a:r>
                <a:rPr lang="en-US" sz="1400" dirty="0" smtClean="0"/>
                <a:t>Example of WLAN deployment by independent vendors in an airport terminal. Each circle shows coverage area of an AP. The color </a:t>
              </a:r>
              <a:r>
                <a:rPr lang="en-US" sz="1400" i="1" dirty="0" smtClean="0"/>
                <a:t>does not </a:t>
              </a:r>
              <a:r>
                <a:rPr lang="en-US" sz="1400" dirty="0" smtClean="0"/>
                <a:t>represent frequency planning.  </a:t>
              </a:r>
              <a:endParaRPr lang="en-US" sz="1400" dirty="0"/>
            </a:p>
          </p:txBody>
        </p:sp>
      </p:grpSp>
    </p:spTree>
    <p:extLst>
      <p:ext uri="{BB962C8B-B14F-4D97-AF65-F5344CB8AC3E}">
        <p14:creationId xmlns:p14="http://schemas.microsoft.com/office/powerpoint/2010/main" val="1033059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Role in </a:t>
            </a:r>
            <a:r>
              <a:rPr lang="en-US" altLang="ko-KR" sz="2800" dirty="0" err="1" smtClean="0">
                <a:latin typeface="Calibri" panose="020F0502020204030204" pitchFamily="34" charset="0"/>
                <a:ea typeface="Gulim" panose="020B0600000101010101" pitchFamily="34" charset="-127"/>
              </a:rPr>
              <a:t>WiFi</a:t>
            </a:r>
            <a:r>
              <a:rPr lang="en-US" altLang="ko-KR" sz="2800" dirty="0" smtClean="0">
                <a:latin typeface="Calibri" panose="020F0502020204030204" pitchFamily="34" charset="0"/>
                <a:ea typeface="Gulim" panose="020B0600000101010101" pitchFamily="34" charset="-127"/>
              </a:rPr>
              <a:t> Deployments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572000"/>
          </a:xfrm>
        </p:spPr>
        <p:txBody>
          <a:bodyPr/>
          <a:lstStyle/>
          <a:p>
            <a:r>
              <a:rPr lang="en-US" altLang="ko-KR" sz="2000" b="0" dirty="0" smtClean="0">
                <a:ea typeface="Gulim" panose="020B0600000101010101" pitchFamily="34" charset="-127"/>
              </a:rPr>
              <a:t>In </a:t>
            </a:r>
            <a:r>
              <a:rPr lang="en-US" altLang="ko-KR" sz="2000" b="0" dirty="0" smtClean="0">
                <a:ea typeface="Gulim" panose="020B0600000101010101" pitchFamily="34" charset="-127"/>
              </a:rPr>
              <a:t>such environments (shopping malls, airports, sport arenas </a:t>
            </a:r>
            <a:r>
              <a:rPr lang="en-US" altLang="ko-KR" sz="2000" b="0" dirty="0" err="1" smtClean="0">
                <a:ea typeface="Gulim" panose="020B0600000101010101" pitchFamily="34" charset="-127"/>
              </a:rPr>
              <a:t>etc</a:t>
            </a:r>
            <a:r>
              <a:rPr lang="en-US" altLang="ko-KR" sz="2000" b="0" dirty="0" smtClean="0">
                <a:ea typeface="Gulim" panose="020B0600000101010101" pitchFamily="34" charset="-127"/>
              </a:rPr>
              <a:t>) </a:t>
            </a:r>
            <a:r>
              <a:rPr lang="en-US" altLang="ko-KR" sz="2000" b="0" dirty="0" smtClean="0">
                <a:ea typeface="Gulim" panose="020B0600000101010101" pitchFamily="34" charset="-127"/>
              </a:rPr>
              <a:t>it is likely that there are multiple managed WLANs each operated by an operator, where the frequency planning and power control of each WLAN is done independently from </a:t>
            </a:r>
            <a:r>
              <a:rPr lang="en-US" altLang="ko-KR" sz="2000" b="0" dirty="0" smtClean="0">
                <a:ea typeface="Gulim" panose="020B0600000101010101" pitchFamily="34" charset="-127"/>
              </a:rPr>
              <a:t>others</a:t>
            </a:r>
          </a:p>
          <a:p>
            <a:pPr lvl="1"/>
            <a:r>
              <a:rPr lang="en-US" altLang="ko-KR" sz="1600" dirty="0" smtClean="0">
                <a:ea typeface="Gulim" panose="020B0600000101010101" pitchFamily="34" charset="-127"/>
              </a:rPr>
              <a:t>Overall, in almost all places, there is no way to restrict individuals to operate autonomous APs in managed-WLAN area … </a:t>
            </a:r>
            <a:endParaRPr lang="en-US" altLang="ko-KR" sz="1600" b="0" dirty="0" smtClean="0">
              <a:ea typeface="Gulim" panose="020B0600000101010101" pitchFamily="34" charset="-127"/>
            </a:endParaRP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Such collocated multiple managed WLANs is not well-considered in 11ax simulation scenarios</a:t>
            </a:r>
          </a:p>
          <a:p>
            <a:pPr marL="0" indent="0">
              <a:buNone/>
            </a:pPr>
            <a:r>
              <a:rPr lang="en-US" altLang="ko-KR" sz="2000" b="0" dirty="0" smtClean="0">
                <a:ea typeface="Gulim" panose="020B0600000101010101" pitchFamily="34" charset="-127"/>
              </a:rPr>
              <a:t> </a:t>
            </a:r>
          </a:p>
          <a:p>
            <a:r>
              <a:rPr lang="en-US" altLang="ko-KR" sz="2000" b="0" dirty="0" smtClean="0">
                <a:ea typeface="Gulim" panose="020B0600000101010101" pitchFamily="34" charset="-127"/>
              </a:rPr>
              <a:t>Since we expect an 11ax-enabeled STA to work well in all scenarios, we suggest to design adaptive CCA algorithms to consider the most general case of presence of multiple BSS/OBSS with large cross-coverage</a:t>
            </a: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1576660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a:t>
            </a:r>
            <a:endParaRPr lang="ko-KR" altLang="en-US" sz="3600" dirty="0" smtClean="0">
              <a:latin typeface="Calibri" panose="020F0502020204030204" pitchFamily="34" charset="0"/>
              <a:ea typeface="Gulim" panose="020B0600000101010101" pitchFamily="34" charset="-127"/>
            </a:endParaRPr>
          </a:p>
        </p:txBody>
      </p:sp>
      <p:sp>
        <p:nvSpPr>
          <p:cNvPr id="6147" name="내용 개체 틀 2"/>
          <p:cNvSpPr>
            <a:spLocks noGrp="1"/>
          </p:cNvSpPr>
          <p:nvPr>
            <p:ph idx="1"/>
          </p:nvPr>
        </p:nvSpPr>
        <p:spPr>
          <a:xfrm>
            <a:off x="381000" y="1676400"/>
            <a:ext cx="8305800" cy="1047750"/>
          </a:xfrm>
        </p:spPr>
        <p:txBody>
          <a:bodyPr/>
          <a:lstStyle/>
          <a:p>
            <a:r>
              <a:rPr lang="en-US" altLang="ko-KR" sz="2000" b="0" dirty="0" smtClean="0">
                <a:latin typeface="Calibri" panose="020F0502020204030204" pitchFamily="34" charset="0"/>
                <a:ea typeface="Gulim" panose="020B0600000101010101" pitchFamily="34" charset="-127"/>
              </a:rPr>
              <a:t>An immediate consequence of adaptive CCA is additional hidden nodes. All the classical problems (solutions) with hidden nodes apply to the newly introduced hidden nodes. </a:t>
            </a:r>
          </a:p>
        </p:txBody>
      </p:sp>
      <p:sp>
        <p:nvSpPr>
          <p:cNvPr id="6149"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30451E5A-19D3-4A9E-8EA9-8EB3ACE7E4DE}" type="slidenum">
              <a:rPr lang="en-US" altLang="zh-CN" sz="1200" b="0" smtClean="0">
                <a:ea typeface="SimSun" panose="02010600030101010101" pitchFamily="2" charset="-122"/>
              </a:rPr>
              <a:pPr>
                <a:spcBef>
                  <a:spcPct val="0"/>
                </a:spcBef>
                <a:buFontTx/>
                <a:buNone/>
              </a:pPr>
              <a:t>5</a:t>
            </a:fld>
            <a:endParaRPr lang="en-US" altLang="zh-CN" sz="1200" b="0" smtClean="0">
              <a:ea typeface="SimSun" panose="02010600030101010101" pitchFamily="2" charset="-122"/>
            </a:endParaRPr>
          </a:p>
        </p:txBody>
      </p:sp>
      <p:grpSp>
        <p:nvGrpSpPr>
          <p:cNvPr id="6150" name="Group 1"/>
          <p:cNvGrpSpPr>
            <a:grpSpLocks/>
          </p:cNvGrpSpPr>
          <p:nvPr/>
        </p:nvGrpSpPr>
        <p:grpSpPr bwMode="auto">
          <a:xfrm>
            <a:off x="4953000" y="2859088"/>
            <a:ext cx="4038600" cy="3565525"/>
            <a:chOff x="4953000" y="2859088"/>
            <a:chExt cx="4038600" cy="3565524"/>
          </a:xfrm>
        </p:grpSpPr>
        <p:sp>
          <p:nvSpPr>
            <p:cNvPr id="6152" name="Oval 1"/>
            <p:cNvSpPr>
              <a:spLocks noChangeArrowheads="1"/>
            </p:cNvSpPr>
            <p:nvPr/>
          </p:nvSpPr>
          <p:spPr bwMode="auto">
            <a:xfrm>
              <a:off x="5105400" y="2859088"/>
              <a:ext cx="3566160" cy="3565524"/>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3" name="Oval 6"/>
            <p:cNvSpPr>
              <a:spLocks noChangeArrowheads="1"/>
            </p:cNvSpPr>
            <p:nvPr/>
          </p:nvSpPr>
          <p:spPr bwMode="auto">
            <a:xfrm>
              <a:off x="5943600" y="3620953"/>
              <a:ext cx="2011680" cy="2011321"/>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4" name="TextBox 5"/>
            <p:cNvSpPr txBox="1">
              <a:spLocks noChangeArrowheads="1"/>
            </p:cNvSpPr>
            <p:nvPr/>
          </p:nvSpPr>
          <p:spPr bwMode="auto">
            <a:xfrm>
              <a:off x="6644318" y="4690432"/>
              <a:ext cx="539443"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6155" name="Oval 12"/>
            <p:cNvSpPr>
              <a:spLocks noChangeArrowheads="1"/>
            </p:cNvSpPr>
            <p:nvPr/>
          </p:nvSpPr>
          <p:spPr bwMode="auto">
            <a:xfrm>
              <a:off x="6949118" y="3745530"/>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6" name="Oval 13"/>
            <p:cNvSpPr>
              <a:spLocks noChangeArrowheads="1"/>
            </p:cNvSpPr>
            <p:nvPr/>
          </p:nvSpPr>
          <p:spPr bwMode="auto">
            <a:xfrm>
              <a:off x="6263318" y="4126462"/>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7" name="Oval 14"/>
            <p:cNvSpPr>
              <a:spLocks noChangeArrowheads="1"/>
            </p:cNvSpPr>
            <p:nvPr/>
          </p:nvSpPr>
          <p:spPr bwMode="auto">
            <a:xfrm>
              <a:off x="6339518" y="4812140"/>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8" name="Oval 15"/>
            <p:cNvSpPr>
              <a:spLocks noChangeArrowheads="1"/>
            </p:cNvSpPr>
            <p:nvPr/>
          </p:nvSpPr>
          <p:spPr bwMode="auto">
            <a:xfrm>
              <a:off x="7253918" y="4992308"/>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9" name="Oval 16"/>
            <p:cNvSpPr>
              <a:spLocks noChangeArrowheads="1"/>
            </p:cNvSpPr>
            <p:nvPr/>
          </p:nvSpPr>
          <p:spPr bwMode="auto">
            <a:xfrm>
              <a:off x="7863518" y="5172477"/>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0" name="Oval 17"/>
            <p:cNvSpPr>
              <a:spLocks noChangeArrowheads="1"/>
            </p:cNvSpPr>
            <p:nvPr/>
          </p:nvSpPr>
          <p:spPr bwMode="auto">
            <a:xfrm>
              <a:off x="7330118" y="3163835"/>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1" name="Oval 18"/>
            <p:cNvSpPr>
              <a:spLocks noChangeArrowheads="1"/>
            </p:cNvSpPr>
            <p:nvPr/>
          </p:nvSpPr>
          <p:spPr bwMode="auto">
            <a:xfrm>
              <a:off x="6034718" y="3544767"/>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2" name="Oval 19"/>
            <p:cNvSpPr>
              <a:spLocks noChangeArrowheads="1"/>
            </p:cNvSpPr>
            <p:nvPr/>
          </p:nvSpPr>
          <p:spPr bwMode="auto">
            <a:xfrm>
              <a:off x="5729918" y="5116885"/>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3" name="Oval 20"/>
            <p:cNvSpPr>
              <a:spLocks noChangeArrowheads="1"/>
            </p:cNvSpPr>
            <p:nvPr/>
          </p:nvSpPr>
          <p:spPr bwMode="auto">
            <a:xfrm>
              <a:off x="6949118" y="6058918"/>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1"/>
            <p:cNvSpPr/>
            <p:nvPr/>
          </p:nvSpPr>
          <p:spPr bwMode="auto">
            <a:xfrm>
              <a:off x="8167688" y="6059487"/>
              <a:ext cx="184150"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6165" name="Oval 22"/>
            <p:cNvSpPr>
              <a:spLocks noChangeArrowheads="1"/>
            </p:cNvSpPr>
            <p:nvPr/>
          </p:nvSpPr>
          <p:spPr bwMode="auto">
            <a:xfrm>
              <a:off x="5715000" y="4684403"/>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3"/>
            <p:cNvSpPr/>
            <p:nvPr/>
          </p:nvSpPr>
          <p:spPr bwMode="auto">
            <a:xfrm>
              <a:off x="4953000" y="4102100"/>
              <a:ext cx="182563"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6167" name="Rectangular Callout 8"/>
            <p:cNvSpPr>
              <a:spLocks noChangeArrowheads="1"/>
            </p:cNvSpPr>
            <p:nvPr/>
          </p:nvSpPr>
          <p:spPr bwMode="auto">
            <a:xfrm>
              <a:off x="7301285" y="5576852"/>
              <a:ext cx="1233115" cy="319681"/>
            </a:xfrm>
            <a:prstGeom prst="wedgeRectCallout">
              <a:avLst>
                <a:gd name="adj1" fmla="val 49417"/>
                <a:gd name="adj2" fmla="val -124940"/>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CCA=-82dBm</a:t>
              </a:r>
            </a:p>
          </p:txBody>
        </p:sp>
        <p:sp>
          <p:nvSpPr>
            <p:cNvPr id="6168" name="Rectangular Callout 27"/>
            <p:cNvSpPr>
              <a:spLocks noChangeArrowheads="1"/>
            </p:cNvSpPr>
            <p:nvPr/>
          </p:nvSpPr>
          <p:spPr bwMode="auto">
            <a:xfrm>
              <a:off x="5959069" y="5576852"/>
              <a:ext cx="1295400" cy="296541"/>
            </a:xfrm>
            <a:prstGeom prst="wedgeRectCallout">
              <a:avLst>
                <a:gd name="adj1" fmla="val 97384"/>
                <a:gd name="adj2" fmla="val -233889"/>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 &gt; -82dBm</a:t>
              </a:r>
            </a:p>
          </p:txBody>
        </p:sp>
        <p:sp>
          <p:nvSpPr>
            <p:cNvPr id="6169" name="Rectangular Callout 28"/>
            <p:cNvSpPr>
              <a:spLocks noChangeArrowheads="1"/>
            </p:cNvSpPr>
            <p:nvPr/>
          </p:nvSpPr>
          <p:spPr bwMode="auto">
            <a:xfrm>
              <a:off x="7208198" y="3706085"/>
              <a:ext cx="1783402" cy="484915"/>
            </a:xfrm>
            <a:prstGeom prst="wedgeRectCallout">
              <a:avLst>
                <a:gd name="adj1" fmla="val -36157"/>
                <a:gd name="adj2" fmla="val -112329"/>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STAs that become hidden due to CCA&gt;-82dBm </a:t>
              </a:r>
            </a:p>
          </p:txBody>
        </p:sp>
        <p:sp>
          <p:nvSpPr>
            <p:cNvPr id="6170" name="Rectangular Callout 29"/>
            <p:cNvSpPr>
              <a:spLocks noChangeArrowheads="1"/>
            </p:cNvSpPr>
            <p:nvPr/>
          </p:nvSpPr>
          <p:spPr bwMode="auto">
            <a:xfrm>
              <a:off x="7010400" y="4238464"/>
              <a:ext cx="1477414" cy="436966"/>
            </a:xfrm>
            <a:prstGeom prst="wedgeRectCallout">
              <a:avLst>
                <a:gd name="adj1" fmla="val 72204"/>
                <a:gd name="adj2" fmla="val 79019"/>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Hidden STAs for CCA=-82dBm </a:t>
              </a:r>
            </a:p>
          </p:txBody>
        </p:sp>
        <p:sp>
          <p:nvSpPr>
            <p:cNvPr id="6171" name="Oval 30"/>
            <p:cNvSpPr>
              <a:spLocks noChangeArrowheads="1"/>
            </p:cNvSpPr>
            <p:nvPr/>
          </p:nvSpPr>
          <p:spPr bwMode="auto">
            <a:xfrm>
              <a:off x="6796718" y="4532031"/>
              <a:ext cx="182880"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2" name="Oval 31"/>
            <p:cNvSpPr/>
            <p:nvPr/>
          </p:nvSpPr>
          <p:spPr bwMode="auto">
            <a:xfrm>
              <a:off x="8809038" y="4684712"/>
              <a:ext cx="182562"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33" name="Oval 32"/>
            <p:cNvSpPr/>
            <p:nvPr/>
          </p:nvSpPr>
          <p:spPr bwMode="auto">
            <a:xfrm>
              <a:off x="5105400" y="3173413"/>
              <a:ext cx="182563"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grpSp>
      <p:sp>
        <p:nvSpPr>
          <p:cNvPr id="34" name="내용 개체 틀 2"/>
          <p:cNvSpPr txBox="1">
            <a:spLocks/>
          </p:cNvSpPr>
          <p:nvPr/>
        </p:nvSpPr>
        <p:spPr bwMode="auto">
          <a:xfrm>
            <a:off x="381000" y="2914650"/>
            <a:ext cx="47371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defRPr/>
            </a:pPr>
            <a:r>
              <a:rPr lang="en-US" altLang="ko-KR" sz="2000" b="0" kern="0" dirty="0" smtClean="0">
                <a:ea typeface="굴림" panose="020B0600000101010101" pitchFamily="34" charset="-127"/>
              </a:rPr>
              <a:t>In this figure, STA0 wants to adopt adaptive CCA rules. By doing so, a large percentage of STAs in its -82dBm neighborhood become hidden to STA0</a:t>
            </a:r>
          </a:p>
          <a:p>
            <a:pPr>
              <a:defRPr/>
            </a:pPr>
            <a:endParaRPr lang="en-US" altLang="ko-KR" sz="2000" b="0" kern="0" dirty="0" smtClean="0">
              <a:ea typeface="굴림" panose="020B0600000101010101" pitchFamily="34" charset="-127"/>
            </a:endParaRPr>
          </a:p>
          <a:p>
            <a:pPr>
              <a:defRPr/>
            </a:pPr>
            <a:r>
              <a:rPr lang="en-US" altLang="ko-KR" sz="2000" b="0" kern="0" dirty="0" smtClean="0">
                <a:ea typeface="굴림" panose="020B0600000101010101" pitchFamily="34" charset="-127"/>
              </a:rPr>
              <a:t>However, depending on the destination of the frames sent by the new hidden nodes, STA0’s frame may or may not collide with ongoing frames</a:t>
            </a:r>
            <a:endParaRPr lang="en-US" altLang="ko-KR" sz="1600" b="0" kern="0" dirty="0" smtClean="0">
              <a:ea typeface="굴림" panose="020B0600000101010101" pitchFamily="34" charset="-127"/>
            </a:endParaRPr>
          </a:p>
          <a:p>
            <a:pPr>
              <a:defRPr/>
            </a:pPr>
            <a:endParaRPr lang="en-US" altLang="ko-KR" sz="2000" b="0" kern="0" dirty="0" smtClean="0">
              <a:ea typeface="굴림" panose="020B0600000101010101" pitchFamily="34" charset="-127"/>
            </a:endParaRPr>
          </a:p>
        </p:txBody>
      </p:sp>
      <p:sp>
        <p:nvSpPr>
          <p:cNvPr id="30"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1482741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and Neighborhood Awareness</a:t>
            </a:r>
            <a:endParaRPr lang="ko-KR" altLang="en-US" sz="3600" dirty="0" smtClean="0">
              <a:latin typeface="Calibri" panose="020F0502020204030204" pitchFamily="34" charset="0"/>
              <a:ea typeface="Gulim" panose="020B0600000101010101" pitchFamily="34" charset="-127"/>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82ABA630-6BC5-4104-A2AB-F7E64B208942}" type="slidenum">
              <a:rPr lang="en-US" altLang="zh-CN" sz="1200" b="0" smtClean="0">
                <a:ea typeface="SimSun" panose="02010600030101010101" pitchFamily="2" charset="-122"/>
              </a:rPr>
              <a:pPr>
                <a:spcBef>
                  <a:spcPct val="0"/>
                </a:spcBef>
                <a:buFontTx/>
                <a:buNone/>
              </a:pPr>
              <a:t>6</a:t>
            </a:fld>
            <a:endParaRPr lang="en-US" altLang="zh-CN" sz="1200" b="0" smtClean="0">
              <a:ea typeface="SimSun" panose="02010600030101010101" pitchFamily="2" charset="-122"/>
            </a:endParaRPr>
          </a:p>
        </p:txBody>
      </p:sp>
      <p:sp>
        <p:nvSpPr>
          <p:cNvPr id="44" name="내용 개체 틀 2"/>
          <p:cNvSpPr txBox="1">
            <a:spLocks/>
          </p:cNvSpPr>
          <p:nvPr/>
        </p:nvSpPr>
        <p:spPr bwMode="auto">
          <a:xfrm>
            <a:off x="381000" y="1371600"/>
            <a:ext cx="53117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defRPr/>
            </a:pPr>
            <a:r>
              <a:rPr lang="en-US" altLang="ko-KR" sz="1800" b="0" dirty="0" smtClean="0">
                <a:ea typeface="굴림" panose="020B0600000101010101" pitchFamily="34" charset="-127"/>
              </a:rPr>
              <a:t>An adaptive-CCA STA should know about its neighborhood to avoid corrupting ongoing frames whose recipient might be within its coverage</a:t>
            </a:r>
          </a:p>
          <a:p>
            <a:pPr>
              <a:defRPr/>
            </a:pPr>
            <a:r>
              <a:rPr lang="en-US" altLang="ko-KR" sz="1800" b="0" kern="0" dirty="0" smtClean="0">
                <a:ea typeface="굴림" panose="020B0600000101010101" pitchFamily="34" charset="-127"/>
              </a:rPr>
              <a:t>For instance, assume STA0 wants to send a frame to STA8. The medium is busy due to frame sent by STA3 to STA4. If STA0 adopts a CCA&gt;-82dBm, ongoing frame is ignored, STA0’s frame that collides with it </a:t>
            </a:r>
          </a:p>
        </p:txBody>
      </p:sp>
      <p:grpSp>
        <p:nvGrpSpPr>
          <p:cNvPr id="7174" name="Group 4"/>
          <p:cNvGrpSpPr>
            <a:grpSpLocks/>
          </p:cNvGrpSpPr>
          <p:nvPr/>
        </p:nvGrpSpPr>
        <p:grpSpPr bwMode="auto">
          <a:xfrm>
            <a:off x="5192713" y="1007230"/>
            <a:ext cx="4048125" cy="3564770"/>
            <a:chOff x="5192327" y="1006475"/>
            <a:chExt cx="4048949" cy="3565525"/>
          </a:xfrm>
        </p:grpSpPr>
        <p:sp>
          <p:nvSpPr>
            <p:cNvPr id="7205" name="Oval 69"/>
            <p:cNvSpPr>
              <a:spLocks noChangeArrowheads="1"/>
            </p:cNvSpPr>
            <p:nvPr/>
          </p:nvSpPr>
          <p:spPr bwMode="auto">
            <a:xfrm>
              <a:off x="5192327" y="1006475"/>
              <a:ext cx="3566447" cy="35655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06" name="Oval 70"/>
            <p:cNvSpPr>
              <a:spLocks noChangeArrowheads="1"/>
            </p:cNvSpPr>
            <p:nvPr/>
          </p:nvSpPr>
          <p:spPr bwMode="auto">
            <a:xfrm>
              <a:off x="6030594" y="1768340"/>
              <a:ext cx="2011842" cy="20113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07" name="TextBox 71"/>
            <p:cNvSpPr txBox="1">
              <a:spLocks noChangeArrowheads="1"/>
            </p:cNvSpPr>
            <p:nvPr/>
          </p:nvSpPr>
          <p:spPr bwMode="auto">
            <a:xfrm>
              <a:off x="6731369" y="2837820"/>
              <a:ext cx="539486"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7208" name="Oval 72"/>
            <p:cNvSpPr>
              <a:spLocks noChangeArrowheads="1"/>
            </p:cNvSpPr>
            <p:nvPr/>
          </p:nvSpPr>
          <p:spPr bwMode="auto">
            <a:xfrm>
              <a:off x="7036193" y="1892917"/>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09" name="Oval 73"/>
            <p:cNvSpPr>
              <a:spLocks noChangeArrowheads="1"/>
            </p:cNvSpPr>
            <p:nvPr/>
          </p:nvSpPr>
          <p:spPr bwMode="auto">
            <a:xfrm>
              <a:off x="6948184" y="3538911"/>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0" name="Oval 74"/>
            <p:cNvSpPr>
              <a:spLocks noChangeArrowheads="1"/>
            </p:cNvSpPr>
            <p:nvPr/>
          </p:nvSpPr>
          <p:spPr bwMode="auto">
            <a:xfrm>
              <a:off x="6426544" y="2959527"/>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1" name="Oval 75"/>
            <p:cNvSpPr>
              <a:spLocks noChangeArrowheads="1"/>
            </p:cNvSpPr>
            <p:nvPr/>
          </p:nvSpPr>
          <p:spPr bwMode="auto">
            <a:xfrm>
              <a:off x="7341018" y="3139696"/>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2" name="Oval 76"/>
            <p:cNvSpPr>
              <a:spLocks noChangeArrowheads="1"/>
            </p:cNvSpPr>
            <p:nvPr/>
          </p:nvSpPr>
          <p:spPr bwMode="auto">
            <a:xfrm>
              <a:off x="7950667" y="3319865"/>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3" name="Oval 77"/>
            <p:cNvSpPr>
              <a:spLocks noChangeArrowheads="1"/>
            </p:cNvSpPr>
            <p:nvPr/>
          </p:nvSpPr>
          <p:spPr bwMode="auto">
            <a:xfrm>
              <a:off x="7417224" y="1311222"/>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4" name="Oval 78"/>
            <p:cNvSpPr>
              <a:spLocks noChangeArrowheads="1"/>
            </p:cNvSpPr>
            <p:nvPr/>
          </p:nvSpPr>
          <p:spPr bwMode="auto">
            <a:xfrm>
              <a:off x="6121720" y="1692154"/>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5" name="Oval 79"/>
            <p:cNvSpPr>
              <a:spLocks noChangeArrowheads="1"/>
            </p:cNvSpPr>
            <p:nvPr/>
          </p:nvSpPr>
          <p:spPr bwMode="auto">
            <a:xfrm>
              <a:off x="5816895" y="3264273"/>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6" name="Oval 80"/>
            <p:cNvSpPr>
              <a:spLocks noChangeArrowheads="1"/>
            </p:cNvSpPr>
            <p:nvPr/>
          </p:nvSpPr>
          <p:spPr bwMode="auto">
            <a:xfrm>
              <a:off x="7036193" y="4206306"/>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9" name="Oval 18"/>
            <p:cNvSpPr/>
            <p:nvPr/>
          </p:nvSpPr>
          <p:spPr bwMode="auto">
            <a:xfrm>
              <a:off x="8256826" y="4206798"/>
              <a:ext cx="182599" cy="179426"/>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218" name="Oval 82"/>
            <p:cNvSpPr>
              <a:spLocks noChangeArrowheads="1"/>
            </p:cNvSpPr>
            <p:nvPr/>
          </p:nvSpPr>
          <p:spPr bwMode="auto">
            <a:xfrm>
              <a:off x="5801976" y="2831791"/>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9" name="Oval 84"/>
            <p:cNvSpPr>
              <a:spLocks noChangeArrowheads="1"/>
            </p:cNvSpPr>
            <p:nvPr/>
          </p:nvSpPr>
          <p:spPr bwMode="auto">
            <a:xfrm>
              <a:off x="6883781" y="2679418"/>
              <a:ext cx="182895"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2"/>
            <p:cNvSpPr/>
            <p:nvPr/>
          </p:nvSpPr>
          <p:spPr bwMode="auto">
            <a:xfrm>
              <a:off x="8972933" y="2752340"/>
              <a:ext cx="182600" cy="179426"/>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221" name="TextBox 87"/>
            <p:cNvSpPr txBox="1">
              <a:spLocks noChangeArrowheads="1"/>
            </p:cNvSpPr>
            <p:nvPr/>
          </p:nvSpPr>
          <p:spPr bwMode="auto">
            <a:xfrm>
              <a:off x="5770154" y="2781988"/>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a:t>
              </a:r>
            </a:p>
          </p:txBody>
        </p:sp>
        <p:sp>
          <p:nvSpPr>
            <p:cNvPr id="7222" name="TextBox 88"/>
            <p:cNvSpPr txBox="1">
              <a:spLocks noChangeArrowheads="1"/>
            </p:cNvSpPr>
            <p:nvPr/>
          </p:nvSpPr>
          <p:spPr bwMode="auto">
            <a:xfrm>
              <a:off x="7009224" y="4148071"/>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2</a:t>
              </a:r>
            </a:p>
          </p:txBody>
        </p:sp>
        <p:sp>
          <p:nvSpPr>
            <p:cNvPr id="7223" name="TextBox 89"/>
            <p:cNvSpPr txBox="1">
              <a:spLocks noChangeArrowheads="1"/>
            </p:cNvSpPr>
            <p:nvPr/>
          </p:nvSpPr>
          <p:spPr bwMode="auto">
            <a:xfrm>
              <a:off x="7391336" y="1274811"/>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3</a:t>
              </a:r>
            </a:p>
          </p:txBody>
        </p:sp>
        <p:sp>
          <p:nvSpPr>
            <p:cNvPr id="7224" name="TextBox 90"/>
            <p:cNvSpPr txBox="1">
              <a:spLocks noChangeArrowheads="1"/>
            </p:cNvSpPr>
            <p:nvPr/>
          </p:nvSpPr>
          <p:spPr bwMode="auto">
            <a:xfrm>
              <a:off x="6088707" y="165852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4</a:t>
              </a:r>
            </a:p>
          </p:txBody>
        </p:sp>
        <p:sp>
          <p:nvSpPr>
            <p:cNvPr id="7225" name="TextBox 91"/>
            <p:cNvSpPr txBox="1">
              <a:spLocks noChangeArrowheads="1"/>
            </p:cNvSpPr>
            <p:nvPr/>
          </p:nvSpPr>
          <p:spPr bwMode="auto">
            <a:xfrm>
              <a:off x="7917976" y="3282388"/>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5</a:t>
              </a:r>
            </a:p>
          </p:txBody>
        </p:sp>
        <p:cxnSp>
          <p:nvCxnSpPr>
            <p:cNvPr id="7226" name="Straight Arrow Connector 98"/>
            <p:cNvCxnSpPr>
              <a:cxnSpLocks noChangeShapeType="1"/>
              <a:stCxn id="7214" idx="6"/>
              <a:endCxn id="7213" idx="2"/>
            </p:cNvCxnSpPr>
            <p:nvPr/>
          </p:nvCxnSpPr>
          <p:spPr bwMode="auto">
            <a:xfrm flipV="1">
              <a:off x="6304615" y="1401307"/>
              <a:ext cx="1112610" cy="380932"/>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7227" name="TextBox 88"/>
            <p:cNvSpPr txBox="1">
              <a:spLocks noChangeArrowheads="1"/>
            </p:cNvSpPr>
            <p:nvPr/>
          </p:nvSpPr>
          <p:spPr bwMode="auto">
            <a:xfrm>
              <a:off x="5788245" y="3199282"/>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6</a:t>
              </a:r>
            </a:p>
          </p:txBody>
        </p:sp>
        <p:sp>
          <p:nvSpPr>
            <p:cNvPr id="7228" name="TextBox 88"/>
            <p:cNvSpPr txBox="1">
              <a:spLocks noChangeArrowheads="1"/>
            </p:cNvSpPr>
            <p:nvPr/>
          </p:nvSpPr>
          <p:spPr bwMode="auto">
            <a:xfrm>
              <a:off x="6996824" y="1844527"/>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7</a:t>
              </a:r>
            </a:p>
          </p:txBody>
        </p:sp>
        <p:sp>
          <p:nvSpPr>
            <p:cNvPr id="7229" name="TextBox 88"/>
            <p:cNvSpPr txBox="1">
              <a:spLocks noChangeArrowheads="1"/>
            </p:cNvSpPr>
            <p:nvPr/>
          </p:nvSpPr>
          <p:spPr bwMode="auto">
            <a:xfrm>
              <a:off x="6912055" y="3495628"/>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8</a:t>
              </a:r>
            </a:p>
          </p:txBody>
        </p:sp>
        <p:sp>
          <p:nvSpPr>
            <p:cNvPr id="7230" name="TextBox 87"/>
            <p:cNvSpPr txBox="1">
              <a:spLocks noChangeArrowheads="1"/>
            </p:cNvSpPr>
            <p:nvPr/>
          </p:nvSpPr>
          <p:spPr bwMode="auto">
            <a:xfrm>
              <a:off x="6401152" y="291113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9</a:t>
              </a:r>
            </a:p>
          </p:txBody>
        </p:sp>
        <p:sp>
          <p:nvSpPr>
            <p:cNvPr id="7231" name="TextBox 87"/>
            <p:cNvSpPr txBox="1">
              <a:spLocks noChangeArrowheads="1"/>
            </p:cNvSpPr>
            <p:nvPr/>
          </p:nvSpPr>
          <p:spPr bwMode="auto">
            <a:xfrm>
              <a:off x="7274731" y="3089750"/>
              <a:ext cx="3385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10</a:t>
              </a:r>
            </a:p>
          </p:txBody>
        </p:sp>
        <p:sp>
          <p:nvSpPr>
            <p:cNvPr id="7232" name="Rectangular Callout 8"/>
            <p:cNvSpPr>
              <a:spLocks noChangeArrowheads="1"/>
            </p:cNvSpPr>
            <p:nvPr/>
          </p:nvSpPr>
          <p:spPr bwMode="auto">
            <a:xfrm>
              <a:off x="7950667" y="1409437"/>
              <a:ext cx="1105807" cy="319681"/>
            </a:xfrm>
            <a:prstGeom prst="wedgeRectCallout">
              <a:avLst>
                <a:gd name="adj1" fmla="val 6838"/>
                <a:gd name="adj2" fmla="val 119741"/>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CCA=-82dBm</a:t>
              </a:r>
            </a:p>
          </p:txBody>
        </p:sp>
        <p:sp>
          <p:nvSpPr>
            <p:cNvPr id="7233" name="Rectangular Callout 27"/>
            <p:cNvSpPr>
              <a:spLocks noChangeArrowheads="1"/>
            </p:cNvSpPr>
            <p:nvPr/>
          </p:nvSpPr>
          <p:spPr bwMode="auto">
            <a:xfrm>
              <a:off x="7539581" y="2031855"/>
              <a:ext cx="1295400" cy="296541"/>
            </a:xfrm>
            <a:prstGeom prst="wedgeRectCallout">
              <a:avLst>
                <a:gd name="adj1" fmla="val -12210"/>
                <a:gd name="adj2" fmla="val 166286"/>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 &gt; -82dBm</a:t>
              </a:r>
            </a:p>
          </p:txBody>
        </p:sp>
        <p:sp>
          <p:nvSpPr>
            <p:cNvPr id="7234" name="TextBox 91"/>
            <p:cNvSpPr txBox="1">
              <a:spLocks noChangeArrowheads="1"/>
            </p:cNvSpPr>
            <p:nvPr/>
          </p:nvSpPr>
          <p:spPr bwMode="auto">
            <a:xfrm>
              <a:off x="8911186" y="2705627"/>
              <a:ext cx="3300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11</a:t>
              </a:r>
            </a:p>
          </p:txBody>
        </p:sp>
      </p:grpSp>
      <p:sp>
        <p:nvSpPr>
          <p:cNvPr id="46" name="내용 개체 틀 2"/>
          <p:cNvSpPr txBox="1">
            <a:spLocks/>
          </p:cNvSpPr>
          <p:nvPr/>
        </p:nvSpPr>
        <p:spPr bwMode="auto">
          <a:xfrm>
            <a:off x="4724400" y="4648200"/>
            <a:ext cx="4257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defRPr/>
            </a:pPr>
            <a:r>
              <a:rPr lang="en-US" altLang="ko-KR" sz="1800" b="0" kern="0" dirty="0" smtClean="0">
                <a:ea typeface="굴림" panose="020B0600000101010101" pitchFamily="34" charset="-127"/>
              </a:rPr>
              <a:t>Another instance is the case where STA5 sends a frame to STA11, and If STA0 adopts a CCA&gt;-82dBm, STA0 might ignore the ongoing frame, and yet affects reception of STA11 insignificantly</a:t>
            </a:r>
          </a:p>
        </p:txBody>
      </p:sp>
      <p:grpSp>
        <p:nvGrpSpPr>
          <p:cNvPr id="7176" name="Group 5"/>
          <p:cNvGrpSpPr>
            <a:grpSpLocks/>
          </p:cNvGrpSpPr>
          <p:nvPr/>
        </p:nvGrpSpPr>
        <p:grpSpPr bwMode="auto">
          <a:xfrm>
            <a:off x="574675" y="3292475"/>
            <a:ext cx="4049713" cy="3565525"/>
            <a:chOff x="575043" y="3236503"/>
            <a:chExt cx="4048949" cy="3565525"/>
          </a:xfrm>
        </p:grpSpPr>
        <p:sp>
          <p:nvSpPr>
            <p:cNvPr id="7177" name="Oval 69"/>
            <p:cNvSpPr>
              <a:spLocks noChangeArrowheads="1"/>
            </p:cNvSpPr>
            <p:nvPr/>
          </p:nvSpPr>
          <p:spPr bwMode="auto">
            <a:xfrm>
              <a:off x="575043" y="3236503"/>
              <a:ext cx="3566447" cy="35655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78" name="Oval 70"/>
            <p:cNvSpPr>
              <a:spLocks noChangeArrowheads="1"/>
            </p:cNvSpPr>
            <p:nvPr/>
          </p:nvSpPr>
          <p:spPr bwMode="auto">
            <a:xfrm>
              <a:off x="1413310" y="3998368"/>
              <a:ext cx="2011842" cy="20113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79" name="TextBox 71"/>
            <p:cNvSpPr txBox="1">
              <a:spLocks noChangeArrowheads="1"/>
            </p:cNvSpPr>
            <p:nvPr/>
          </p:nvSpPr>
          <p:spPr bwMode="auto">
            <a:xfrm>
              <a:off x="2114085" y="5067848"/>
              <a:ext cx="539486"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7180" name="Oval 72"/>
            <p:cNvSpPr>
              <a:spLocks noChangeArrowheads="1"/>
            </p:cNvSpPr>
            <p:nvPr/>
          </p:nvSpPr>
          <p:spPr bwMode="auto">
            <a:xfrm>
              <a:off x="2418909" y="4122945"/>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1" name="Oval 73"/>
            <p:cNvSpPr>
              <a:spLocks noChangeArrowheads="1"/>
            </p:cNvSpPr>
            <p:nvPr/>
          </p:nvSpPr>
          <p:spPr bwMode="auto">
            <a:xfrm>
              <a:off x="2330900" y="5768939"/>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2" name="Oval 74"/>
            <p:cNvSpPr>
              <a:spLocks noChangeArrowheads="1"/>
            </p:cNvSpPr>
            <p:nvPr/>
          </p:nvSpPr>
          <p:spPr bwMode="auto">
            <a:xfrm>
              <a:off x="1809260" y="5189555"/>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3" name="Oval 75"/>
            <p:cNvSpPr>
              <a:spLocks noChangeArrowheads="1"/>
            </p:cNvSpPr>
            <p:nvPr/>
          </p:nvSpPr>
          <p:spPr bwMode="auto">
            <a:xfrm>
              <a:off x="2723734" y="5369724"/>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4" name="Oval 76"/>
            <p:cNvSpPr>
              <a:spLocks noChangeArrowheads="1"/>
            </p:cNvSpPr>
            <p:nvPr/>
          </p:nvSpPr>
          <p:spPr bwMode="auto">
            <a:xfrm>
              <a:off x="3333383" y="5549893"/>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5" name="Oval 77"/>
            <p:cNvSpPr>
              <a:spLocks noChangeArrowheads="1"/>
            </p:cNvSpPr>
            <p:nvPr/>
          </p:nvSpPr>
          <p:spPr bwMode="auto">
            <a:xfrm>
              <a:off x="2799940" y="3541250"/>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6" name="Oval 78"/>
            <p:cNvSpPr>
              <a:spLocks noChangeArrowheads="1"/>
            </p:cNvSpPr>
            <p:nvPr/>
          </p:nvSpPr>
          <p:spPr bwMode="auto">
            <a:xfrm>
              <a:off x="1504436" y="3922182"/>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7" name="Oval 79"/>
            <p:cNvSpPr>
              <a:spLocks noChangeArrowheads="1"/>
            </p:cNvSpPr>
            <p:nvPr/>
          </p:nvSpPr>
          <p:spPr bwMode="auto">
            <a:xfrm>
              <a:off x="1199611" y="5494301"/>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8" name="Oval 80"/>
            <p:cNvSpPr>
              <a:spLocks noChangeArrowheads="1"/>
            </p:cNvSpPr>
            <p:nvPr/>
          </p:nvSpPr>
          <p:spPr bwMode="auto">
            <a:xfrm>
              <a:off x="2418909" y="6436334"/>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2" name="Oval 101"/>
            <p:cNvSpPr/>
            <p:nvPr/>
          </p:nvSpPr>
          <p:spPr bwMode="auto">
            <a:xfrm>
              <a:off x="3638340" y="6436903"/>
              <a:ext cx="182529"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190" name="Oval 82"/>
            <p:cNvSpPr>
              <a:spLocks noChangeArrowheads="1"/>
            </p:cNvSpPr>
            <p:nvPr/>
          </p:nvSpPr>
          <p:spPr bwMode="auto">
            <a:xfrm>
              <a:off x="1184692" y="5061819"/>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91" name="Oval 84"/>
            <p:cNvSpPr>
              <a:spLocks noChangeArrowheads="1"/>
            </p:cNvSpPr>
            <p:nvPr/>
          </p:nvSpPr>
          <p:spPr bwMode="auto">
            <a:xfrm>
              <a:off x="2266497" y="4909446"/>
              <a:ext cx="182895"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6" name="Oval 105"/>
            <p:cNvSpPr/>
            <p:nvPr/>
          </p:nvSpPr>
          <p:spPr bwMode="auto">
            <a:xfrm>
              <a:off x="4355755" y="4982753"/>
              <a:ext cx="182529"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193" name="TextBox 87"/>
            <p:cNvSpPr txBox="1">
              <a:spLocks noChangeArrowheads="1"/>
            </p:cNvSpPr>
            <p:nvPr/>
          </p:nvSpPr>
          <p:spPr bwMode="auto">
            <a:xfrm>
              <a:off x="1152870" y="501201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a:t>
              </a:r>
            </a:p>
          </p:txBody>
        </p:sp>
        <p:sp>
          <p:nvSpPr>
            <p:cNvPr id="7194" name="TextBox 88"/>
            <p:cNvSpPr txBox="1">
              <a:spLocks noChangeArrowheads="1"/>
            </p:cNvSpPr>
            <p:nvPr/>
          </p:nvSpPr>
          <p:spPr bwMode="auto">
            <a:xfrm>
              <a:off x="2391940" y="6378099"/>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2</a:t>
              </a:r>
            </a:p>
          </p:txBody>
        </p:sp>
        <p:sp>
          <p:nvSpPr>
            <p:cNvPr id="7195" name="TextBox 89"/>
            <p:cNvSpPr txBox="1">
              <a:spLocks noChangeArrowheads="1"/>
            </p:cNvSpPr>
            <p:nvPr/>
          </p:nvSpPr>
          <p:spPr bwMode="auto">
            <a:xfrm>
              <a:off x="2774052" y="3504839"/>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3</a:t>
              </a:r>
            </a:p>
          </p:txBody>
        </p:sp>
        <p:sp>
          <p:nvSpPr>
            <p:cNvPr id="7196" name="TextBox 90"/>
            <p:cNvSpPr txBox="1">
              <a:spLocks noChangeArrowheads="1"/>
            </p:cNvSpPr>
            <p:nvPr/>
          </p:nvSpPr>
          <p:spPr bwMode="auto">
            <a:xfrm>
              <a:off x="1471423" y="3888554"/>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4</a:t>
              </a:r>
            </a:p>
          </p:txBody>
        </p:sp>
        <p:sp>
          <p:nvSpPr>
            <p:cNvPr id="7197" name="TextBox 91"/>
            <p:cNvSpPr txBox="1">
              <a:spLocks noChangeArrowheads="1"/>
            </p:cNvSpPr>
            <p:nvPr/>
          </p:nvSpPr>
          <p:spPr bwMode="auto">
            <a:xfrm>
              <a:off x="3300692" y="551241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5</a:t>
              </a:r>
            </a:p>
          </p:txBody>
        </p:sp>
        <p:cxnSp>
          <p:nvCxnSpPr>
            <p:cNvPr id="113" name="Straight Arrow Connector 96"/>
            <p:cNvCxnSpPr>
              <a:cxnSpLocks noChangeShapeType="1"/>
              <a:stCxn id="106" idx="3"/>
              <a:endCxn id="7184" idx="7"/>
            </p:cNvCxnSpPr>
            <p:nvPr/>
          </p:nvCxnSpPr>
          <p:spPr bwMode="auto">
            <a:xfrm flipH="1">
              <a:off x="3489143" y="5136741"/>
              <a:ext cx="892007" cy="439737"/>
            </a:xfrm>
            <a:prstGeom prst="straightConnector1">
              <a:avLst/>
            </a:prstGeom>
            <a:noFill/>
            <a:ln w="38100" algn="ctr">
              <a:solidFill>
                <a:schemeClr val="accent1">
                  <a:lumMod val="75000"/>
                </a:schemeClr>
              </a:solidFill>
              <a:round/>
              <a:headEnd type="arrow" w="med" len="med"/>
              <a:tailEnd type="none" w="med" len="med"/>
            </a:ln>
            <a:extLst>
              <a:ext uri="{909E8E84-426E-40DD-AFC4-6F175D3DCCD1}">
                <a14:hiddenFill xmlns:a14="http://schemas.microsoft.com/office/drawing/2010/main">
                  <a:noFill/>
                </a14:hiddenFill>
              </a:ext>
            </a:extLst>
          </p:spPr>
        </p:cxnSp>
        <p:sp>
          <p:nvSpPr>
            <p:cNvPr id="7199" name="TextBox 88"/>
            <p:cNvSpPr txBox="1">
              <a:spLocks noChangeArrowheads="1"/>
            </p:cNvSpPr>
            <p:nvPr/>
          </p:nvSpPr>
          <p:spPr bwMode="auto">
            <a:xfrm>
              <a:off x="1170961" y="5429310"/>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6</a:t>
              </a:r>
            </a:p>
          </p:txBody>
        </p:sp>
        <p:sp>
          <p:nvSpPr>
            <p:cNvPr id="7200" name="TextBox 88"/>
            <p:cNvSpPr txBox="1">
              <a:spLocks noChangeArrowheads="1"/>
            </p:cNvSpPr>
            <p:nvPr/>
          </p:nvSpPr>
          <p:spPr bwMode="auto">
            <a:xfrm>
              <a:off x="2379540" y="4074555"/>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7</a:t>
              </a:r>
            </a:p>
          </p:txBody>
        </p:sp>
        <p:sp>
          <p:nvSpPr>
            <p:cNvPr id="7201" name="TextBox 88"/>
            <p:cNvSpPr txBox="1">
              <a:spLocks noChangeArrowheads="1"/>
            </p:cNvSpPr>
            <p:nvPr/>
          </p:nvSpPr>
          <p:spPr bwMode="auto">
            <a:xfrm>
              <a:off x="2294771" y="572565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8</a:t>
              </a:r>
            </a:p>
          </p:txBody>
        </p:sp>
        <p:sp>
          <p:nvSpPr>
            <p:cNvPr id="7202" name="TextBox 87"/>
            <p:cNvSpPr txBox="1">
              <a:spLocks noChangeArrowheads="1"/>
            </p:cNvSpPr>
            <p:nvPr/>
          </p:nvSpPr>
          <p:spPr bwMode="auto">
            <a:xfrm>
              <a:off x="1783868" y="5141164"/>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9</a:t>
              </a:r>
            </a:p>
          </p:txBody>
        </p:sp>
        <p:sp>
          <p:nvSpPr>
            <p:cNvPr id="7203" name="TextBox 87"/>
            <p:cNvSpPr txBox="1">
              <a:spLocks noChangeArrowheads="1"/>
            </p:cNvSpPr>
            <p:nvPr/>
          </p:nvSpPr>
          <p:spPr bwMode="auto">
            <a:xfrm>
              <a:off x="2657447" y="5319778"/>
              <a:ext cx="3385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10</a:t>
              </a:r>
            </a:p>
          </p:txBody>
        </p:sp>
        <p:sp>
          <p:nvSpPr>
            <p:cNvPr id="7204" name="TextBox 91"/>
            <p:cNvSpPr txBox="1">
              <a:spLocks noChangeArrowheads="1"/>
            </p:cNvSpPr>
            <p:nvPr/>
          </p:nvSpPr>
          <p:spPr bwMode="auto">
            <a:xfrm>
              <a:off x="4293902" y="4935655"/>
              <a:ext cx="3300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11</a:t>
              </a:r>
            </a:p>
          </p:txBody>
        </p:sp>
      </p:grpSp>
      <p:sp>
        <p:nvSpPr>
          <p:cNvPr id="67"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860493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Neighborhood-aware Adaptive CCA</a:t>
            </a:r>
            <a:endParaRPr lang="ko-KR" altLang="en-US" sz="3600" dirty="0" smtClean="0">
              <a:latin typeface="Calibri" panose="020F0502020204030204" pitchFamily="34" charset="0"/>
              <a:ea typeface="Gulim" panose="020B0600000101010101" pitchFamily="34" charset="-127"/>
            </a:endParaRPr>
          </a:p>
        </p:txBody>
      </p:sp>
      <p:sp>
        <p:nvSpPr>
          <p:cNvPr id="9219"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Consider that each STA acquires </a:t>
            </a:r>
            <a:r>
              <a:rPr lang="en-US" altLang="ko-KR" sz="2000" b="0" i="1" dirty="0" smtClean="0">
                <a:ea typeface="Gulim" panose="020B0600000101010101" pitchFamily="34" charset="-127"/>
              </a:rPr>
              <a:t>some transmitter/receiver IDs </a:t>
            </a:r>
            <a:r>
              <a:rPr lang="en-US" altLang="ko-KR" sz="2000" b="0" dirty="0" smtClean="0">
                <a:ea typeface="Gulim" panose="020B0600000101010101" pitchFamily="34" charset="-127"/>
              </a:rPr>
              <a:t>of every frame that it captures</a:t>
            </a:r>
          </a:p>
          <a:p>
            <a:pPr lvl="1"/>
            <a:r>
              <a:rPr lang="en-US" altLang="ko-KR" sz="1600" dirty="0" smtClean="0">
                <a:ea typeface="Gulim" panose="020B0600000101010101" pitchFamily="34" charset="-127"/>
              </a:rPr>
              <a:t>In next slides it is explained how to obtain such identification, and the complexity issue</a:t>
            </a:r>
          </a:p>
          <a:p>
            <a:pPr lvl="1"/>
            <a:endParaRPr lang="en-US" altLang="ko-KR" sz="1600" dirty="0" smtClean="0">
              <a:ea typeface="Gulim" panose="020B0600000101010101" pitchFamily="34" charset="-127"/>
            </a:endParaRPr>
          </a:p>
          <a:p>
            <a:r>
              <a:rPr lang="en-US" altLang="ko-KR" sz="2000" b="0" dirty="0" smtClean="0">
                <a:ea typeface="Gulim" panose="020B0600000101010101" pitchFamily="34" charset="-127"/>
              </a:rPr>
              <a:t>By gradually collecting the list of transmitters and receivers in its -82dBm neighborhood, a STA would realize when a nearby STA sends a frame, whether the recipient STA is nearby or not</a:t>
            </a:r>
          </a:p>
          <a:p>
            <a:endParaRPr lang="en-US" altLang="ko-KR" sz="2000" b="0" dirty="0">
              <a:ea typeface="Gulim" panose="020B0600000101010101" pitchFamily="34" charset="-127"/>
            </a:endParaRPr>
          </a:p>
          <a:p>
            <a:r>
              <a:rPr lang="en-US" altLang="ko-KR" sz="2000" b="0" dirty="0" smtClean="0">
                <a:ea typeface="Gulim" panose="020B0600000101010101" pitchFamily="34" charset="-127"/>
              </a:rPr>
              <a:t>A possible rule for adaptive CCA is: </a:t>
            </a:r>
          </a:p>
          <a:p>
            <a:pPr lvl="1"/>
            <a:r>
              <a:rPr lang="en-US" altLang="ko-KR" sz="1600" dirty="0" smtClean="0">
                <a:ea typeface="Gulim" panose="020B0600000101010101" pitchFamily="34" charset="-127"/>
              </a:rPr>
              <a:t>If the recipient STA is not in its -82dBm-neghiborhood, the STA can adapt CCA&gt;-82dBm toward the ongoing frame (and likely prepare to transmits its own frame)</a:t>
            </a:r>
          </a:p>
          <a:p>
            <a:pPr lvl="1"/>
            <a:r>
              <a:rPr lang="en-US" altLang="ko-KR" sz="1600" dirty="0" smtClean="0">
                <a:ea typeface="Gulim" panose="020B0600000101010101" pitchFamily="34" charset="-127"/>
              </a:rPr>
              <a:t>If the recipient STA is in its -82dBm-neghiborhood, the STA may not adapt to CCA&gt;-82dBm and respect the -82dBm CCA rule</a:t>
            </a:r>
          </a:p>
          <a:p>
            <a:pPr lvl="1"/>
            <a:endParaRPr lang="en-US" altLang="ko-KR" dirty="0" smtClean="0">
              <a:ea typeface="Gulim" panose="020B0600000101010101" pitchFamily="34" charset="-127"/>
            </a:endParaRPr>
          </a:p>
        </p:txBody>
      </p:sp>
      <p:sp>
        <p:nvSpPr>
          <p:cNvPr id="9221"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6A327D34-40AC-46FA-B774-C6FAC0EE8E77}"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66902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Neighborhood-aware Adaptive CCA</a:t>
            </a:r>
            <a:endParaRPr lang="ko-KR" altLang="en-US" sz="3600" dirty="0" smtClean="0">
              <a:latin typeface="Calibri" panose="020F0502020204030204" pitchFamily="34" charset="0"/>
              <a:ea typeface="Gulim" panose="020B0600000101010101" pitchFamily="34" charset="-127"/>
            </a:endParaRPr>
          </a:p>
        </p:txBody>
      </p:sp>
      <p:sp>
        <p:nvSpPr>
          <p:cNvPr id="11267"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Each STA is allowed to adapt CCA if it has gathered history of frame exchanges in its neighborhood for a minimum duration, so that it forms a reliable neighbor list</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Hence, power-save STAs are allowed to use adaptive CCA only when they have observed the channel long enough, e.g. their total awake time reaches the minimum duration required so that the collected list of the neighbors is reliable and stable</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Mobility situations can be handled by keeping the neighborhood list updated when (a) neighboring STAs don’t appear as transmitting STA after a TBD duration, and (b) new STAs appear as transmitting STA</a:t>
            </a:r>
          </a:p>
        </p:txBody>
      </p:sp>
      <p:sp>
        <p:nvSpPr>
          <p:cNvPr id="11269"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E9C5DD7-08DC-493B-AC25-985F4F2A865E}" type="slidenum">
              <a:rPr lang="en-US" altLang="zh-CN" sz="1200" b="0" smtClean="0">
                <a:ea typeface="SimSun" panose="02010600030101010101" pitchFamily="2" charset="-122"/>
              </a:rPr>
              <a:pPr>
                <a:spcBef>
                  <a:spcPct val="0"/>
                </a:spcBef>
                <a:buFontTx/>
                <a:buNone/>
              </a:pPr>
              <a:t>8</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3451580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Complexity of Neighborhood-aware Adaptive CCA </a:t>
            </a:r>
            <a:endParaRPr lang="ko-KR" altLang="en-US" sz="3600" dirty="0" smtClean="0">
              <a:latin typeface="Calibri" panose="020F0502020204030204" pitchFamily="34" charset="0"/>
              <a:ea typeface="Gulim" panose="020B0600000101010101" pitchFamily="34" charset="-127"/>
            </a:endParaRPr>
          </a:p>
        </p:txBody>
      </p:sp>
      <p:sp>
        <p:nvSpPr>
          <p:cNvPr id="13315"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Decoding the MAC header, it is possible that each STA obtains the RA/TA of every frame the STA captures, and form the list of its neighbors</a:t>
            </a:r>
          </a:p>
          <a:p>
            <a:pPr lvl="1"/>
            <a:r>
              <a:rPr lang="en-US" altLang="ko-KR" sz="1600" b="0" dirty="0" smtClean="0">
                <a:ea typeface="Gulim" panose="020B0600000101010101" pitchFamily="34" charset="-127"/>
              </a:rPr>
              <a:t>But MAC header decoding of all the captured frames increases power consumption</a:t>
            </a:r>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To avoid increased power consumption, one solution is to carry </a:t>
            </a:r>
            <a:r>
              <a:rPr lang="en-US" altLang="ko-KR" sz="2000" b="0" i="1" dirty="0" smtClean="0">
                <a:ea typeface="Gulim" panose="020B0600000101010101" pitchFamily="34" charset="-127"/>
              </a:rPr>
              <a:t>some transmitter/receiver identification </a:t>
            </a:r>
            <a:r>
              <a:rPr lang="en-US" altLang="ko-KR" sz="2000" b="0" dirty="0" smtClean="0">
                <a:ea typeface="Gulim" panose="020B0600000101010101" pitchFamily="34" charset="-127"/>
              </a:rPr>
              <a:t>in the SIG symbols</a:t>
            </a:r>
          </a:p>
          <a:p>
            <a:r>
              <a:rPr lang="en-US" altLang="ko-KR" sz="2000" b="0" dirty="0" smtClean="0">
                <a:ea typeface="Gulim" panose="020B0600000101010101" pitchFamily="34" charset="-127"/>
              </a:rPr>
              <a:t>Receiver indication is already done in 11ac SIG-A using PBSSID/PAID</a:t>
            </a:r>
          </a:p>
          <a:p>
            <a:r>
              <a:rPr lang="en-US" altLang="ko-KR" sz="2000" b="0" dirty="0" smtClean="0">
                <a:ea typeface="Gulim" panose="020B0600000101010101" pitchFamily="34" charset="-127"/>
              </a:rPr>
              <a:t>However there is no transmitter identification (TXID) in 11ac SIG symbols. Such indication can be added to one of 11ax SIG symbols</a:t>
            </a:r>
          </a:p>
          <a:p>
            <a:pPr lvl="1"/>
            <a:r>
              <a:rPr lang="en-US" altLang="ko-KR" sz="1600" dirty="0" smtClean="0">
                <a:ea typeface="Gulim" panose="020B0600000101010101" pitchFamily="34" charset="-127"/>
              </a:rPr>
              <a:t>802.11ah has added AP/BSS identification, Color field, in DL frames …</a:t>
            </a:r>
            <a:endParaRPr lang="en-US" altLang="ko-KR" sz="1600" b="0" dirty="0" smtClean="0">
              <a:ea typeface="Gulim" panose="020B0600000101010101" pitchFamily="34" charset="-127"/>
            </a:endParaRPr>
          </a:p>
          <a:p>
            <a:r>
              <a:rPr lang="en-US" altLang="ko-KR" sz="2000" b="0" dirty="0" smtClean="0">
                <a:ea typeface="Gulim" panose="020B0600000101010101" pitchFamily="34" charset="-127"/>
              </a:rPr>
              <a:t>The number bits to be assigned to TXID deserves a separate discussion </a:t>
            </a:r>
          </a:p>
          <a:p>
            <a:r>
              <a:rPr lang="en-US" altLang="ko-KR" sz="2000" b="0" dirty="0" smtClean="0">
                <a:ea typeface="Gulim" panose="020B0600000101010101" pitchFamily="34" charset="-127"/>
              </a:rPr>
              <a:t>Due to shorter identification compared to MAC address or associations ID, there is a chance for PAID/TXID collision. While such collisions are not catastrophic, their effect should be studied</a:t>
            </a:r>
          </a:p>
          <a:p>
            <a:endParaRPr lang="en-US" altLang="ko-KR" sz="2000" b="0" dirty="0" smtClean="0">
              <a:ea typeface="Gulim" panose="020B0600000101010101" pitchFamily="34" charset="-127"/>
            </a:endParaRPr>
          </a:p>
        </p:txBody>
      </p:sp>
      <p:sp>
        <p:nvSpPr>
          <p:cNvPr id="13317"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CF88764C-AFF8-49A5-B077-9784609926EF}" type="slidenum">
              <a:rPr lang="en-US" altLang="zh-CN" sz="1200" b="0" smtClean="0">
                <a:ea typeface="SimSun" panose="02010600030101010101" pitchFamily="2" charset="-122"/>
              </a:rPr>
              <a:pPr>
                <a:spcBef>
                  <a:spcPct val="0"/>
                </a:spcBef>
                <a:buFontTx/>
                <a:buNone/>
              </a:pPr>
              <a:t>9</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824610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98691</TotalTime>
  <Words>1538</Words>
  <Application>Microsoft Office PowerPoint</Application>
  <PresentationFormat>On-screen Show (4:3)</PresentationFormat>
  <Paragraphs>184</Paragraphs>
  <Slides>12</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Gulim</vt:lpstr>
      <vt:lpstr>Gulim</vt:lpstr>
      <vt:lpstr>宋体</vt:lpstr>
      <vt:lpstr>宋体</vt:lpstr>
      <vt:lpstr>Arial</vt:lpstr>
      <vt:lpstr>Calibri</vt:lpstr>
      <vt:lpstr>Times New Roman</vt:lpstr>
      <vt:lpstr>802-11-Submission</vt:lpstr>
      <vt:lpstr>Considerations for Adaptive CCA</vt:lpstr>
      <vt:lpstr>Adaptive CCA Role in WiFi Deployments</vt:lpstr>
      <vt:lpstr>Adaptive CCA Role in WiFi Deployments</vt:lpstr>
      <vt:lpstr>Adaptive CCA Role in WiFi Deployments</vt:lpstr>
      <vt:lpstr>Adaptive CCA</vt:lpstr>
      <vt:lpstr>Adaptive CCA and Neighborhood Awareness</vt:lpstr>
      <vt:lpstr>Neighborhood-aware Adaptive CCA</vt:lpstr>
      <vt:lpstr>Neighborhood-aware Adaptive CCA</vt:lpstr>
      <vt:lpstr>Complexity of Neighborhood-aware Adaptive CCA </vt:lpstr>
      <vt:lpstr>Complexity of Neighborhood-aware Adaptive CCA </vt:lpstr>
      <vt:lpstr>Adaptive CCA and Legacy STAs</vt:lpstr>
      <vt:lpstr>Conclusion</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Reza</cp:lastModifiedBy>
  <cp:revision>931</cp:revision>
  <cp:lastPrinted>1998-02-10T13:28:06Z</cp:lastPrinted>
  <dcterms:created xsi:type="dcterms:W3CDTF">2007-05-21T21:00:37Z</dcterms:created>
  <dcterms:modified xsi:type="dcterms:W3CDTF">2014-11-04T20:18:54Z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