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3" r:id="rId2"/>
    <p:sldId id="258" r:id="rId3"/>
    <p:sldId id="284" r:id="rId4"/>
    <p:sldId id="287" r:id="rId5"/>
    <p:sldId id="286" r:id="rId6"/>
    <p:sldId id="290" r:id="rId7"/>
    <p:sldId id="259" r:id="rId8"/>
    <p:sldId id="276" r:id="rId9"/>
    <p:sldId id="260" r:id="rId10"/>
    <p:sldId id="289" r:id="rId11"/>
    <p:sldId id="288" r:id="rId12"/>
    <p:sldId id="262" r:id="rId13"/>
    <p:sldId id="280" r:id="rId14"/>
    <p:sldId id="277" r:id="rId15"/>
    <p:sldId id="292" r:id="rId16"/>
    <p:sldId id="270" r:id="rId17"/>
    <p:sldId id="285" r:id="rId18"/>
    <p:sldId id="264" r:id="rId19"/>
    <p:sldId id="29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46" autoAdjust="0"/>
  </p:normalViewPr>
  <p:slideViewPr>
    <p:cSldViewPr>
      <p:cViewPr varScale="1">
        <p:scale>
          <a:sx n="79" d="100"/>
          <a:sy n="79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F3A61-CB1A-4753-894E-83D8C00A2B97}" type="datetimeFigureOut">
              <a:rPr lang="ko-KR" altLang="en-US" smtClean="0"/>
              <a:t>2014-11-04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F9BF-19CA-4A8C-9F5A-4FC7B71B59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33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01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594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246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422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384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262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697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29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41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17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42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15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3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347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46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999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1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09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3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262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94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49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14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52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26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05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802.11-14/1437r1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2986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111111111111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___7.vsd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___6.vsd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___9.vsd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Visio_2003-2010____8.vsd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Visio_2003-2010____2.vsd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Visio_2003-2010____3.vsd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___5.vsd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Visio_2003-2010____4.vsd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Efficient Wider Bandwidth Operation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</a:t>
            </a:r>
            <a:r>
              <a:rPr kumimoji="0" lang="ko-KR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IEEE 802.11ax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2014-11-04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4462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0375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Only with Primary Channel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Allowing transmission </a:t>
            </a:r>
            <a:r>
              <a:rPr lang="en-US" altLang="ko-KR" dirty="0"/>
              <a:t>without </a:t>
            </a:r>
            <a:r>
              <a:rPr lang="en-US" altLang="ko-KR" dirty="0" smtClean="0"/>
              <a:t>Primary Channel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279430"/>
              </p:ext>
            </p:extLst>
          </p:nvPr>
        </p:nvGraphicFramePr>
        <p:xfrm>
          <a:off x="1619672" y="2276872"/>
          <a:ext cx="57245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9" name="Visio" r:id="rId5" imgW="11001434" imgH="2581200" progId="Visio.Drawing.11">
                  <p:embed/>
                </p:oleObj>
              </mc:Choice>
              <mc:Fallback>
                <p:oleObj name="Visio" r:id="rId5" imgW="11001434" imgH="25812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76872"/>
                        <a:ext cx="5724525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058322"/>
              </p:ext>
            </p:extLst>
          </p:nvPr>
        </p:nvGraphicFramePr>
        <p:xfrm>
          <a:off x="1619672" y="4206062"/>
          <a:ext cx="5724525" cy="159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0" name="Visio" r:id="rId8" imgW="11001434" imgH="3066930" progId="Visio.Drawing.11">
                  <p:embed/>
                </p:oleObj>
              </mc:Choice>
              <mc:Fallback>
                <p:oleObj name="Visio" r:id="rId8" imgW="11001434" imgH="306693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06062"/>
                        <a:ext cx="5724525" cy="15992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Resource utilization of APCH</a:t>
            </a:r>
          </a:p>
          <a:p>
            <a:pPr lvl="1"/>
            <a:r>
              <a:rPr lang="en-US" altLang="ko-KR" dirty="0">
                <a:solidFill>
                  <a:prstClr val="black"/>
                </a:solidFill>
              </a:rPr>
              <a:t>CH1 is primary </a:t>
            </a:r>
            <a:r>
              <a:rPr lang="en-US" altLang="ko-KR" dirty="0" smtClean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CH3 is APCH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90284"/>
              </p:ext>
            </p:extLst>
          </p:nvPr>
        </p:nvGraphicFramePr>
        <p:xfrm>
          <a:off x="539552" y="3068960"/>
          <a:ext cx="7704850" cy="341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642"/>
                <a:gridCol w="488832"/>
                <a:gridCol w="488832"/>
                <a:gridCol w="488832"/>
                <a:gridCol w="488832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</a:tblGrid>
              <a:tr h="423047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Resource utilization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APCH</a:t>
                      </a:r>
                      <a:r>
                        <a:rPr lang="en-US" altLang="ko-KR" sz="1200" b="1" baseline="0" dirty="0" smtClean="0"/>
                        <a:t> w/ Primary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APCH w/o Primary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(Assumptions)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Calculate </a:t>
                </a:r>
                <a:r>
                  <a:rPr lang="en-US" altLang="ko-KR" dirty="0"/>
                  <a:t>a</a:t>
                </a:r>
                <a:r>
                  <a:rPr lang="en-US" altLang="ko-KR" dirty="0" smtClean="0"/>
                  <a:t>verage bandwidth of APCH case</a:t>
                </a:r>
              </a:p>
              <a:p>
                <a:pPr marL="742950" lvl="2" indent="-342900"/>
                <a:r>
                  <a:rPr lang="en-US" altLang="ko-KR" dirty="0" smtClean="0"/>
                  <a:t>Contention on Primary channel and APCH access is modeled as a Access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marL="742950" lvl="2" indent="-342900"/>
                <a:r>
                  <a:rPr lang="en-US" altLang="ko-KR" dirty="0" smtClean="0"/>
                  <a:t>Each secondary channel has busy probability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dirty="0" smtClean="0"/>
                  <a:t> for PIFS duration </a:t>
                </a:r>
              </a:p>
              <a:p>
                <a:pPr marL="742950" lvl="2" indent="-342900"/>
                <a:r>
                  <a:rPr lang="en-US" altLang="ko-KR" dirty="0" smtClean="0"/>
                  <a:t>Sub-band(&lt;20MHz) contention and access is not considered</a:t>
                </a:r>
              </a:p>
              <a:p>
                <a:pPr marL="742950" lvl="2" indent="-342900"/>
                <a:r>
                  <a:rPr lang="en-US" altLang="ko-KR" dirty="0" smtClean="0"/>
                  <a:t>Maximum Channel bandwidth is 160MHz</a:t>
                </a:r>
              </a:p>
              <a:p>
                <a:pPr marL="1200150" lvl="3" indent="-342900"/>
                <a:r>
                  <a:rPr lang="en-US" altLang="ko-KR" dirty="0" smtClean="0"/>
                  <a:t>Based on 802.11ac</a:t>
                </a:r>
              </a:p>
              <a:p>
                <a:pPr marL="742950" lvl="2" indent="-342900"/>
                <a:r>
                  <a:rPr lang="en-US" altLang="ko-KR" dirty="0" smtClean="0"/>
                  <a:t>Assume APCH is located on secondary 80MHz</a:t>
                </a:r>
              </a:p>
              <a:p>
                <a:pPr marL="742950" lvl="2" indent="-342900"/>
                <a:r>
                  <a:rPr lang="en-US" altLang="ko-KR" dirty="0" smtClean="0"/>
                  <a:t>Channel expansion rule is identical for each Primary channel and APCH</a:t>
                </a:r>
              </a:p>
              <a:p>
                <a:pPr marL="1200150" lvl="3" indent="-342900"/>
                <a:r>
                  <a:rPr lang="en-US" altLang="ko-KR" dirty="0" smtClean="0"/>
                  <a:t>20MHz-&gt;40MHz-&gt;80MHz-&gt;160MHz</a:t>
                </a:r>
              </a:p>
              <a:p>
                <a:pPr marL="742950" lvl="2" indent="-342900"/>
                <a:r>
                  <a:rPr lang="en-US" altLang="ko-KR" dirty="0" smtClean="0"/>
                  <a:t>Primary channel based bandwidth expansion has a priority</a:t>
                </a:r>
              </a:p>
              <a:p>
                <a:pPr marL="742950" lvl="2" indent="-342900"/>
                <a:r>
                  <a:rPr lang="en-US" altLang="ko-KR" dirty="0" smtClean="0"/>
                  <a:t>New patterns of using channel for same bandwidth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9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(Example: Legacy vs. APCH)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Legacy Pattern of using 80MHz</a:t>
            </a:r>
          </a:p>
          <a:p>
            <a:endParaRPr lang="en-US" altLang="ko-KR" b="0" dirty="0" smtClean="0"/>
          </a:p>
          <a:p>
            <a:endParaRPr lang="en-US" altLang="ko-KR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r>
              <a:rPr lang="en-US" altLang="ko-KR" dirty="0" smtClean="0"/>
              <a:t> APCH Pattern of using 80MHz</a:t>
            </a:r>
            <a:endParaRPr lang="en-US" altLang="ko-KR" b="0" dirty="0" smtClean="0"/>
          </a:p>
          <a:p>
            <a:pPr lvl="1"/>
            <a:endParaRPr lang="en-US" altLang="ko-KR" dirty="0" smtClean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9068"/>
              </p:ext>
            </p:extLst>
          </p:nvPr>
        </p:nvGraphicFramePr>
        <p:xfrm>
          <a:off x="1565610" y="2375772"/>
          <a:ext cx="5688632" cy="186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Visio" r:id="rId5" imgW="10829900" imgH="3533760" progId="Visio.Drawing.11">
                  <p:embed/>
                </p:oleObj>
              </mc:Choice>
              <mc:Fallback>
                <p:oleObj name="Visio" r:id="rId5" imgW="10829900" imgH="3533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2375772"/>
                        <a:ext cx="5688632" cy="1864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769040"/>
              </p:ext>
            </p:extLst>
          </p:nvPr>
        </p:nvGraphicFramePr>
        <p:xfrm>
          <a:off x="1547664" y="4581128"/>
          <a:ext cx="57245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Visio" r:id="rId8" imgW="11058432" imgH="3533760" progId="Visio.Drawing.11">
                  <p:embed/>
                </p:oleObj>
              </mc:Choice>
              <mc:Fallback>
                <p:oleObj name="Visio" r:id="rId8" imgW="11058432" imgH="3533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81128"/>
                        <a:ext cx="5724525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0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(Parameters)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𝑾</m:t>
                    </m:r>
                  </m:oMath>
                </a14:m>
                <a:r>
                  <a:rPr lang="en-US" altLang="ko-KR" dirty="0" smtClean="0"/>
                  <a:t> is bandwidth of downlink transmission</a:t>
                </a:r>
              </a:p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𝑵</m:t>
                    </m:r>
                    <m:r>
                      <a:rPr lang="en-US" altLang="ko-KR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 is number of channels AP use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𝒔𝒆𝒄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number of secondary channels AP use</a:t>
                </a:r>
              </a:p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𝑾</m:t>
                    </m:r>
                    <m:r>
                      <a:rPr lang="en-US" altLang="ko-KR" b="1" i="1" smtClean="0">
                        <a:latin typeface="Cambria Math"/>
                      </a:rPr>
                      <m:t>=</m:t>
                    </m:r>
                    <m:r>
                      <a:rPr lang="en-US" altLang="ko-KR" b="1" i="1" smtClean="0">
                        <a:latin typeface="Cambria Math"/>
                      </a:rPr>
                      <m:t>𝑵</m:t>
                    </m:r>
                    <m:r>
                      <a:rPr lang="en-US" altLang="ko-KR" b="1" i="1" smtClean="0">
                        <a:latin typeface="Cambria Math"/>
                      </a:rPr>
                      <m:t>∗</m:t>
                    </m:r>
                    <m:r>
                      <a:rPr lang="en-US" altLang="ko-KR" b="1" i="1" smtClean="0">
                        <a:latin typeface="Cambria Math"/>
                      </a:rPr>
                      <m:t>𝟐𝟎</m:t>
                    </m:r>
                    <m:r>
                      <a:rPr lang="en-US" altLang="ko-KR" b="1" i="1" smtClean="0">
                        <a:latin typeface="Cambria Math"/>
                      </a:rPr>
                      <m:t>𝑴𝑯𝒛</m:t>
                    </m:r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busy</a:t>
                </a:r>
                <a:r>
                  <a:rPr lang="en-US" altLang="ko-KR" dirty="0" smtClean="0"/>
                  <a:t> probability of each secondary channel with PIFS duration</a:t>
                </a:r>
              </a:p>
              <a:p>
                <a:r>
                  <a:rPr lang="en-US" altLang="ko-KR" dirty="0" smtClean="0"/>
                  <a:t>AP can </a:t>
                </a:r>
                <a:r>
                  <a:rPr lang="en-US" altLang="ko-KR" dirty="0" smtClean="0">
                    <a:solidFill>
                      <a:srgbClr val="FF0000"/>
                    </a:solidFill>
                  </a:rPr>
                  <a:t>access</a:t>
                </a:r>
                <a:r>
                  <a:rPr lang="en-US" altLang="ko-KR" dirty="0" smtClean="0"/>
                  <a:t> primary channel or APCH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b="0" dirty="0"/>
              </a:p>
              <a:p>
                <a:pPr lvl="1"/>
                <a:r>
                  <a:rPr lang="en-US" altLang="ko-KR" dirty="0" smtClean="0"/>
                  <a:t>Back-off method and channel condition have influence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 r="-17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Equation for Legacy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+2∗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4</m:t>
                    </m:r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=4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8</m:t>
                    </m:r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=8</m:t>
                        </m:r>
                      </m:e>
                    </m:d>
                  </m:oMath>
                </a14:m>
                <a:r>
                  <a:rPr lang="en-US" altLang="ko-KR" i="1" dirty="0" smtClean="0">
                    <a:latin typeface="Cambria Math"/>
                  </a:rPr>
                  <a:t/>
                </a:r>
                <a:br>
                  <a:rPr lang="en-US" altLang="ko-KR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−4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+28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−84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+140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−1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42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90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35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+8)</m:t>
                    </m:r>
                  </m:oMath>
                </a14:m>
                <a:endParaRPr lang="en-US" altLang="ko-KR" b="0" i="1" dirty="0" smtClean="0"/>
              </a:p>
              <a:p>
                <a:r>
                  <a:rPr lang="en-US" altLang="ko-KR" dirty="0"/>
                  <a:t>Using all available channel case</a:t>
                </a:r>
              </a:p>
              <a:p>
                <a:pPr lvl="1"/>
                <a:r>
                  <a:rPr lang="en-US" altLang="ko-KR" dirty="0"/>
                  <a:t>All the available 20MHz channel could be used</a:t>
                </a:r>
              </a:p>
              <a:p>
                <a:pPr lvl="1"/>
                <a:r>
                  <a:rPr lang="en-US" altLang="ko-KR" dirty="0"/>
                  <a:t>PIFS sensing for other 7 channels which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of busy probability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~</m:t>
                    </m:r>
                    <m:r>
                      <a:rPr lang="en-US" altLang="ko-KR" i="1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7,1−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ko-KR" i="1">
                        <a:latin typeface="Cambria Math"/>
                      </a:rPr>
                      <m:t>=7−7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ko-KR" i="1">
                        <a:latin typeface="Cambria Math"/>
                      </a:rPr>
                      <m:t>+1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/>
                      </a:rPr>
                      <m:t>8−7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b="0" i="1" dirty="0" smtClean="0"/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7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Equation for using APCH case</a:t>
                </a:r>
              </a:p>
              <a:p>
                <a:pPr lvl="1"/>
                <a:r>
                  <a:rPr lang="en-US" altLang="ko-KR" dirty="0"/>
                  <a:t>Different pattern of Channel use</a:t>
                </a:r>
                <a:endParaRPr lang="en-US" altLang="ko-KR" i="1" dirty="0">
                  <a:solidFill>
                    <a:prstClr val="black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=1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+2∗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+3∗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=3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+4∗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=4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+5∗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=5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+6∗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=6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+8∗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=8</m:t>
                        </m:r>
                      </m:e>
                    </m:d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APCH only with Primary Channel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(2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−10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+19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−18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+8)</m:t>
                    </m:r>
                  </m:oMath>
                </a14:m>
                <a:endParaRPr lang="en-US" altLang="ko-KR" i="1" dirty="0" smtClean="0"/>
              </a:p>
              <a:p>
                <a:r>
                  <a:rPr lang="en-US" altLang="ko-KR" dirty="0" smtClean="0"/>
                  <a:t>APCH without </a:t>
                </a:r>
                <a:r>
                  <a:rPr lang="en-US" altLang="ko-KR" dirty="0"/>
                  <a:t>Primary Channel </a:t>
                </a:r>
                <a:r>
                  <a:rPr lang="en-US" altLang="ko-KR" dirty="0" smtClean="0"/>
                  <a:t>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2−2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−2</m:t>
                        </m:r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+6</m:t>
                        </m:r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−7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ko-KR" b="0" i="1" smtClean="0">
                        <a:latin typeface="Cambria Math"/>
                      </a:rPr>
                      <m:t>(−4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+12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−14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+8)</m:t>
                    </m:r>
                  </m:oMath>
                </a14:m>
                <a:endParaRPr lang="en-US" altLang="ko-KR" dirty="0"/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78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723" y="2188058"/>
            <a:ext cx="5833768" cy="438008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Channel usage vs busy channel prob.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=0.7)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오른쪽 화살표 3"/>
          <p:cNvSpPr/>
          <p:nvPr/>
        </p:nvSpPr>
        <p:spPr>
          <a:xfrm rot="16200000">
            <a:off x="2777760" y="4024483"/>
            <a:ext cx="791785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오른쪽 화살표 9"/>
          <p:cNvSpPr/>
          <p:nvPr/>
        </p:nvSpPr>
        <p:spPr>
          <a:xfrm rot="16200000">
            <a:off x="3164443" y="4140821"/>
            <a:ext cx="556470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오른쪽 화살표 10"/>
          <p:cNvSpPr/>
          <p:nvPr/>
        </p:nvSpPr>
        <p:spPr>
          <a:xfrm rot="16200000">
            <a:off x="3647676" y="4658599"/>
            <a:ext cx="807200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오른쪽 화살표 11"/>
          <p:cNvSpPr/>
          <p:nvPr/>
        </p:nvSpPr>
        <p:spPr>
          <a:xfrm rot="16200000">
            <a:off x="4085177" y="4825754"/>
            <a:ext cx="470247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9455" y="3997099"/>
            <a:ext cx="508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88479" y="4244904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925" y="4583338"/>
            <a:ext cx="666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9068" y="4830076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오른쪽 화살표 18"/>
          <p:cNvSpPr/>
          <p:nvPr/>
        </p:nvSpPr>
        <p:spPr>
          <a:xfrm rot="16200000">
            <a:off x="4658143" y="4991486"/>
            <a:ext cx="614977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오른쪽 화살표 19"/>
          <p:cNvSpPr/>
          <p:nvPr/>
        </p:nvSpPr>
        <p:spPr>
          <a:xfrm rot="16200000">
            <a:off x="5116271" y="5179265"/>
            <a:ext cx="236774" cy="269026"/>
          </a:xfrm>
          <a:prstGeom prst="rightArrow">
            <a:avLst>
              <a:gd name="adj1" fmla="val 44709"/>
              <a:gd name="adj2" fmla="val 52116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2315" y="5000817"/>
            <a:ext cx="666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</a:t>
            </a:r>
            <a:endParaRPr lang="ko-KR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80458" y="5178141"/>
            <a:ext cx="508396" cy="25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ko-KR" altLang="en-US" sz="1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3053967" y="4554889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945606" y="5195391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845947" y="5433488"/>
            <a:ext cx="523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3053967" y="3767551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308164" y="3997099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923436" y="4389512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4177633" y="4725144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831119" y="4818511"/>
            <a:ext cx="261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107559" y="5197843"/>
            <a:ext cx="269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6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 Primary Channel</a:t>
            </a:r>
            <a:r>
              <a:rPr lang="ko-KR" altLang="en-US" dirty="0"/>
              <a:t> </a:t>
            </a:r>
            <a:r>
              <a:rPr lang="en-US" altLang="ko-KR" dirty="0" smtClean="0"/>
              <a:t>would increase</a:t>
            </a:r>
            <a:r>
              <a:rPr lang="ko-KR" altLang="en-US" dirty="0" smtClean="0"/>
              <a:t> </a:t>
            </a:r>
            <a:r>
              <a:rPr lang="en-US" altLang="ko-KR" dirty="0" smtClean="0"/>
              <a:t>Channel Usage</a:t>
            </a:r>
          </a:p>
          <a:p>
            <a:r>
              <a:rPr lang="en-US" altLang="ko-KR" dirty="0" smtClean="0"/>
              <a:t>Alternative Primary Channel would sustain legacy channel expansion rule, and APCH would contend with other Primary Channel also</a:t>
            </a:r>
          </a:p>
          <a:p>
            <a:r>
              <a:rPr lang="en-US" altLang="ko-KR" dirty="0" smtClean="0"/>
              <a:t>APCH based transmission without Primary Channel has much more gain</a:t>
            </a:r>
          </a:p>
          <a:p>
            <a:r>
              <a:rPr lang="en-US" altLang="ko-KR" dirty="0" smtClean="0"/>
              <a:t>APCH based wider bandwidth operation might control OBSS fairness on wider bandwidth operation </a:t>
            </a:r>
          </a:p>
          <a:p>
            <a:r>
              <a:rPr lang="en-US" altLang="ko-KR" dirty="0" smtClean="0"/>
              <a:t>We need to discuss about specific wider bandwidth channel expansion method on 802.11ax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59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802.11-14/0165r1 “</a:t>
            </a:r>
            <a:r>
              <a:rPr lang="en-GB" altLang="ko-KR" dirty="0"/>
              <a:t>802.11 HEW SG Proposed PAR</a:t>
            </a:r>
            <a:r>
              <a:rPr lang="en-GB" altLang="ko-KR" dirty="0" smtClean="0"/>
              <a:t>”</a:t>
            </a:r>
          </a:p>
          <a:p>
            <a:r>
              <a:rPr lang="en-GB" altLang="ko-KR" dirty="0" smtClean="0"/>
              <a:t>[</a:t>
            </a:r>
            <a:r>
              <a:rPr lang="en-GB" altLang="ko-KR" dirty="0"/>
              <a:t>2] IEEE 802.11-13/1058r0 “Efficient Wider Bandwidth </a:t>
            </a:r>
            <a:r>
              <a:rPr lang="en-GB" altLang="ko-KR" dirty="0" smtClean="0"/>
              <a:t>Operation”</a:t>
            </a:r>
          </a:p>
          <a:p>
            <a:r>
              <a:rPr lang="en-GB" altLang="ko-KR" dirty="0" smtClean="0"/>
              <a:t>[3]</a:t>
            </a:r>
            <a:r>
              <a:rPr lang="en-GB" altLang="ko-KR" dirty="0"/>
              <a:t> IEEE 802.11-13/0839r1 “Discussion on OFDMA in IEEE </a:t>
            </a:r>
            <a:r>
              <a:rPr lang="en-GB" altLang="ko-KR" dirty="0" smtClean="0"/>
              <a:t>802.11ax”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1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802.11 ac Wideband Operation</a:t>
            </a:r>
          </a:p>
          <a:p>
            <a:pPr lvl="1"/>
            <a:r>
              <a:rPr lang="en-US" altLang="ko-KR" dirty="0" smtClean="0"/>
              <a:t>802.11 ac</a:t>
            </a:r>
            <a:r>
              <a:rPr lang="ko-KR" altLang="en-US" dirty="0" smtClean="0"/>
              <a:t> </a:t>
            </a:r>
            <a:r>
              <a:rPr lang="en-US" altLang="ko-KR" dirty="0" smtClean="0"/>
              <a:t>based wideband operation supports</a:t>
            </a:r>
            <a:r>
              <a:rPr lang="ko-KR" altLang="en-US" dirty="0" smtClean="0"/>
              <a:t> </a:t>
            </a:r>
            <a:r>
              <a:rPr lang="en-US" altLang="ko-KR" dirty="0" smtClean="0"/>
              <a:t>20MHz, 40MHz, 80MHz, 160MHz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transmission for single user</a:t>
            </a:r>
          </a:p>
          <a:p>
            <a:pPr lvl="1"/>
            <a:r>
              <a:rPr lang="en-US" altLang="ko-KR" dirty="0" smtClean="0"/>
              <a:t>AP expands its channel from primary channel, but it is only allowed to expand to predetermined adjacent channel</a:t>
            </a:r>
          </a:p>
          <a:p>
            <a:pPr lvl="1"/>
            <a:r>
              <a:rPr lang="en-US" altLang="ko-KR" dirty="0" smtClean="0"/>
              <a:t>If one of the 20MHz</a:t>
            </a:r>
            <a:r>
              <a:rPr lang="ko-KR" altLang="en-US" dirty="0" smtClean="0"/>
              <a:t> </a:t>
            </a:r>
            <a:r>
              <a:rPr lang="en-US" altLang="ko-KR" dirty="0" smtClean="0"/>
              <a:t>channel in secondary channel is busy, AP cannot use other idle channels in secondary channel</a:t>
            </a:r>
          </a:p>
          <a:p>
            <a:r>
              <a:rPr lang="en-US" altLang="ko-KR" dirty="0" smtClean="0"/>
              <a:t>802.11 ax PAR document</a:t>
            </a:r>
          </a:p>
          <a:p>
            <a:pPr lvl="1"/>
            <a:r>
              <a:rPr lang="en-US" altLang="ko-KR" dirty="0"/>
              <a:t>Make more efficient use of spectrum resources in scenarios with a high density of STAs per </a:t>
            </a:r>
            <a:r>
              <a:rPr lang="en-US" altLang="ko-KR" dirty="0" smtClean="0"/>
              <a:t>BSS[1]</a:t>
            </a:r>
            <a:endParaRPr lang="en-US" altLang="ko-KR" sz="2800" dirty="0"/>
          </a:p>
          <a:p>
            <a:r>
              <a:rPr lang="en-US" altLang="ko-KR" dirty="0" smtClean="0"/>
              <a:t>More </a:t>
            </a:r>
            <a:r>
              <a:rPr lang="en-US" altLang="ko-KR" dirty="0"/>
              <a:t>Efficient use pattern </a:t>
            </a:r>
            <a:r>
              <a:rPr lang="en-US" altLang="ko-KR" dirty="0" smtClean="0"/>
              <a:t>of spectrum resources should be discussed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15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Legacy channel access can not utilize resource fully</a:t>
            </a:r>
            <a:endParaRPr lang="en-US" altLang="ko-K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327022"/>
              </p:ext>
            </p:extLst>
          </p:nvPr>
        </p:nvGraphicFramePr>
        <p:xfrm>
          <a:off x="323528" y="3356992"/>
          <a:ext cx="865536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Visio" r:id="rId5" imgW="10001132" imgH="2562300" progId="Visio.Drawing.11">
                  <p:embed/>
                </p:oleObj>
              </mc:Choice>
              <mc:Fallback>
                <p:oleObj name="Visio" r:id="rId5" imgW="10001132" imgH="25623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56992"/>
                        <a:ext cx="8655362" cy="2232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2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Allowing to use all available Channel with PIFS sensing could enhance channel utilization[2]</a:t>
            </a:r>
            <a:endParaRPr lang="en-US" altLang="ko-K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4398"/>
              </p:ext>
            </p:extLst>
          </p:nvPr>
        </p:nvGraphicFramePr>
        <p:xfrm>
          <a:off x="323850" y="3357563"/>
          <a:ext cx="86550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Visio" r:id="rId5" imgW="10001132" imgH="2562300" progId="Visio.Drawing.11">
                  <p:embed/>
                </p:oleObj>
              </mc:Choice>
              <mc:Fallback>
                <p:oleObj name="Visio" r:id="rId5" imgW="10001132" imgH="2562300" progId="Visio.Drawing.11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357563"/>
                        <a:ext cx="865505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</a:t>
            </a:r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for 80MHz (4 Channels)[2]</a:t>
            </a:r>
          </a:p>
          <a:p>
            <a:pPr lvl="1"/>
            <a:r>
              <a:rPr lang="en-US" altLang="ko-KR" dirty="0" smtClean="0"/>
              <a:t>CH1 is primary Channel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90615"/>
              </p:ext>
            </p:extLst>
          </p:nvPr>
        </p:nvGraphicFramePr>
        <p:xfrm>
          <a:off x="971600" y="2852936"/>
          <a:ext cx="7344824" cy="341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1692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</a:tblGrid>
              <a:tr h="423047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Resource utilization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Legacy Operation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Using All Available CH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8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Previous contributions using new patterns of wider bandwidth provides the enhanced efficiency of wireless LAN system</a:t>
            </a:r>
          </a:p>
          <a:p>
            <a:r>
              <a:rPr lang="en-US" altLang="ko-KR" dirty="0" smtClean="0"/>
              <a:t>But there were not enough discussions about HOW to expand and adopt new patterns of channel use</a:t>
            </a:r>
          </a:p>
          <a:p>
            <a:r>
              <a:rPr lang="en-US" altLang="ko-KR" dirty="0"/>
              <a:t>Using </a:t>
            </a:r>
            <a:r>
              <a:rPr lang="en-US" altLang="ko-KR" dirty="0" smtClean="0"/>
              <a:t>all available CHs with PIFS sensing on secondary channels could make more contentions and interferences in dense OBSS scenario[3]</a:t>
            </a:r>
          </a:p>
          <a:p>
            <a:pPr lvl="1"/>
            <a:r>
              <a:rPr lang="en-US" altLang="ko-KR" dirty="0" smtClean="0"/>
              <a:t>Fairness need to be considered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807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Adding to Primary Channel</a:t>
            </a:r>
            <a:r>
              <a:rPr lang="ko-KR" altLang="en-US" dirty="0" smtClean="0"/>
              <a:t> </a:t>
            </a:r>
            <a:r>
              <a:rPr lang="en-US" altLang="ko-KR" dirty="0" smtClean="0"/>
              <a:t>based wideband expansion, adopting other secondary channel based wideband expansion could enhance efficient use of spectrum resources</a:t>
            </a:r>
          </a:p>
          <a:p>
            <a:r>
              <a:rPr lang="en-US" altLang="ko-KR" dirty="0" smtClean="0"/>
              <a:t>Alternative Primary Channel(APCH) is the basis channel of new wideband expansion</a:t>
            </a:r>
          </a:p>
          <a:p>
            <a:r>
              <a:rPr lang="en-US" altLang="ko-KR" dirty="0"/>
              <a:t>Channel expansion rule on each primary channel can be the same as conventional 802.11ac </a:t>
            </a:r>
            <a:r>
              <a:rPr lang="en-US" altLang="ko-KR" dirty="0" smtClean="0"/>
              <a:t>rule</a:t>
            </a:r>
            <a:endParaRPr lang="en-US" altLang="ko-KR" dirty="0"/>
          </a:p>
          <a:p>
            <a:r>
              <a:rPr lang="en-US" altLang="ko-KR" dirty="0" smtClean="0"/>
              <a:t>It allows non-contiguous channel use and </a:t>
            </a:r>
            <a:r>
              <a:rPr lang="en-US" altLang="ko-KR" dirty="0"/>
              <a:t>new channel use patterns</a:t>
            </a:r>
            <a:endParaRPr lang="en-US" altLang="ko-KR" dirty="0" smtClean="0"/>
          </a:p>
          <a:p>
            <a:pPr lvl="1"/>
            <a:r>
              <a:rPr lang="en-US" altLang="ko-KR" dirty="0" err="1"/>
              <a:t>e</a:t>
            </a:r>
            <a:r>
              <a:rPr lang="en-US" altLang="ko-KR" dirty="0" err="1" smtClean="0"/>
              <a:t>g</a:t>
            </a:r>
            <a:r>
              <a:rPr lang="en-US" altLang="ko-KR" dirty="0" smtClean="0"/>
              <a:t>. Contiguous 60MHz channel, non-contiguous 80MHz channel, etc.</a:t>
            </a:r>
          </a:p>
        </p:txBody>
      </p:sp>
    </p:spTree>
    <p:extLst>
      <p:ext uri="{BB962C8B-B14F-4D97-AF65-F5344CB8AC3E}">
        <p14:creationId xmlns:p14="http://schemas.microsoft.com/office/powerpoint/2010/main" val="4442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Alternative Primary Channel based Access Method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Legacy Pattern Case</a:t>
            </a:r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dirty="0"/>
          </a:p>
          <a:p>
            <a:endParaRPr lang="en-US" altLang="ko-KR" b="0" dirty="0" smtClean="0"/>
          </a:p>
          <a:p>
            <a:r>
              <a:rPr lang="en-US" altLang="ko-KR" dirty="0" smtClean="0"/>
              <a:t>Alternative Primary Channel Case</a:t>
            </a:r>
            <a:endParaRPr lang="en-US" altLang="ko-KR" b="0" dirty="0" smtClean="0"/>
          </a:p>
          <a:p>
            <a:pPr lvl="1"/>
            <a:endParaRPr lang="en-US" altLang="ko-KR" dirty="0" smtClean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959763"/>
              </p:ext>
            </p:extLst>
          </p:nvPr>
        </p:nvGraphicFramePr>
        <p:xfrm>
          <a:off x="1565610" y="2375772"/>
          <a:ext cx="5688632" cy="186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Visio" r:id="rId5" imgW="10829900" imgH="3533760" progId="Visio.Drawing.11">
                  <p:embed/>
                </p:oleObj>
              </mc:Choice>
              <mc:Fallback>
                <p:oleObj name="Visio" r:id="rId5" imgW="10829900" imgH="35337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2375772"/>
                        <a:ext cx="5688632" cy="1864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143574"/>
              </p:ext>
            </p:extLst>
          </p:nvPr>
        </p:nvGraphicFramePr>
        <p:xfrm>
          <a:off x="1565610" y="4581128"/>
          <a:ext cx="57340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Visio" r:id="rId8" imgW="10944166" imgH="3533760" progId="Visio.Drawing.11">
                  <p:embed/>
                </p:oleObj>
              </mc:Choice>
              <mc:Fallback>
                <p:oleObj name="Visio" r:id="rId8" imgW="10944166" imgH="3533760" progId="Visio.Drawing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4581128"/>
                        <a:ext cx="5734050" cy="1857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3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Expansion Rule</a:t>
            </a:r>
          </a:p>
          <a:p>
            <a:pPr lvl="1"/>
            <a:r>
              <a:rPr lang="en-US" altLang="ko-KR" dirty="0" smtClean="0"/>
              <a:t>Only with Primary Channel</a:t>
            </a:r>
          </a:p>
          <a:p>
            <a:pPr lvl="2"/>
            <a:r>
              <a:rPr lang="en-US" altLang="ko-KR" dirty="0" smtClean="0"/>
              <a:t>Sustain primary channel based transmission</a:t>
            </a:r>
          </a:p>
          <a:p>
            <a:pPr lvl="2"/>
            <a:r>
              <a:rPr lang="en-US" altLang="ko-KR" dirty="0" smtClean="0"/>
              <a:t>Alternative primary channel as a new start point of channel expansion is only applicable with primary channel-based access</a:t>
            </a:r>
          </a:p>
          <a:p>
            <a:pPr lvl="1"/>
            <a:r>
              <a:rPr lang="en-US" altLang="ko-KR" dirty="0" smtClean="0"/>
              <a:t>Allowing transmission </a:t>
            </a:r>
            <a:r>
              <a:rPr lang="en-US" altLang="ko-KR" dirty="0"/>
              <a:t>without </a:t>
            </a:r>
            <a:r>
              <a:rPr lang="en-US" altLang="ko-KR" dirty="0" smtClean="0"/>
              <a:t>Primary Channel</a:t>
            </a:r>
            <a:endParaRPr lang="en-US" altLang="ko-KR" dirty="0"/>
          </a:p>
          <a:p>
            <a:pPr lvl="2"/>
            <a:r>
              <a:rPr lang="en-US" altLang="ko-KR" dirty="0" smtClean="0"/>
              <a:t>Although </a:t>
            </a:r>
            <a:r>
              <a:rPr lang="en-US" altLang="ko-KR" dirty="0"/>
              <a:t>p</a:t>
            </a:r>
            <a:r>
              <a:rPr lang="en-US" altLang="ko-KR" dirty="0" smtClean="0"/>
              <a:t>rimary channel</a:t>
            </a:r>
            <a:r>
              <a:rPr lang="ko-KR" altLang="en-US" dirty="0" smtClean="0"/>
              <a:t> </a:t>
            </a:r>
            <a:r>
              <a:rPr lang="en-US" altLang="ko-KR" dirty="0" smtClean="0"/>
              <a:t>is busy, alternative primary channel could replace primary channel</a:t>
            </a:r>
          </a:p>
          <a:p>
            <a:pPr lvl="2"/>
            <a:r>
              <a:rPr lang="en-US" altLang="ko-KR" dirty="0" smtClean="0"/>
              <a:t>New back-off rule need to be considered for alternative primary channel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455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695</Words>
  <Application>Microsoft Office PowerPoint</Application>
  <PresentationFormat>화면 슬라이드 쇼(4:3)</PresentationFormat>
  <Paragraphs>182</Paragraphs>
  <Slides>19</Slides>
  <Notes>19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7" baseType="lpstr"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PowerPoint 프레젠테이션</vt:lpstr>
      <vt:lpstr>Background</vt:lpstr>
      <vt:lpstr>Prior Works on Wider Bandwidth Operation</vt:lpstr>
      <vt:lpstr>Prior Works on Wider Bandwidth Operation</vt:lpstr>
      <vt:lpstr>Prior Works on Wider Bandwidth Operation</vt:lpstr>
      <vt:lpstr>Prior Works on Wider Bandwidth Operation</vt:lpstr>
      <vt:lpstr>Alternative Primary Channel based Access Method</vt:lpstr>
      <vt:lpstr>Alternative Primary Channel based Access Method</vt:lpstr>
      <vt:lpstr>Alternative Primary Channel based Access Method</vt:lpstr>
      <vt:lpstr>Alternative Primary Channel based Access Method</vt:lpstr>
      <vt:lpstr>Alternative Primary Channel based Access Method</vt:lpstr>
      <vt:lpstr>Analysis (Assumptions)</vt:lpstr>
      <vt:lpstr>Analysis (Example: Legacy vs. APCH)</vt:lpstr>
      <vt:lpstr>Analysis (Parameters)</vt:lpstr>
      <vt:lpstr>Analysis</vt:lpstr>
      <vt:lpstr>Analysis</vt:lpstr>
      <vt:lpstr>Analysis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기고 Story Line</dc:title>
  <dc:creator>JinsooAhn</dc:creator>
  <cp:lastModifiedBy>JinsooAhn</cp:lastModifiedBy>
  <cp:revision>130</cp:revision>
  <dcterms:created xsi:type="dcterms:W3CDTF">2014-10-21T02:34:16Z</dcterms:created>
  <dcterms:modified xsi:type="dcterms:W3CDTF">2014-11-04T20:28:16Z</dcterms:modified>
</cp:coreProperties>
</file>