
<file path=[Content_Types].xml><?xml version="1.0" encoding="utf-8"?>
<Types xmlns="http://schemas.openxmlformats.org/package/2006/content-types">
  <Default Extension="bin" ContentType="application/vnd.openxmlformats-officedocument.oleObject"/>
  <Default Extension="vsd" ContentType="application/vnd.visio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93" r:id="rId2"/>
    <p:sldId id="258" r:id="rId3"/>
    <p:sldId id="284" r:id="rId4"/>
    <p:sldId id="287" r:id="rId5"/>
    <p:sldId id="286" r:id="rId6"/>
    <p:sldId id="290" r:id="rId7"/>
    <p:sldId id="259" r:id="rId8"/>
    <p:sldId id="276" r:id="rId9"/>
    <p:sldId id="260" r:id="rId10"/>
    <p:sldId id="289" r:id="rId11"/>
    <p:sldId id="288" r:id="rId12"/>
    <p:sldId id="262" r:id="rId13"/>
    <p:sldId id="280" r:id="rId14"/>
    <p:sldId id="277" r:id="rId15"/>
    <p:sldId id="292" r:id="rId16"/>
    <p:sldId id="270" r:id="rId17"/>
    <p:sldId id="285" r:id="rId18"/>
    <p:sldId id="264" r:id="rId19"/>
    <p:sldId id="294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946" autoAdjust="0"/>
  </p:normalViewPr>
  <p:slideViewPr>
    <p:cSldViewPr>
      <p:cViewPr varScale="1">
        <p:scale>
          <a:sx n="79" d="100"/>
          <a:sy n="79" d="100"/>
        </p:scale>
        <p:origin x="108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FF3A61-CB1A-4753-894E-83D8C00A2B97}" type="datetimeFigureOut">
              <a:rPr lang="ko-KR" altLang="en-US" smtClean="0"/>
              <a:t>2014-11-04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3F9BF-19CA-4A8C-9F5A-4FC7B71B59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8334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74521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80171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55941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52466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2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04221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3841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02625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10389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46978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7295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7418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6175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2424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0155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58333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1347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35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8462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8999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2014-11-04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018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2014-11-04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9093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835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2624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7949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2014-11-04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2491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2140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2014-11-04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2526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2014-11-04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0266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2014-11-04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5054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802.11-14/1437r1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25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November 2014</a:t>
            </a:r>
          </a:p>
        </p:txBody>
      </p:sp>
    </p:spTree>
    <p:extLst>
      <p:ext uri="{BB962C8B-B14F-4D97-AF65-F5344CB8AC3E}">
        <p14:creationId xmlns:p14="http://schemas.microsoft.com/office/powerpoint/2010/main" val="298655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111111111111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Visio_2003-2010____7.vsd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Visio_2003-2010____6.vsd"/><Relationship Id="rId4" Type="http://schemas.openxmlformats.org/officeDocument/2006/relationships/oleObject" Target="../embeddings/oleObject6.bin"/><Relationship Id="rId9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Visio_2003-2010____9.vsd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emf"/><Relationship Id="rId5" Type="http://schemas.openxmlformats.org/officeDocument/2006/relationships/oleObject" Target="../embeddings/Microsoft_Visio_2003-2010____8.vsd"/><Relationship Id="rId4" Type="http://schemas.openxmlformats.org/officeDocument/2006/relationships/oleObject" Target="../embeddings/oleObject8.bin"/><Relationship Id="rId9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Visio_2003-2010____2.vsd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Visio_2003-2010____3.vsd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Visio_2003-2010____5.vsd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Visio_2003-2010____4.vsd"/><Relationship Id="rId4" Type="http://schemas.openxmlformats.org/officeDocument/2006/relationships/oleObject" Target="../embeddings/oleObject4.bin"/><Relationship Id="rId9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0" marR="0" lvl="0" indent="0" algn="ctr" defTabSz="449263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Efficient Wider Bandwidth Operation </a:t>
            </a:r>
            <a:r>
              <a:rPr kumimoji="0" lang="en-US" altLang="ko-KR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in</a:t>
            </a:r>
            <a:r>
              <a:rPr kumimoji="0" lang="ko-KR" alt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 </a:t>
            </a:r>
            <a:r>
              <a:rPr kumimoji="0" lang="en-US" altLang="ko-KR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IEEE 802.11ax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2014-11-04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446299"/>
              </p:ext>
            </p:extLst>
          </p:nvPr>
        </p:nvGraphicFramePr>
        <p:xfrm>
          <a:off x="517525" y="2822575"/>
          <a:ext cx="7831138" cy="284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3" name="Document" r:id="rId5" imgW="8250056" imgH="2999081" progId="Word.Document.8">
                  <p:embed/>
                </p:oleObj>
              </mc:Choice>
              <mc:Fallback>
                <p:oleObj name="Document" r:id="rId5" imgW="8250056" imgH="299908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822575"/>
                        <a:ext cx="7831138" cy="284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03759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Alternative Primary Channel based Access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Only with Primary Channel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Allowing transmission </a:t>
            </a:r>
            <a:r>
              <a:rPr lang="en-US" altLang="ko-KR" dirty="0"/>
              <a:t>without </a:t>
            </a:r>
            <a:r>
              <a:rPr lang="en-US" altLang="ko-KR" dirty="0" smtClean="0"/>
              <a:t>Primary Channel</a:t>
            </a:r>
            <a:endParaRPr lang="en-US" altLang="ko-K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7279430"/>
              </p:ext>
            </p:extLst>
          </p:nvPr>
        </p:nvGraphicFramePr>
        <p:xfrm>
          <a:off x="1619672" y="2276872"/>
          <a:ext cx="5724525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9" name="Visio" r:id="rId5" imgW="11001434" imgH="2581200" progId="Visio.Drawing.11">
                  <p:embed/>
                </p:oleObj>
              </mc:Choice>
              <mc:Fallback>
                <p:oleObj name="Visio" r:id="rId5" imgW="11001434" imgH="2581200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276872"/>
                        <a:ext cx="5724525" cy="1352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2058322"/>
              </p:ext>
            </p:extLst>
          </p:nvPr>
        </p:nvGraphicFramePr>
        <p:xfrm>
          <a:off x="1619672" y="4206062"/>
          <a:ext cx="5724525" cy="15992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0" name="Visio" r:id="rId8" imgW="11001434" imgH="3066930" progId="Visio.Drawing.11">
                  <p:embed/>
                </p:oleObj>
              </mc:Choice>
              <mc:Fallback>
                <p:oleObj name="Visio" r:id="rId8" imgW="11001434" imgH="3066930" progId="Visio.Drawing.1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4206062"/>
                        <a:ext cx="5724525" cy="159920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29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Alternative Primary Channel based Access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Resource utilization of APCH</a:t>
            </a:r>
          </a:p>
          <a:p>
            <a:pPr lvl="1"/>
            <a:r>
              <a:rPr lang="en-US" altLang="ko-KR" dirty="0">
                <a:solidFill>
                  <a:prstClr val="black"/>
                </a:solidFill>
              </a:rPr>
              <a:t>CH1 is primary </a:t>
            </a:r>
            <a:r>
              <a:rPr lang="en-US" altLang="ko-KR" dirty="0" smtClean="0">
                <a:solidFill>
                  <a:prstClr val="black"/>
                </a:solidFill>
              </a:rPr>
              <a:t>Channel</a:t>
            </a:r>
          </a:p>
          <a:p>
            <a:pPr lvl="1"/>
            <a:r>
              <a:rPr lang="en-US" altLang="ko-KR" dirty="0" smtClean="0">
                <a:solidFill>
                  <a:prstClr val="black"/>
                </a:solidFill>
              </a:rPr>
              <a:t>CH3 is APCH</a:t>
            </a:r>
            <a:endParaRPr lang="en-US" altLang="ko-KR" dirty="0">
              <a:solidFill>
                <a:prstClr val="black"/>
              </a:solidFill>
            </a:endParaRPr>
          </a:p>
          <a:p>
            <a:endParaRPr lang="en-US" altLang="ko-KR" dirty="0" smtClean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790284"/>
              </p:ext>
            </p:extLst>
          </p:nvPr>
        </p:nvGraphicFramePr>
        <p:xfrm>
          <a:off x="539552" y="3068960"/>
          <a:ext cx="7704850" cy="3418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8642"/>
                <a:gridCol w="488832"/>
                <a:gridCol w="488832"/>
                <a:gridCol w="488832"/>
                <a:gridCol w="488832"/>
                <a:gridCol w="416740"/>
                <a:gridCol w="416740"/>
                <a:gridCol w="416740"/>
                <a:gridCol w="416740"/>
                <a:gridCol w="416740"/>
                <a:gridCol w="416740"/>
                <a:gridCol w="416740"/>
                <a:gridCol w="416740"/>
                <a:gridCol w="416740"/>
                <a:gridCol w="416740"/>
                <a:gridCol w="416740"/>
                <a:gridCol w="416740"/>
              </a:tblGrid>
              <a:tr h="423047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Channel</a:t>
                      </a:r>
                      <a:r>
                        <a:rPr lang="en-US" altLang="ko-KR" sz="1200" b="1" baseline="0" dirty="0" smtClean="0"/>
                        <a:t> </a:t>
                      </a:r>
                    </a:p>
                    <a:p>
                      <a:pPr algn="ctr" latinLnBrk="1"/>
                      <a:r>
                        <a:rPr lang="en-US" altLang="ko-KR" sz="1200" b="1" baseline="0" dirty="0" smtClean="0"/>
                        <a:t>(Colored means busy)</a:t>
                      </a:r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Resource utilization</a:t>
                      </a:r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</a:tr>
              <a:tr h="42304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CH1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CH2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CH3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CH4</a:t>
                      </a:r>
                      <a:endParaRPr lang="ko-KR" altLang="en-US" sz="1200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Legacy</a:t>
                      </a:r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APCH</a:t>
                      </a:r>
                      <a:r>
                        <a:rPr lang="en-US" altLang="ko-KR" sz="1200" b="1" baseline="0" dirty="0" smtClean="0"/>
                        <a:t> w/ Primary</a:t>
                      </a:r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APCH w/o Primary</a:t>
                      </a:r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</a:tr>
              <a:tr h="4230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Case1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bg1"/>
                          </a:solidFill>
                        </a:rPr>
                        <a:t>Busy</a:t>
                      </a:r>
                      <a:endParaRPr lang="ko-KR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/>
                    </a:p>
                  </a:txBody>
                  <a:tcPr anchor="ctr"/>
                </a:tc>
              </a:tr>
              <a:tr h="4230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Case2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noFill/>
                  </a:tcPr>
                </a:tc>
              </a:tr>
              <a:tr h="4230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Case3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  <a:tr h="4230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Case4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</a:tr>
              <a:tr h="4230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Case5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</a:tr>
              <a:tr h="4230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Case6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763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Analysis (Assumptions)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ko-KR" dirty="0" smtClean="0"/>
                  <a:t>Calculate </a:t>
                </a:r>
                <a:r>
                  <a:rPr lang="en-US" altLang="ko-KR" dirty="0"/>
                  <a:t>a</a:t>
                </a:r>
                <a:r>
                  <a:rPr lang="en-US" altLang="ko-KR" dirty="0" smtClean="0"/>
                  <a:t>verage bandwidth of APCH case</a:t>
                </a:r>
              </a:p>
              <a:p>
                <a:pPr marL="742950" lvl="2" indent="-342900"/>
                <a:r>
                  <a:rPr lang="en-US" altLang="ko-KR" dirty="0" smtClean="0"/>
                  <a:t>Contention on Primary channel and APCH access is modeled as a Access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𝑃</m:t>
                        </m:r>
                      </m:sub>
                    </m:sSub>
                  </m:oMath>
                </a14:m>
                <a:endParaRPr lang="en-US" altLang="ko-KR" dirty="0" smtClean="0"/>
              </a:p>
              <a:p>
                <a:pPr marL="742950" lvl="2" indent="-342900"/>
                <a:r>
                  <a:rPr lang="en-US" altLang="ko-KR" dirty="0" smtClean="0"/>
                  <a:t>Each secondary channel has busy probability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altLang="ko-KR" dirty="0" smtClean="0"/>
                  <a:t> for PIFS duration </a:t>
                </a:r>
              </a:p>
              <a:p>
                <a:pPr marL="742950" lvl="2" indent="-342900"/>
                <a:r>
                  <a:rPr lang="en-US" altLang="ko-KR" dirty="0" smtClean="0"/>
                  <a:t>Sub-band(&lt;20MHz) contention and access is not considered</a:t>
                </a:r>
              </a:p>
              <a:p>
                <a:pPr marL="742950" lvl="2" indent="-342900"/>
                <a:r>
                  <a:rPr lang="en-US" altLang="ko-KR" dirty="0" smtClean="0"/>
                  <a:t>Maximum Channel bandwidth is 160MHz</a:t>
                </a:r>
              </a:p>
              <a:p>
                <a:pPr marL="1200150" lvl="3" indent="-342900"/>
                <a:r>
                  <a:rPr lang="en-US" altLang="ko-KR" dirty="0" smtClean="0"/>
                  <a:t>Based on 802.11ac</a:t>
                </a:r>
              </a:p>
              <a:p>
                <a:pPr marL="742950" lvl="2" indent="-342900"/>
                <a:r>
                  <a:rPr lang="en-US" altLang="ko-KR" dirty="0" smtClean="0"/>
                  <a:t>Assume APCH is located on secondary 80MHz</a:t>
                </a:r>
              </a:p>
              <a:p>
                <a:pPr marL="742950" lvl="2" indent="-342900"/>
                <a:r>
                  <a:rPr lang="en-US" altLang="ko-KR" dirty="0" smtClean="0"/>
                  <a:t>Channel expansion rule is identical for each Primary channel and APCH</a:t>
                </a:r>
              </a:p>
              <a:p>
                <a:pPr marL="1200150" lvl="3" indent="-342900"/>
                <a:r>
                  <a:rPr lang="en-US" altLang="ko-KR" dirty="0" smtClean="0"/>
                  <a:t>20MHz-&gt;40MHz-&gt;80MHz-&gt;160MHz</a:t>
                </a:r>
              </a:p>
              <a:p>
                <a:pPr marL="742950" lvl="2" indent="-342900"/>
                <a:r>
                  <a:rPr lang="en-US" altLang="ko-KR" dirty="0" smtClean="0"/>
                  <a:t>Primary channel based bandwidth expansion has a priority</a:t>
                </a:r>
              </a:p>
              <a:p>
                <a:pPr marL="742950" lvl="2" indent="-342900"/>
                <a:r>
                  <a:rPr lang="en-US" altLang="ko-KR" dirty="0" smtClean="0"/>
                  <a:t>New patterns of using channel for same bandwidth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963" t="-107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595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Analysis (Example: Legacy vs. APCH)</a:t>
            </a:r>
            <a:endParaRPr lang="ko-KR" altLang="en-US" dirty="0"/>
          </a:p>
        </p:txBody>
      </p:sp>
      <p:sp>
        <p:nvSpPr>
          <p:cNvPr id="12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Legacy Pattern of using 80MHz</a:t>
            </a:r>
          </a:p>
          <a:p>
            <a:endParaRPr lang="en-US" altLang="ko-KR" b="0" dirty="0" smtClean="0"/>
          </a:p>
          <a:p>
            <a:endParaRPr lang="en-US" altLang="ko-KR" dirty="0"/>
          </a:p>
          <a:p>
            <a:endParaRPr lang="en-US" altLang="ko-KR" b="0" dirty="0" smtClean="0"/>
          </a:p>
          <a:p>
            <a:endParaRPr lang="en-US" altLang="ko-KR" b="0" dirty="0" smtClean="0"/>
          </a:p>
          <a:p>
            <a:r>
              <a:rPr lang="en-US" altLang="ko-KR" dirty="0" smtClean="0"/>
              <a:t> APCH Pattern of using 80MHz</a:t>
            </a:r>
            <a:endParaRPr lang="en-US" altLang="ko-KR" b="0" dirty="0" smtClean="0"/>
          </a:p>
          <a:p>
            <a:pPr lvl="1"/>
            <a:endParaRPr lang="en-US" altLang="ko-KR" dirty="0" smtClean="0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479068"/>
              </p:ext>
            </p:extLst>
          </p:nvPr>
        </p:nvGraphicFramePr>
        <p:xfrm>
          <a:off x="1565610" y="2375772"/>
          <a:ext cx="5688632" cy="1864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7" name="Visio" r:id="rId5" imgW="10829900" imgH="3533760" progId="Visio.Drawing.11">
                  <p:embed/>
                </p:oleObj>
              </mc:Choice>
              <mc:Fallback>
                <p:oleObj name="Visio" r:id="rId5" imgW="10829900" imgH="353376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610" y="2375772"/>
                        <a:ext cx="5688632" cy="18646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3" name="개체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0769040"/>
              </p:ext>
            </p:extLst>
          </p:nvPr>
        </p:nvGraphicFramePr>
        <p:xfrm>
          <a:off x="1547664" y="4581128"/>
          <a:ext cx="5724525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8" name="Visio" r:id="rId8" imgW="11058432" imgH="3533760" progId="Visio.Drawing.11">
                  <p:embed/>
                </p:oleObj>
              </mc:Choice>
              <mc:Fallback>
                <p:oleObj name="Visio" r:id="rId8" imgW="11058432" imgH="353376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4581128"/>
                        <a:ext cx="5724525" cy="183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905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Analysis (Parameters)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b="1" i="1" smtClean="0">
                        <a:latin typeface="Cambria Math"/>
                      </a:rPr>
                      <m:t>𝑾</m:t>
                    </m:r>
                  </m:oMath>
                </a14:m>
                <a:r>
                  <a:rPr lang="en-US" altLang="ko-KR" dirty="0" smtClean="0"/>
                  <a:t> is bandwidth of downlink transmission</a:t>
                </a:r>
              </a:p>
              <a:p>
                <a14:m>
                  <m:oMath xmlns:m="http://schemas.openxmlformats.org/officeDocument/2006/math">
                    <m:r>
                      <a:rPr lang="en-US" altLang="ko-KR" b="1" i="1" smtClean="0">
                        <a:latin typeface="Cambria Math"/>
                      </a:rPr>
                      <m:t>𝑵</m:t>
                    </m:r>
                    <m:r>
                      <a:rPr lang="en-US" altLang="ko-KR" b="1" i="1">
                        <a:latin typeface="Cambria Math"/>
                      </a:rPr>
                      <m:t> </m:t>
                    </m:r>
                  </m:oMath>
                </a14:m>
                <a:r>
                  <a:rPr lang="en-US" altLang="ko-KR" dirty="0" smtClean="0"/>
                  <a:t> is number of channels AP use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i="1" smtClean="0">
                            <a:latin typeface="Cambria Math"/>
                          </a:rPr>
                          <m:t>𝑵</m:t>
                        </m:r>
                      </m:e>
                      <m:sub>
                        <m:r>
                          <a:rPr lang="en-US" altLang="ko-KR" b="1" i="1" smtClean="0">
                            <a:latin typeface="Cambria Math"/>
                          </a:rPr>
                          <m:t>𝒔𝒆𝒄</m:t>
                        </m:r>
                      </m:sub>
                    </m:sSub>
                  </m:oMath>
                </a14:m>
                <a:r>
                  <a:rPr lang="en-US" altLang="ko-KR" dirty="0" smtClean="0"/>
                  <a:t> is number of secondary channels AP use</a:t>
                </a:r>
              </a:p>
              <a:p>
                <a14:m>
                  <m:oMath xmlns:m="http://schemas.openxmlformats.org/officeDocument/2006/math">
                    <m:r>
                      <a:rPr lang="en-US" altLang="ko-KR" b="1" i="1" smtClean="0">
                        <a:latin typeface="Cambria Math"/>
                      </a:rPr>
                      <m:t>𝑾</m:t>
                    </m:r>
                    <m:r>
                      <a:rPr lang="en-US" altLang="ko-KR" b="1" i="1" smtClean="0">
                        <a:latin typeface="Cambria Math"/>
                      </a:rPr>
                      <m:t>=</m:t>
                    </m:r>
                    <m:r>
                      <a:rPr lang="en-US" altLang="ko-KR" b="1" i="1" smtClean="0">
                        <a:latin typeface="Cambria Math"/>
                      </a:rPr>
                      <m:t>𝑵</m:t>
                    </m:r>
                    <m:r>
                      <a:rPr lang="en-US" altLang="ko-KR" b="1" i="1" smtClean="0">
                        <a:latin typeface="Cambria Math"/>
                      </a:rPr>
                      <m:t>∗</m:t>
                    </m:r>
                    <m:r>
                      <a:rPr lang="en-US" altLang="ko-KR" b="1" i="1" smtClean="0">
                        <a:latin typeface="Cambria Math"/>
                      </a:rPr>
                      <m:t>𝟐𝟎</m:t>
                    </m:r>
                    <m:r>
                      <a:rPr lang="en-US" altLang="ko-KR" b="1" i="1" smtClean="0">
                        <a:latin typeface="Cambria Math"/>
                      </a:rPr>
                      <m:t>𝑴𝑯𝒛</m:t>
                    </m:r>
                  </m:oMath>
                </a14:m>
                <a:endParaRPr lang="en-US" altLang="ko-KR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i="1" smtClean="0"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altLang="ko-KR" b="1" i="1" smtClean="0">
                            <a:latin typeface="Cambria Math"/>
                          </a:rPr>
                          <m:t>𝒔</m:t>
                        </m:r>
                      </m:sub>
                    </m:sSub>
                  </m:oMath>
                </a14:m>
                <a:r>
                  <a:rPr lang="en-US" altLang="ko-KR" dirty="0" smtClean="0"/>
                  <a:t> is </a:t>
                </a:r>
                <a:r>
                  <a:rPr lang="en-US" altLang="ko-KR" dirty="0" smtClean="0">
                    <a:solidFill>
                      <a:srgbClr val="FF0000"/>
                    </a:solidFill>
                  </a:rPr>
                  <a:t>busy</a:t>
                </a:r>
                <a:r>
                  <a:rPr lang="en-US" altLang="ko-KR" dirty="0" smtClean="0"/>
                  <a:t> probability of each secondary channel with PIFS duration</a:t>
                </a:r>
              </a:p>
              <a:p>
                <a:r>
                  <a:rPr lang="en-US" altLang="ko-KR" dirty="0" smtClean="0"/>
                  <a:t>AP can </a:t>
                </a:r>
                <a:r>
                  <a:rPr lang="en-US" altLang="ko-KR" dirty="0" smtClean="0">
                    <a:solidFill>
                      <a:srgbClr val="FF0000"/>
                    </a:solidFill>
                  </a:rPr>
                  <a:t>access</a:t>
                </a:r>
                <a:r>
                  <a:rPr lang="en-US" altLang="ko-KR" dirty="0" smtClean="0"/>
                  <a:t> primary channel or APCH with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𝑃</m:t>
                        </m:r>
                      </m:sub>
                    </m:sSub>
                  </m:oMath>
                </a14:m>
                <a:endParaRPr lang="en-US" altLang="ko-KR" b="0" dirty="0"/>
              </a:p>
              <a:p>
                <a:pPr lvl="1"/>
                <a:r>
                  <a:rPr lang="en-US" altLang="ko-KR" dirty="0" smtClean="0"/>
                  <a:t>Back-off method and channel condition have influence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b="0" i="1">
                            <a:latin typeface="Cambria Math"/>
                          </a:rPr>
                          <m:t>𝑃</m:t>
                        </m:r>
                      </m:sub>
                    </m:sSub>
                  </m:oMath>
                </a14:m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963" t="-1077" r="-177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363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Analysis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ko-KR" dirty="0" smtClean="0"/>
                  <a:t>Equation for Legacy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𝑁</m:t>
                        </m:r>
                      </m:e>
                    </m:d>
                    <m:r>
                      <a:rPr lang="en-US" altLang="ko-KR" b="0" i="1" smtClean="0">
                        <a:latin typeface="Cambria Math"/>
                      </a:rPr>
                      <m:t>=</m:t>
                    </m:r>
                    <m:r>
                      <a:rPr lang="en-US" altLang="ko-KR" b="0" i="1" smtClean="0">
                        <a:latin typeface="Cambria Math"/>
                      </a:rPr>
                      <m:t>𝑃</m:t>
                    </m:r>
                    <m:d>
                      <m:dPr>
                        <m:begChr m:val="["/>
                        <m:endChr m:val="]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𝑁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=1</m:t>
                        </m:r>
                      </m:e>
                    </m:d>
                    <m:r>
                      <a:rPr lang="en-US" altLang="ko-KR" b="0" i="1" smtClean="0">
                        <a:latin typeface="Cambria Math"/>
                      </a:rPr>
                      <m:t>+2∗</m:t>
                    </m:r>
                    <m:r>
                      <a:rPr lang="en-US" altLang="ko-KR" b="0" i="1" smtClean="0">
                        <a:latin typeface="Cambria Math"/>
                      </a:rPr>
                      <m:t>𝑃</m:t>
                    </m:r>
                    <m:d>
                      <m:dPr>
                        <m:begChr m:val="["/>
                        <m:endChr m:val="]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𝑁</m:t>
                        </m:r>
                        <m:r>
                          <a:rPr lang="en-US" altLang="ko-KR" b="0" i="1" smtClean="0">
                            <a:latin typeface="Cambria Math"/>
                          </a:rPr>
                          <m:t>=2</m:t>
                        </m:r>
                      </m:e>
                    </m:d>
                    <m:r>
                      <a:rPr lang="en-US" altLang="ko-KR" i="1">
                        <a:latin typeface="Cambria Math"/>
                      </a:rPr>
                      <m:t>+</m:t>
                    </m:r>
                    <m:r>
                      <a:rPr lang="en-US" altLang="ko-KR" b="0" i="1" smtClean="0">
                        <a:latin typeface="Cambria Math"/>
                      </a:rPr>
                      <m:t>4</m:t>
                    </m:r>
                    <m:r>
                      <a:rPr lang="en-US" altLang="ko-KR" i="1">
                        <a:latin typeface="Cambria Math"/>
                      </a:rPr>
                      <m:t>∗</m:t>
                    </m:r>
                    <m:r>
                      <a:rPr lang="en-US" altLang="ko-KR" i="1">
                        <a:latin typeface="Cambria Math"/>
                      </a:rPr>
                      <m:t>𝑃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/>
                          </a:rPr>
                          <m:t>𝑁</m:t>
                        </m:r>
                        <m:r>
                          <a:rPr lang="en-US" altLang="ko-KR" i="1">
                            <a:latin typeface="Cambria Math"/>
                          </a:rPr>
                          <m:t>=4</m:t>
                        </m:r>
                      </m:e>
                    </m:d>
                    <m:r>
                      <a:rPr lang="en-US" altLang="ko-KR" i="1">
                        <a:latin typeface="Cambria Math"/>
                      </a:rPr>
                      <m:t>+</m:t>
                    </m:r>
                    <m:r>
                      <a:rPr lang="en-US" altLang="ko-KR" b="0" i="1" smtClean="0">
                        <a:latin typeface="Cambria Math"/>
                      </a:rPr>
                      <m:t>8</m:t>
                    </m:r>
                    <m:r>
                      <a:rPr lang="en-US" altLang="ko-KR" i="1">
                        <a:latin typeface="Cambria Math"/>
                      </a:rPr>
                      <m:t>∗</m:t>
                    </m:r>
                    <m:r>
                      <a:rPr lang="en-US" altLang="ko-KR" i="1">
                        <a:latin typeface="Cambria Math"/>
                      </a:rPr>
                      <m:t>𝑃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/>
                          </a:rPr>
                          <m:t>𝑁</m:t>
                        </m:r>
                        <m:r>
                          <a:rPr lang="en-US" altLang="ko-KR" i="1">
                            <a:latin typeface="Cambria Math"/>
                          </a:rPr>
                          <m:t>=8</m:t>
                        </m:r>
                      </m:e>
                    </m:d>
                  </m:oMath>
                </a14:m>
                <a:r>
                  <a:rPr lang="en-US" altLang="ko-KR" i="1" dirty="0" smtClean="0">
                    <a:latin typeface="Cambria Math"/>
                  </a:rPr>
                  <a:t/>
                </a:r>
                <a:br>
                  <a:rPr lang="en-US" altLang="ko-KR" i="1" dirty="0" smtClean="0">
                    <a:latin typeface="Cambria Math"/>
                  </a:rPr>
                </a:b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altLang="ko-KR" b="0" i="1" smtClean="0">
                        <a:latin typeface="Cambria Math"/>
                      </a:rPr>
                      <m:t>(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−4</m:t>
                    </m:r>
                    <m:sSubSup>
                      <m:sSubSup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𝑠</m:t>
                        </m:r>
                      </m:sub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bSup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+28</m:t>
                    </m:r>
                    <m:sSubSup>
                      <m:sSubSup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𝑠</m:t>
                        </m:r>
                      </m:sub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bSup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−84</m:t>
                    </m:r>
                    <m:sSubSup>
                      <m:sSubSup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𝑠</m:t>
                        </m:r>
                      </m:sub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bSup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+140</m:t>
                    </m:r>
                    <m:sSubSup>
                      <m:sSubSup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𝑠</m:t>
                        </m:r>
                      </m:sub>
                      <m:sup>
                        <m:r>
                          <a:rPr lang="en-US" altLang="ko-KR" b="0" i="1" smtClean="0">
                            <a:latin typeface="Cambria Math"/>
                          </a:rPr>
                          <m:t>4</m:t>
                        </m:r>
                      </m:sup>
                    </m:sSubSup>
                    <m:r>
                      <a:rPr lang="en-US" altLang="ko-KR" b="0" i="1" smtClean="0">
                        <a:latin typeface="Cambria Math"/>
                      </a:rPr>
                      <m:t>−1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42</m:t>
                    </m:r>
                    <m:sSubSup>
                      <m:sSubSup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𝑠</m:t>
                        </m:r>
                      </m:sub>
                      <m:sup>
                        <m:r>
                          <a:rPr lang="en-US" altLang="ko-KR" b="0" i="1" smtClean="0">
                            <a:latin typeface="Cambria Math"/>
                          </a:rPr>
                          <m:t>3</m:t>
                        </m:r>
                      </m:sup>
                    </m:sSubSup>
                    <m:r>
                      <a:rPr lang="en-US" altLang="ko-KR" b="0" i="1" smtClean="0">
                        <a:latin typeface="Cambria Math"/>
                      </a:rPr>
                      <m:t>+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90</m:t>
                    </m:r>
                    <m:sSubSup>
                      <m:sSubSup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𝑠</m:t>
                        </m:r>
                      </m:sub>
                      <m:sup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n-US" altLang="ko-KR" b="0" i="1" smtClean="0">
                        <a:latin typeface="Cambria Math"/>
                      </a:rPr>
                      <m:t>−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35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𝑠</m:t>
                        </m:r>
                      </m:sub>
                    </m:sSub>
                    <m:r>
                      <a:rPr lang="en-US" altLang="ko-KR" b="0" i="1" smtClean="0">
                        <a:latin typeface="Cambria Math"/>
                      </a:rPr>
                      <m:t>+8)</m:t>
                    </m:r>
                  </m:oMath>
                </a14:m>
                <a:endParaRPr lang="en-US" altLang="ko-KR" b="0" i="1" dirty="0" smtClean="0"/>
              </a:p>
              <a:p>
                <a:r>
                  <a:rPr lang="en-US" altLang="ko-KR" dirty="0"/>
                  <a:t>Using all available channel case</a:t>
                </a:r>
              </a:p>
              <a:p>
                <a:pPr lvl="1"/>
                <a:r>
                  <a:rPr lang="en-US" altLang="ko-KR" dirty="0"/>
                  <a:t>All the available 20MHz channel could be used</a:t>
                </a:r>
              </a:p>
              <a:p>
                <a:pPr lvl="1"/>
                <a:r>
                  <a:rPr lang="en-US" altLang="ko-KR" dirty="0"/>
                  <a:t>PIFS sensing for other 7 channels which has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altLang="ko-KR" dirty="0" smtClean="0"/>
                  <a:t> </a:t>
                </a:r>
                <a:r>
                  <a:rPr lang="en-US" altLang="ko-KR" dirty="0"/>
                  <a:t>of busy probability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𝑠𝑒𝑐</m:t>
                        </m:r>
                      </m:sub>
                    </m:sSub>
                    <m:r>
                      <a:rPr lang="en-US" altLang="ko-KR" i="1">
                        <a:latin typeface="Cambria Math"/>
                      </a:rPr>
                      <m:t>~</m:t>
                    </m:r>
                    <m:r>
                      <a:rPr lang="en-US" altLang="ko-KR" i="1">
                        <a:latin typeface="Cambria Math"/>
                      </a:rPr>
                      <m:t>𝐵</m:t>
                    </m:r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/>
                          </a:rPr>
                          <m:t>7,1−</m:t>
                        </m:r>
                        <m:sSub>
                          <m:sSub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d>
                  </m:oMath>
                </a14:m>
                <a:endParaRPr lang="en-US" altLang="ko-KR" i="1" dirty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𝑠𝑒𝑐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]</m:t>
                    </m:r>
                    <m:r>
                      <a:rPr lang="en-US" altLang="ko-KR" i="1">
                        <a:latin typeface="Cambria Math"/>
                      </a:rPr>
                      <m:t>=7−7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endParaRPr lang="en-US" altLang="ko-KR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]=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𝑠𝑒𝑐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]</m:t>
                    </m:r>
                    <m:r>
                      <a:rPr lang="en-US" altLang="ko-KR" i="1">
                        <a:latin typeface="Cambria Math"/>
                      </a:rPr>
                      <m:t>+1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altLang="ko-KR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i="1">
                        <a:latin typeface="Cambria Math"/>
                      </a:rPr>
                      <m:t>8−7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ko-KR" b="0" i="1" dirty="0" smtClean="0"/>
              </a:p>
              <a:p>
                <a:pPr lvl="1"/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963" t="-107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774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Analysis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ko-KR" dirty="0" smtClean="0"/>
                  <a:t>Equation for using APCH case</a:t>
                </a:r>
              </a:p>
              <a:p>
                <a:pPr lvl="1"/>
                <a:r>
                  <a:rPr lang="en-US" altLang="ko-KR" dirty="0"/>
                  <a:t>Different pattern of Channel use</a:t>
                </a:r>
                <a:endParaRPr lang="en-US" altLang="ko-KR" i="1" dirty="0">
                  <a:solidFill>
                    <a:prstClr val="black"/>
                  </a:solidFill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altLang="ko-KR" i="1">
                        <a:solidFill>
                          <a:prstClr val="black"/>
                        </a:solidFill>
                        <a:latin typeface="Cambria Math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𝑁</m:t>
                        </m:r>
                      </m:e>
                    </m:d>
                    <m:r>
                      <a:rPr lang="en-US" altLang="ko-KR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altLang="ko-KR" i="1">
                        <a:solidFill>
                          <a:prstClr val="black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𝑁</m:t>
                        </m:r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/>
                          </a:rPr>
                          <m:t>=1</m:t>
                        </m:r>
                      </m:e>
                    </m:d>
                    <m:r>
                      <a:rPr lang="en-US" altLang="ko-KR" i="1">
                        <a:solidFill>
                          <a:prstClr val="black"/>
                        </a:solidFill>
                        <a:latin typeface="Cambria Math"/>
                      </a:rPr>
                      <m:t>+2∗</m:t>
                    </m:r>
                    <m:r>
                      <a:rPr lang="en-US" altLang="ko-KR" i="1">
                        <a:solidFill>
                          <a:prstClr val="black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𝑁</m:t>
                        </m:r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/>
                          </a:rPr>
                          <m:t>=2</m:t>
                        </m:r>
                      </m:e>
                    </m:d>
                    <m:r>
                      <a:rPr lang="en-US" altLang="ko-KR" i="1">
                        <a:solidFill>
                          <a:prstClr val="black"/>
                        </a:solidFill>
                        <a:latin typeface="Cambria Math"/>
                      </a:rPr>
                      <m:t>+3∗</m:t>
                    </m:r>
                    <m:r>
                      <a:rPr lang="en-US" altLang="ko-KR" i="1">
                        <a:solidFill>
                          <a:prstClr val="black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𝑁</m:t>
                        </m:r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/>
                          </a:rPr>
                          <m:t>=3</m:t>
                        </m:r>
                      </m:e>
                    </m:d>
                    <m:r>
                      <a:rPr lang="en-US" altLang="ko-KR" i="1">
                        <a:solidFill>
                          <a:prstClr val="black"/>
                        </a:solidFill>
                        <a:latin typeface="Cambria Math"/>
                      </a:rPr>
                      <m:t>+4∗</m:t>
                    </m:r>
                    <m:r>
                      <a:rPr lang="en-US" altLang="ko-KR" i="1">
                        <a:solidFill>
                          <a:prstClr val="black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𝑁</m:t>
                        </m:r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/>
                          </a:rPr>
                          <m:t>=4</m:t>
                        </m:r>
                      </m:e>
                    </m:d>
                    <m:r>
                      <a:rPr lang="en-US" altLang="ko-KR" i="1">
                        <a:solidFill>
                          <a:prstClr val="black"/>
                        </a:solidFill>
                        <a:latin typeface="Cambria Math"/>
                      </a:rPr>
                      <m:t>+5∗</m:t>
                    </m:r>
                    <m:r>
                      <a:rPr lang="en-US" altLang="ko-KR" i="1">
                        <a:solidFill>
                          <a:prstClr val="black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𝑁</m:t>
                        </m:r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/>
                          </a:rPr>
                          <m:t>=5</m:t>
                        </m:r>
                      </m:e>
                    </m:d>
                    <m:r>
                      <a:rPr lang="en-US" altLang="ko-KR" i="1">
                        <a:solidFill>
                          <a:prstClr val="black"/>
                        </a:solidFill>
                        <a:latin typeface="Cambria Math"/>
                      </a:rPr>
                      <m:t>+6∗</m:t>
                    </m:r>
                    <m:r>
                      <a:rPr lang="en-US" altLang="ko-KR" i="1">
                        <a:solidFill>
                          <a:prstClr val="black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𝑁</m:t>
                        </m:r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/>
                          </a:rPr>
                          <m:t>=6</m:t>
                        </m:r>
                      </m:e>
                    </m:d>
                    <m:r>
                      <a:rPr lang="en-US" altLang="ko-KR" i="1">
                        <a:solidFill>
                          <a:prstClr val="black"/>
                        </a:solidFill>
                        <a:latin typeface="Cambria Math"/>
                      </a:rPr>
                      <m:t>+8∗</m:t>
                    </m:r>
                    <m:r>
                      <a:rPr lang="en-US" altLang="ko-KR" i="1">
                        <a:solidFill>
                          <a:prstClr val="black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𝑁</m:t>
                        </m:r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/>
                          </a:rPr>
                          <m:t>=8</m:t>
                        </m:r>
                      </m:e>
                    </m:d>
                  </m:oMath>
                </a14:m>
                <a:endParaRPr lang="en-US" altLang="ko-KR" dirty="0" smtClean="0"/>
              </a:p>
              <a:p>
                <a:r>
                  <a:rPr lang="en-US" altLang="ko-KR" dirty="0" smtClean="0"/>
                  <a:t>APCH only with Primary Channel case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ko-KR" i="1">
                        <a:latin typeface="Cambria Math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/>
                          </a:rPr>
                          <m:t>𝑁</m:t>
                        </m:r>
                      </m:e>
                    </m:d>
                    <m:r>
                      <a:rPr lang="en-US" altLang="ko-KR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altLang="ko-KR" i="1">
                        <a:latin typeface="Cambria Math"/>
                      </a:rPr>
                      <m:t>(2</m:t>
                    </m:r>
                    <m:sSubSup>
                      <m:sSubSup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𝑠</m:t>
                        </m:r>
                      </m:sub>
                      <m:sup>
                        <m:r>
                          <a:rPr lang="en-US" altLang="ko-KR" i="1">
                            <a:latin typeface="Cambria Math"/>
                          </a:rPr>
                          <m:t>4</m:t>
                        </m:r>
                      </m:sup>
                    </m:sSubSup>
                    <m:r>
                      <a:rPr lang="en-US" altLang="ko-KR" i="1">
                        <a:latin typeface="Cambria Math"/>
                      </a:rPr>
                      <m:t>−10</m:t>
                    </m:r>
                    <m:sSubSup>
                      <m:sSubSup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𝑠</m:t>
                        </m:r>
                      </m:sub>
                      <m:sup>
                        <m:r>
                          <a:rPr lang="en-US" altLang="ko-KR" i="1">
                            <a:latin typeface="Cambria Math"/>
                          </a:rPr>
                          <m:t>3</m:t>
                        </m:r>
                      </m:sup>
                    </m:sSubSup>
                    <m:r>
                      <a:rPr lang="en-US" altLang="ko-KR" i="1">
                        <a:latin typeface="Cambria Math"/>
                      </a:rPr>
                      <m:t>+19</m:t>
                    </m:r>
                    <m:sSubSup>
                      <m:sSubSup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𝑠</m:t>
                        </m:r>
                      </m:sub>
                      <m:sup>
                        <m:r>
                          <a:rPr lang="en-US" altLang="ko-KR" i="1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n-US" altLang="ko-KR" i="1">
                        <a:latin typeface="Cambria Math"/>
                      </a:rPr>
                      <m:t>−18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𝑠</m:t>
                        </m:r>
                      </m:sub>
                    </m:sSub>
                    <m:r>
                      <a:rPr lang="en-US" altLang="ko-KR" i="1">
                        <a:latin typeface="Cambria Math"/>
                      </a:rPr>
                      <m:t>+8)</m:t>
                    </m:r>
                  </m:oMath>
                </a14:m>
                <a:endParaRPr lang="en-US" altLang="ko-KR" i="1" dirty="0" smtClean="0"/>
              </a:p>
              <a:p>
                <a:r>
                  <a:rPr lang="en-US" altLang="ko-KR" dirty="0" smtClean="0"/>
                  <a:t>APCH without </a:t>
                </a:r>
                <a:r>
                  <a:rPr lang="en-US" altLang="ko-KR" dirty="0"/>
                  <a:t>Primary Channel </a:t>
                </a:r>
                <a:r>
                  <a:rPr lang="en-US" altLang="ko-KR" dirty="0" smtClean="0"/>
                  <a:t>case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ko-KR" i="1">
                        <a:latin typeface="Cambria Math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/>
                          </a:rPr>
                          <m:t>𝑁</m:t>
                        </m:r>
                      </m:e>
                    </m:d>
                    <m:r>
                      <a:rPr lang="en-US" altLang="ko-KR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/>
                          </a:rPr>
                          <m:t>2−2</m:t>
                        </m:r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∗</m:t>
                    </m:r>
                    <m:d>
                      <m:d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0" i="1" smtClean="0">
                            <a:latin typeface="Cambria Math"/>
                          </a:rPr>
                          <m:t>−2</m:t>
                        </m:r>
                        <m:sSubSup>
                          <m:sSubSup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/>
                              </a:rPr>
                              <m:t>𝑠</m:t>
                            </m:r>
                          </m:sub>
                          <m:sup>
                            <m:r>
                              <a:rPr lang="en-US" altLang="ko-KR" b="0" i="1" smtClean="0">
                                <a:latin typeface="Cambria Math"/>
                              </a:rPr>
                              <m:t>3</m:t>
                            </m:r>
                          </m:sup>
                        </m:sSubSup>
                        <m:r>
                          <a:rPr lang="en-US" altLang="ko-KR" b="0" i="1" smtClean="0">
                            <a:latin typeface="Cambria Math"/>
                          </a:rPr>
                          <m:t>+6</m:t>
                        </m:r>
                        <m:sSubSup>
                          <m:sSubSup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/>
                              </a:rPr>
                              <m:t>𝑠</m:t>
                            </m:r>
                          </m:sub>
                          <m:sup>
                            <m:r>
                              <a:rPr lang="en-US" altLang="ko-KR" b="0" i="1" smtClean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b="0" i="1" smtClean="0">
                            <a:latin typeface="Cambria Math"/>
                          </a:rPr>
                          <m:t>−7</m:t>
                        </m:r>
                        <m:sSub>
                          <m:sSub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/>
                              </a:rPr>
                              <m:t>𝑠</m:t>
                            </m:r>
                          </m:sub>
                        </m:sSub>
                        <m:r>
                          <a:rPr lang="en-US" altLang="ko-KR" b="0" i="1" smtClean="0">
                            <a:latin typeface="Cambria Math"/>
                          </a:rPr>
                          <m:t>+4</m:t>
                        </m:r>
                      </m:e>
                    </m:d>
                  </m:oMath>
                </a14:m>
                <a:r>
                  <a:rPr lang="en-US" altLang="ko-KR" b="0" i="1" dirty="0" smtClean="0">
                    <a:latin typeface="Cambria Math"/>
                  </a:rPr>
                  <a:t/>
                </a:r>
                <a:br>
                  <a:rPr lang="en-US" altLang="ko-KR" b="0" i="1" dirty="0" smtClean="0">
                    <a:latin typeface="Cambria Math"/>
                  </a:rPr>
                </a:b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+</m:t>
                    </m:r>
                    <m:sSubSup>
                      <m:sSubSup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altLang="ko-KR" b="0" i="1" smtClean="0">
                        <a:latin typeface="Cambria Math"/>
                      </a:rPr>
                      <m:t>(−4</m:t>
                    </m:r>
                    <m:sSubSup>
                      <m:sSubSup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𝑠</m:t>
                        </m:r>
                      </m:sub>
                      <m:sup>
                        <m:r>
                          <a:rPr lang="en-US" altLang="ko-KR" b="0" i="1" smtClean="0">
                            <a:latin typeface="Cambria Math"/>
                          </a:rPr>
                          <m:t>3</m:t>
                        </m:r>
                      </m:sup>
                    </m:sSubSup>
                    <m:r>
                      <a:rPr lang="en-US" altLang="ko-KR" b="0" i="1" smtClean="0">
                        <a:latin typeface="Cambria Math"/>
                      </a:rPr>
                      <m:t>+12</m:t>
                    </m:r>
                    <m:sSubSup>
                      <m:sSubSup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𝑠</m:t>
                        </m:r>
                      </m:sub>
                      <m:sup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n-US" altLang="ko-KR" b="0" i="1" smtClean="0">
                        <a:latin typeface="Cambria Math"/>
                      </a:rPr>
                      <m:t>−14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𝑠</m:t>
                        </m:r>
                      </m:sub>
                    </m:sSub>
                    <m:r>
                      <a:rPr lang="en-US" altLang="ko-KR" b="0" i="1" smtClean="0">
                        <a:latin typeface="Cambria Math"/>
                      </a:rPr>
                      <m:t>+8)</m:t>
                    </m:r>
                  </m:oMath>
                </a14:m>
                <a:endParaRPr lang="en-US" altLang="ko-KR" dirty="0"/>
              </a:p>
              <a:p>
                <a:pPr lvl="1"/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963" t="-107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478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6723" y="2188058"/>
            <a:ext cx="5833768" cy="4380081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Analysis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ko-KR" dirty="0" smtClean="0"/>
                  <a:t>Channel usage vs busy channel prob.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</m:sub>
                    </m:sSub>
                  </m:oMath>
                </a14:m>
                <a:r>
                  <a:rPr lang="en-US" altLang="ko-KR" dirty="0" smtClean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altLang="ko-KR" dirty="0" smtClean="0"/>
                  <a:t>=0.7)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4"/>
                <a:stretch>
                  <a:fillRect l="-963" t="-107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오른쪽 화살표 3"/>
          <p:cNvSpPr/>
          <p:nvPr/>
        </p:nvSpPr>
        <p:spPr>
          <a:xfrm rot="16200000">
            <a:off x="2777760" y="4024483"/>
            <a:ext cx="791785" cy="269026"/>
          </a:xfrm>
          <a:prstGeom prst="rightArrow">
            <a:avLst>
              <a:gd name="adj1" fmla="val 44709"/>
              <a:gd name="adj2" fmla="val 52116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오른쪽 화살표 9"/>
          <p:cNvSpPr/>
          <p:nvPr/>
        </p:nvSpPr>
        <p:spPr>
          <a:xfrm rot="16200000">
            <a:off x="3164443" y="4140821"/>
            <a:ext cx="556470" cy="269026"/>
          </a:xfrm>
          <a:prstGeom prst="rightArrow">
            <a:avLst>
              <a:gd name="adj1" fmla="val 44709"/>
              <a:gd name="adj2" fmla="val 52116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오른쪽 화살표 10"/>
          <p:cNvSpPr/>
          <p:nvPr/>
        </p:nvSpPr>
        <p:spPr>
          <a:xfrm rot="16200000">
            <a:off x="3647676" y="4658599"/>
            <a:ext cx="807200" cy="269026"/>
          </a:xfrm>
          <a:prstGeom prst="rightArrow">
            <a:avLst>
              <a:gd name="adj1" fmla="val 44709"/>
              <a:gd name="adj2" fmla="val 52116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오른쪽 화살표 11"/>
          <p:cNvSpPr/>
          <p:nvPr/>
        </p:nvSpPr>
        <p:spPr>
          <a:xfrm rot="16200000">
            <a:off x="4085177" y="4825754"/>
            <a:ext cx="470247" cy="269026"/>
          </a:xfrm>
          <a:prstGeom prst="rightArrow">
            <a:avLst>
              <a:gd name="adj1" fmla="val 44709"/>
              <a:gd name="adj2" fmla="val 52116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19455" y="3997099"/>
            <a:ext cx="5083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54%</a:t>
            </a:r>
            <a:endParaRPr lang="ko-KR" altLang="en-US" sz="1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88479" y="4244904"/>
            <a:ext cx="508396" cy="258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39%</a:t>
            </a:r>
            <a:endParaRPr lang="ko-KR" altLang="en-US" sz="1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20925" y="4583338"/>
            <a:ext cx="6666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90%</a:t>
            </a:r>
            <a:endParaRPr lang="ko-KR" altLang="en-US" sz="1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69068" y="4830076"/>
            <a:ext cx="508396" cy="258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52%</a:t>
            </a:r>
            <a:endParaRPr lang="ko-KR" altLang="en-US" sz="1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오른쪽 화살표 18"/>
          <p:cNvSpPr/>
          <p:nvPr/>
        </p:nvSpPr>
        <p:spPr>
          <a:xfrm rot="16200000">
            <a:off x="4658143" y="4991486"/>
            <a:ext cx="614977" cy="269026"/>
          </a:xfrm>
          <a:prstGeom prst="rightArrow">
            <a:avLst>
              <a:gd name="adj1" fmla="val 44709"/>
              <a:gd name="adj2" fmla="val 52116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오른쪽 화살표 19"/>
          <p:cNvSpPr/>
          <p:nvPr/>
        </p:nvSpPr>
        <p:spPr>
          <a:xfrm rot="16200000">
            <a:off x="5116271" y="5179265"/>
            <a:ext cx="236774" cy="269026"/>
          </a:xfrm>
          <a:prstGeom prst="rightArrow">
            <a:avLst>
              <a:gd name="adj1" fmla="val 44709"/>
              <a:gd name="adj2" fmla="val 52116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32315" y="5000817"/>
            <a:ext cx="6666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99%</a:t>
            </a:r>
            <a:endParaRPr lang="ko-KR" altLang="en-US" sz="1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80458" y="5178141"/>
            <a:ext cx="508396" cy="258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39%</a:t>
            </a:r>
            <a:endParaRPr lang="ko-KR" altLang="en-US" sz="1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직선 연결선 6"/>
          <p:cNvCxnSpPr/>
          <p:nvPr/>
        </p:nvCxnSpPr>
        <p:spPr>
          <a:xfrm>
            <a:off x="3053967" y="4554889"/>
            <a:ext cx="5232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>
            <a:off x="3945606" y="5195391"/>
            <a:ext cx="5232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>
            <a:off x="4845947" y="5433488"/>
            <a:ext cx="5232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>
            <a:off x="3053967" y="3767551"/>
            <a:ext cx="2616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3308164" y="3997099"/>
            <a:ext cx="2690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>
            <a:off x="3923436" y="4389512"/>
            <a:ext cx="2616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>
            <a:off x="4177633" y="4725144"/>
            <a:ext cx="2690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직선 연결선 35"/>
          <p:cNvCxnSpPr/>
          <p:nvPr/>
        </p:nvCxnSpPr>
        <p:spPr>
          <a:xfrm>
            <a:off x="4831119" y="4818511"/>
            <a:ext cx="2616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직선 연결선 36"/>
          <p:cNvCxnSpPr/>
          <p:nvPr/>
        </p:nvCxnSpPr>
        <p:spPr>
          <a:xfrm>
            <a:off x="5107559" y="5197843"/>
            <a:ext cx="2690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619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Alternative Primary Channel</a:t>
            </a:r>
            <a:r>
              <a:rPr lang="ko-KR" altLang="en-US" dirty="0"/>
              <a:t> </a:t>
            </a:r>
            <a:r>
              <a:rPr lang="en-US" altLang="ko-KR" dirty="0" smtClean="0"/>
              <a:t>would increase</a:t>
            </a:r>
            <a:r>
              <a:rPr lang="ko-KR" altLang="en-US" dirty="0" smtClean="0"/>
              <a:t> </a:t>
            </a:r>
            <a:r>
              <a:rPr lang="en-US" altLang="ko-KR" dirty="0" smtClean="0"/>
              <a:t>Channel Usage</a:t>
            </a:r>
          </a:p>
          <a:p>
            <a:r>
              <a:rPr lang="en-US" altLang="ko-KR" dirty="0" smtClean="0"/>
              <a:t>Alternative Primary Channel would sustain legacy channel expansion rule, and APCH would contend with other Primary Channel also</a:t>
            </a:r>
          </a:p>
          <a:p>
            <a:r>
              <a:rPr lang="en-US" altLang="ko-KR" dirty="0" smtClean="0"/>
              <a:t>APCH based transmission without Primary Channel has much more gain</a:t>
            </a:r>
          </a:p>
          <a:p>
            <a:r>
              <a:rPr lang="en-US" altLang="ko-KR" dirty="0" smtClean="0"/>
              <a:t>APCH based wider bandwidth operation might control OBSS fairness on wider bandwidth operation </a:t>
            </a:r>
          </a:p>
          <a:p>
            <a:r>
              <a:rPr lang="en-US" altLang="ko-KR" dirty="0" smtClean="0"/>
              <a:t>We need to discuss about specific wider bandwidth channel expansion method on 802.11ax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2590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IEEE 802.11-14/0165r1 “</a:t>
            </a:r>
            <a:r>
              <a:rPr lang="en-GB" altLang="ko-KR" dirty="0"/>
              <a:t>802.11 HEW SG Proposed PAR</a:t>
            </a:r>
            <a:r>
              <a:rPr lang="en-GB" altLang="ko-KR" dirty="0" smtClean="0"/>
              <a:t>”</a:t>
            </a:r>
          </a:p>
          <a:p>
            <a:r>
              <a:rPr lang="en-GB" altLang="ko-KR" dirty="0" smtClean="0"/>
              <a:t>[</a:t>
            </a:r>
            <a:r>
              <a:rPr lang="en-GB" altLang="ko-KR" dirty="0"/>
              <a:t>2] IEEE 802.11-13/1058r0 “Efficient Wider Bandwidth </a:t>
            </a:r>
            <a:r>
              <a:rPr lang="en-GB" altLang="ko-KR" dirty="0" smtClean="0"/>
              <a:t>Operation”</a:t>
            </a:r>
          </a:p>
          <a:p>
            <a:r>
              <a:rPr lang="en-GB" altLang="ko-KR" dirty="0" smtClean="0"/>
              <a:t>[3]</a:t>
            </a:r>
            <a:r>
              <a:rPr lang="en-GB" altLang="ko-KR" dirty="0"/>
              <a:t> IEEE 802.11-13/0839r1 “Discussion on OFDMA in IEEE </a:t>
            </a:r>
            <a:r>
              <a:rPr lang="en-GB" altLang="ko-KR" dirty="0" smtClean="0"/>
              <a:t>802.11ax”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6415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802.11 ac Wideband Operation</a:t>
            </a:r>
          </a:p>
          <a:p>
            <a:pPr lvl="1"/>
            <a:r>
              <a:rPr lang="en-US" altLang="ko-KR" dirty="0" smtClean="0"/>
              <a:t>802.11 ac</a:t>
            </a:r>
            <a:r>
              <a:rPr lang="ko-KR" altLang="en-US" dirty="0" smtClean="0"/>
              <a:t> </a:t>
            </a:r>
            <a:r>
              <a:rPr lang="en-US" altLang="ko-KR" dirty="0" smtClean="0"/>
              <a:t>based wideband operation supports</a:t>
            </a:r>
            <a:r>
              <a:rPr lang="ko-KR" altLang="en-US" dirty="0" smtClean="0"/>
              <a:t> </a:t>
            </a:r>
            <a:r>
              <a:rPr lang="en-US" altLang="ko-KR" dirty="0" smtClean="0"/>
              <a:t>20MHz, 40MHz, 80MHz, 160MHz</a:t>
            </a:r>
            <a:r>
              <a:rPr lang="ko-KR" altLang="en-US" dirty="0" smtClean="0"/>
              <a:t> </a:t>
            </a:r>
            <a:r>
              <a:rPr lang="en-US" altLang="ko-KR" dirty="0" smtClean="0"/>
              <a:t>transmission for single user</a:t>
            </a:r>
          </a:p>
          <a:p>
            <a:pPr lvl="1"/>
            <a:r>
              <a:rPr lang="en-US" altLang="ko-KR" dirty="0" smtClean="0"/>
              <a:t>AP expands its channel from primary channel, but it is only allowed to expand to predetermined adjacent channel</a:t>
            </a:r>
          </a:p>
          <a:p>
            <a:pPr lvl="1"/>
            <a:r>
              <a:rPr lang="en-US" altLang="ko-KR" dirty="0" smtClean="0"/>
              <a:t>If one of the 20MHz</a:t>
            </a:r>
            <a:r>
              <a:rPr lang="ko-KR" altLang="en-US" dirty="0" smtClean="0"/>
              <a:t> </a:t>
            </a:r>
            <a:r>
              <a:rPr lang="en-US" altLang="ko-KR" dirty="0" smtClean="0"/>
              <a:t>channel in secondary channel is busy, AP cannot use other idle channels in secondary channel</a:t>
            </a:r>
          </a:p>
          <a:p>
            <a:r>
              <a:rPr lang="en-US" altLang="ko-KR" dirty="0" smtClean="0"/>
              <a:t>802.11 ax PAR document</a:t>
            </a:r>
          </a:p>
          <a:p>
            <a:pPr lvl="1"/>
            <a:r>
              <a:rPr lang="en-US" altLang="ko-KR" dirty="0"/>
              <a:t>Make more efficient use of spectrum resources in scenarios with a high density of STAs per </a:t>
            </a:r>
            <a:r>
              <a:rPr lang="en-US" altLang="ko-KR" dirty="0" smtClean="0"/>
              <a:t>BSS[1]</a:t>
            </a:r>
            <a:endParaRPr lang="en-US" altLang="ko-KR" sz="2800" dirty="0"/>
          </a:p>
          <a:p>
            <a:r>
              <a:rPr lang="en-US" altLang="ko-KR" dirty="0" smtClean="0"/>
              <a:t>More </a:t>
            </a:r>
            <a:r>
              <a:rPr lang="en-US" altLang="ko-KR" dirty="0"/>
              <a:t>Efficient use pattern </a:t>
            </a:r>
            <a:r>
              <a:rPr lang="en-US" altLang="ko-KR" dirty="0" smtClean="0"/>
              <a:t>of spectrum resources should be discussed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154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Prior Works on Wider Bandwidth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Legacy channel access can not utilize resource fully</a:t>
            </a:r>
            <a:endParaRPr lang="en-US" altLang="ko-KR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9327022"/>
              </p:ext>
            </p:extLst>
          </p:nvPr>
        </p:nvGraphicFramePr>
        <p:xfrm>
          <a:off x="323528" y="3356992"/>
          <a:ext cx="8655362" cy="2232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6" name="Visio" r:id="rId5" imgW="10001132" imgH="2562300" progId="Visio.Drawing.11">
                  <p:embed/>
                </p:oleObj>
              </mc:Choice>
              <mc:Fallback>
                <p:oleObj name="Visio" r:id="rId5" imgW="10001132" imgH="256230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356992"/>
                        <a:ext cx="8655362" cy="22322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121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Prior Works on Wider Bandwidth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Allowing to use all available Channel with PIFS sensing could enhance channel utilization[2]</a:t>
            </a:r>
            <a:endParaRPr lang="en-US" altLang="ko-KR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14398"/>
              </p:ext>
            </p:extLst>
          </p:nvPr>
        </p:nvGraphicFramePr>
        <p:xfrm>
          <a:off x="323850" y="3357563"/>
          <a:ext cx="8655050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5" name="Visio" r:id="rId5" imgW="10001132" imgH="2562300" progId="Visio.Drawing.11">
                  <p:embed/>
                </p:oleObj>
              </mc:Choice>
              <mc:Fallback>
                <p:oleObj name="Visio" r:id="rId5" imgW="10001132" imgH="2562300" progId="Visio.Drawing.11">
                  <p:embed/>
                  <p:pic>
                    <p:nvPicPr>
                      <p:cNvPr id="0" name="개체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3357563"/>
                        <a:ext cx="8655050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395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Prior Works on Wider Bandwidth </a:t>
            </a:r>
            <a:r>
              <a:rPr lang="en-US" altLang="ko-KR" dirty="0" smtClean="0"/>
              <a:t>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Examples for 80MHz (4 Channels)[2]</a:t>
            </a:r>
          </a:p>
          <a:p>
            <a:pPr lvl="1"/>
            <a:r>
              <a:rPr lang="en-US" altLang="ko-KR" dirty="0" smtClean="0"/>
              <a:t>CH1 is primary Channel</a:t>
            </a:r>
            <a:endParaRPr lang="en-US" altLang="ko-KR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790615"/>
              </p:ext>
            </p:extLst>
          </p:nvPr>
        </p:nvGraphicFramePr>
        <p:xfrm>
          <a:off x="971600" y="2852936"/>
          <a:ext cx="7344824" cy="3418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1692"/>
                <a:gridCol w="535261"/>
                <a:gridCol w="535261"/>
                <a:gridCol w="535261"/>
                <a:gridCol w="535261"/>
                <a:gridCol w="535261"/>
                <a:gridCol w="535261"/>
                <a:gridCol w="535261"/>
                <a:gridCol w="535261"/>
                <a:gridCol w="535261"/>
                <a:gridCol w="535261"/>
                <a:gridCol w="535261"/>
                <a:gridCol w="535261"/>
              </a:tblGrid>
              <a:tr h="423047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Channel</a:t>
                      </a:r>
                      <a:r>
                        <a:rPr lang="en-US" altLang="ko-KR" sz="1200" b="1" baseline="0" dirty="0" smtClean="0"/>
                        <a:t> </a:t>
                      </a:r>
                    </a:p>
                    <a:p>
                      <a:pPr algn="ctr" latinLnBrk="1"/>
                      <a:r>
                        <a:rPr lang="en-US" altLang="ko-KR" sz="1200" b="1" baseline="0" dirty="0" smtClean="0"/>
                        <a:t>(Colored means busy)</a:t>
                      </a:r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Resource utilization</a:t>
                      </a:r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2304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CH1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CH2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CH3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CH4</a:t>
                      </a:r>
                      <a:endParaRPr lang="ko-KR" altLang="en-US" sz="1200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Legacy Operation</a:t>
                      </a:r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Using All Available CH</a:t>
                      </a:r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230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Case1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</a:rPr>
                        <a:t>busy</a:t>
                      </a:r>
                      <a:endParaRPr lang="ko-KR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/>
                    </a:p>
                  </a:txBody>
                  <a:tcPr anchor="ctr"/>
                </a:tc>
              </a:tr>
              <a:tr h="4230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Case2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</a:rPr>
                        <a:t>busy</a:t>
                      </a:r>
                      <a:endParaRPr lang="ko-KR" alt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230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Case3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</a:rPr>
                        <a:t>busy</a:t>
                      </a:r>
                      <a:endParaRPr lang="ko-KR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230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Case4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</a:rPr>
                        <a:t>busy</a:t>
                      </a:r>
                      <a:endParaRPr lang="ko-KR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</a:rPr>
                        <a:t>busy</a:t>
                      </a:r>
                      <a:endParaRPr lang="ko-KR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</a:tr>
              <a:tr h="4230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Case5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</a:rPr>
                        <a:t>busy</a:t>
                      </a:r>
                      <a:endParaRPr lang="ko-KR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</a:rPr>
                        <a:t>busy</a:t>
                      </a:r>
                      <a:endParaRPr lang="ko-KR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</a:tr>
              <a:tr h="4230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Case6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</a:rPr>
                        <a:t>busy</a:t>
                      </a:r>
                      <a:endParaRPr lang="ko-KR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986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Prior Works on Wider Bandwidth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Previous contributions using new patterns of wider bandwidth provides the enhanced efficiency of wireless LAN system</a:t>
            </a:r>
          </a:p>
          <a:p>
            <a:r>
              <a:rPr lang="en-US" altLang="ko-KR" dirty="0" smtClean="0"/>
              <a:t>But there were not enough discussions about HOW to expand and adopt new patterns of channel use</a:t>
            </a:r>
          </a:p>
          <a:p>
            <a:r>
              <a:rPr lang="en-US" altLang="ko-KR" dirty="0"/>
              <a:t>Using </a:t>
            </a:r>
            <a:r>
              <a:rPr lang="en-US" altLang="ko-KR" dirty="0" smtClean="0"/>
              <a:t>all available CHs with PIFS sensing on secondary channels could make more contentions and interferences in dense OBSS scenario[3]</a:t>
            </a:r>
          </a:p>
          <a:p>
            <a:pPr lvl="1"/>
            <a:r>
              <a:rPr lang="en-US" altLang="ko-KR" dirty="0" smtClean="0"/>
              <a:t>Fairness need to be considered</a:t>
            </a:r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58072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Alternative Primary Channel based Access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Adding to Primary Channel</a:t>
            </a:r>
            <a:r>
              <a:rPr lang="ko-KR" altLang="en-US" dirty="0" smtClean="0"/>
              <a:t> </a:t>
            </a:r>
            <a:r>
              <a:rPr lang="en-US" altLang="ko-KR" dirty="0" smtClean="0"/>
              <a:t>based wideband expansion, adopting other secondary channel based wideband expansion could enhance efficient use of spectrum resources</a:t>
            </a:r>
          </a:p>
          <a:p>
            <a:r>
              <a:rPr lang="en-US" altLang="ko-KR" dirty="0" smtClean="0"/>
              <a:t>Alternative Primary Channel(APCH) is the basis channel of new wideband expansion</a:t>
            </a:r>
          </a:p>
          <a:p>
            <a:r>
              <a:rPr lang="en-US" altLang="ko-KR" dirty="0"/>
              <a:t>Channel expansion rule on each primary channel can be the same as conventional 802.11ac </a:t>
            </a:r>
            <a:r>
              <a:rPr lang="en-US" altLang="ko-KR" dirty="0" smtClean="0"/>
              <a:t>rule</a:t>
            </a:r>
            <a:endParaRPr lang="en-US" altLang="ko-KR" dirty="0"/>
          </a:p>
          <a:p>
            <a:r>
              <a:rPr lang="en-US" altLang="ko-KR" dirty="0" smtClean="0"/>
              <a:t>It allows non-contiguous channel use and </a:t>
            </a:r>
            <a:r>
              <a:rPr lang="en-US" altLang="ko-KR" dirty="0"/>
              <a:t>new channel use patterns</a:t>
            </a:r>
            <a:endParaRPr lang="en-US" altLang="ko-KR" dirty="0" smtClean="0"/>
          </a:p>
          <a:p>
            <a:pPr lvl="1"/>
            <a:r>
              <a:rPr lang="en-US" altLang="ko-KR" dirty="0" err="1"/>
              <a:t>e</a:t>
            </a:r>
            <a:r>
              <a:rPr lang="en-US" altLang="ko-KR" dirty="0" err="1" smtClean="0"/>
              <a:t>g</a:t>
            </a:r>
            <a:r>
              <a:rPr lang="en-US" altLang="ko-KR" dirty="0" smtClean="0"/>
              <a:t>. Contiguous 60MHz channel, non-contiguous 80MHz channel, etc.</a:t>
            </a:r>
          </a:p>
        </p:txBody>
      </p:sp>
    </p:spTree>
    <p:extLst>
      <p:ext uri="{BB962C8B-B14F-4D97-AF65-F5344CB8AC3E}">
        <p14:creationId xmlns:p14="http://schemas.microsoft.com/office/powerpoint/2010/main" val="44425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Alternative Primary Channel based Access Method</a:t>
            </a:r>
            <a:endParaRPr lang="ko-KR" altLang="en-US" dirty="0"/>
          </a:p>
        </p:txBody>
      </p:sp>
      <p:sp>
        <p:nvSpPr>
          <p:cNvPr id="12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Legacy Pattern Case</a:t>
            </a:r>
          </a:p>
          <a:p>
            <a:endParaRPr lang="en-US" altLang="ko-KR" b="0" dirty="0" smtClean="0"/>
          </a:p>
          <a:p>
            <a:endParaRPr lang="en-US" altLang="ko-KR" b="0" dirty="0" smtClean="0"/>
          </a:p>
          <a:p>
            <a:endParaRPr lang="en-US" altLang="ko-KR" dirty="0"/>
          </a:p>
          <a:p>
            <a:endParaRPr lang="en-US" altLang="ko-KR" b="0" dirty="0" smtClean="0"/>
          </a:p>
          <a:p>
            <a:r>
              <a:rPr lang="en-US" altLang="ko-KR" dirty="0" smtClean="0"/>
              <a:t>Alternative Primary Channel Case</a:t>
            </a:r>
            <a:endParaRPr lang="en-US" altLang="ko-KR" b="0" dirty="0" smtClean="0"/>
          </a:p>
          <a:p>
            <a:pPr lvl="1"/>
            <a:endParaRPr lang="en-US" altLang="ko-KR" dirty="0" smtClean="0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1959763"/>
              </p:ext>
            </p:extLst>
          </p:nvPr>
        </p:nvGraphicFramePr>
        <p:xfrm>
          <a:off x="1565610" y="2375772"/>
          <a:ext cx="5688632" cy="1864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1" name="Visio" r:id="rId5" imgW="10829900" imgH="3533760" progId="Visio.Drawing.11">
                  <p:embed/>
                </p:oleObj>
              </mc:Choice>
              <mc:Fallback>
                <p:oleObj name="Visio" r:id="rId5" imgW="10829900" imgH="3533760" progId="Visio.Drawing.1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610" y="2375772"/>
                        <a:ext cx="5688632" cy="18646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5" name="개체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8143574"/>
              </p:ext>
            </p:extLst>
          </p:nvPr>
        </p:nvGraphicFramePr>
        <p:xfrm>
          <a:off x="1565610" y="4581128"/>
          <a:ext cx="5734050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2" name="Visio" r:id="rId8" imgW="10944166" imgH="3533760" progId="Visio.Drawing.11">
                  <p:embed/>
                </p:oleObj>
              </mc:Choice>
              <mc:Fallback>
                <p:oleObj name="Visio" r:id="rId8" imgW="10944166" imgH="3533760" progId="Visio.Drawing.11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610" y="4581128"/>
                        <a:ext cx="5734050" cy="18573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936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Alternative Primary Channel based Access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Alternative Primary Channel Expansion Rule</a:t>
            </a:r>
          </a:p>
          <a:p>
            <a:pPr lvl="1"/>
            <a:r>
              <a:rPr lang="en-US" altLang="ko-KR" dirty="0" smtClean="0"/>
              <a:t>Only with Primary Channel</a:t>
            </a:r>
          </a:p>
          <a:p>
            <a:pPr lvl="2"/>
            <a:r>
              <a:rPr lang="en-US" altLang="ko-KR" dirty="0" smtClean="0"/>
              <a:t>Sustain primary channel based transmission</a:t>
            </a:r>
          </a:p>
          <a:p>
            <a:pPr lvl="2"/>
            <a:r>
              <a:rPr lang="en-US" altLang="ko-KR" dirty="0" smtClean="0"/>
              <a:t>Alternative primary channel as a new start point of channel expansion is only applicable with primary channel-based access</a:t>
            </a:r>
          </a:p>
          <a:p>
            <a:pPr lvl="1"/>
            <a:r>
              <a:rPr lang="en-US" altLang="ko-KR" dirty="0" smtClean="0"/>
              <a:t>Allowing transmission </a:t>
            </a:r>
            <a:r>
              <a:rPr lang="en-US" altLang="ko-KR" dirty="0"/>
              <a:t>without </a:t>
            </a:r>
            <a:r>
              <a:rPr lang="en-US" altLang="ko-KR" dirty="0" smtClean="0"/>
              <a:t>Primary Channel</a:t>
            </a:r>
            <a:endParaRPr lang="en-US" altLang="ko-KR" dirty="0"/>
          </a:p>
          <a:p>
            <a:pPr lvl="2"/>
            <a:r>
              <a:rPr lang="en-US" altLang="ko-KR" dirty="0" smtClean="0"/>
              <a:t>Although </a:t>
            </a:r>
            <a:r>
              <a:rPr lang="en-US" altLang="ko-KR" dirty="0"/>
              <a:t>p</a:t>
            </a:r>
            <a:r>
              <a:rPr lang="en-US" altLang="ko-KR" dirty="0" smtClean="0"/>
              <a:t>rimary channel</a:t>
            </a:r>
            <a:r>
              <a:rPr lang="ko-KR" altLang="en-US" dirty="0" smtClean="0"/>
              <a:t> </a:t>
            </a:r>
            <a:r>
              <a:rPr lang="en-US" altLang="ko-KR" dirty="0" smtClean="0"/>
              <a:t>is busy, alternative primary channel could replace primary channel</a:t>
            </a:r>
          </a:p>
          <a:p>
            <a:pPr lvl="2"/>
            <a:r>
              <a:rPr lang="en-US" altLang="ko-KR" dirty="0" smtClean="0"/>
              <a:t>New back-off rule need to be considered for alternative primary channel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4559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4173</TotalTime>
  <Words>695</Words>
  <Application>Microsoft Office PowerPoint</Application>
  <PresentationFormat>화면 슬라이드 쇼(4:3)</PresentationFormat>
  <Paragraphs>182</Paragraphs>
  <Slides>19</Slides>
  <Notes>19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19</vt:i4>
      </vt:variant>
    </vt:vector>
  </HeadingPairs>
  <TitlesOfParts>
    <vt:vector size="27" baseType="lpstr">
      <vt:lpstr>MS Gothic</vt:lpstr>
      <vt:lpstr>맑은 고딕</vt:lpstr>
      <vt:lpstr>Arial</vt:lpstr>
      <vt:lpstr>Cambria Math</vt:lpstr>
      <vt:lpstr>Times New Roman</vt:lpstr>
      <vt:lpstr>2_Office 테마</vt:lpstr>
      <vt:lpstr>Document</vt:lpstr>
      <vt:lpstr>Visio</vt:lpstr>
      <vt:lpstr>PowerPoint 프레젠테이션</vt:lpstr>
      <vt:lpstr>Background</vt:lpstr>
      <vt:lpstr>Prior Works on Wider Bandwidth Operation</vt:lpstr>
      <vt:lpstr>Prior Works on Wider Bandwidth Operation</vt:lpstr>
      <vt:lpstr>Prior Works on Wider Bandwidth Operation</vt:lpstr>
      <vt:lpstr>Prior Works on Wider Bandwidth Operation</vt:lpstr>
      <vt:lpstr>Alternative Primary Channel based Access Method</vt:lpstr>
      <vt:lpstr>Alternative Primary Channel based Access Method</vt:lpstr>
      <vt:lpstr>Alternative Primary Channel based Access Method</vt:lpstr>
      <vt:lpstr>Alternative Primary Channel based Access Method</vt:lpstr>
      <vt:lpstr>Alternative Primary Channel based Access Method</vt:lpstr>
      <vt:lpstr>Analysis (Assumptions)</vt:lpstr>
      <vt:lpstr>Analysis (Example: Legacy vs. APCH)</vt:lpstr>
      <vt:lpstr>Analysis (Parameters)</vt:lpstr>
      <vt:lpstr>Analysis</vt:lpstr>
      <vt:lpstr>Analysis</vt:lpstr>
      <vt:lpstr>Analysis</vt:lpstr>
      <vt:lpstr>Conclusion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기고 Story Line</dc:title>
  <dc:creator>JinsooAhn</dc:creator>
  <cp:lastModifiedBy>JinsooAhn</cp:lastModifiedBy>
  <cp:revision>130</cp:revision>
  <dcterms:created xsi:type="dcterms:W3CDTF">2014-10-21T02:34:16Z</dcterms:created>
  <dcterms:modified xsi:type="dcterms:W3CDTF">2014-11-04T20:28:16Z</dcterms:modified>
</cp:coreProperties>
</file>