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7"/>
  </p:notesMasterIdLst>
  <p:handoutMasterIdLst>
    <p:handoutMasterId r:id="rId18"/>
  </p:handoutMasterIdLst>
  <p:sldIdLst>
    <p:sldId id="534" r:id="rId2"/>
    <p:sldId id="535" r:id="rId3"/>
    <p:sldId id="576" r:id="rId4"/>
    <p:sldId id="577" r:id="rId5"/>
    <p:sldId id="578" r:id="rId6"/>
    <p:sldId id="584" r:id="rId7"/>
    <p:sldId id="571" r:id="rId8"/>
    <p:sldId id="579" r:id="rId9"/>
    <p:sldId id="583" r:id="rId10"/>
    <p:sldId id="563" r:id="rId11"/>
    <p:sldId id="581" r:id="rId12"/>
    <p:sldId id="582" r:id="rId13"/>
    <p:sldId id="555" r:id="rId14"/>
    <p:sldId id="557" r:id="rId15"/>
    <p:sldId id="56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99FF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1" autoAdjust="0"/>
    <p:restoredTop sz="89784" autoAdjust="0"/>
  </p:normalViewPr>
  <p:slideViewPr>
    <p:cSldViewPr>
      <p:cViewPr>
        <p:scale>
          <a:sx n="100" d="100"/>
          <a:sy n="100" d="100"/>
        </p:scale>
        <p:origin x="-135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61028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469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4698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253321" y="6477000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253321" y="6477000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802.11-14/1420r0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2014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253321" y="6477000"/>
            <a:ext cx="1309654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802.11-14/1420r0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2014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8600" y="8382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kern="0" dirty="0" smtClean="0">
                <a:latin typeface="Times New Roman" pitchFamily="18" charset="0"/>
                <a:ea typeface="굴림" pitchFamily="34" charset="-127"/>
              </a:rPr>
              <a:t>The Impact of Preamble Error on MAC System Performance</a:t>
            </a:r>
            <a:endParaRPr lang="en-US" altLang="ko-KR" sz="2400" kern="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667000" y="20574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ko-KR" sz="1800" kern="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kern="0" dirty="0" smtClean="0">
                <a:latin typeface="Times New Roman" pitchFamily="18" charset="0"/>
                <a:ea typeface="굴림" pitchFamily="34" charset="-127"/>
              </a:rPr>
              <a:t> 2014-11-02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868183"/>
              </p:ext>
            </p:extLst>
          </p:nvPr>
        </p:nvGraphicFramePr>
        <p:xfrm>
          <a:off x="762000" y="2895600"/>
          <a:ext cx="77724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990600"/>
                <a:gridCol w="2133600"/>
                <a:gridCol w="1295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po-kai.huang@intel.com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 Stacey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robert.stacey@intel.com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Rongzhen Yang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rongzhen.yang@intel.com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Qinghua Li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qinghua.li@intel.com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44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Preamble Error Model shall be adopted in the MAC simulator to observe the correct OBSS behaviors in dense </a:t>
            </a:r>
            <a:r>
              <a:rPr lang="en-US" dirty="0" smtClean="0"/>
              <a:t>environment</a:t>
            </a:r>
          </a:p>
          <a:p>
            <a:endParaRPr lang="en-US" dirty="0"/>
          </a:p>
          <a:p>
            <a:r>
              <a:rPr lang="en-US" dirty="0" smtClean="0"/>
              <a:t>ED threshold controls the performance for spatial reuse</a:t>
            </a:r>
          </a:p>
          <a:p>
            <a:pPr lvl="1"/>
            <a:r>
              <a:rPr lang="en-US" dirty="0" smtClean="0"/>
              <a:t>The system already operates on aggressive CCA level in dense environment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ven </a:t>
            </a:r>
            <a:r>
              <a:rPr lang="en-US" dirty="0"/>
              <a:t>though each pair has </a:t>
            </a:r>
            <a:r>
              <a:rPr lang="en-US" dirty="0" smtClean="0"/>
              <a:t>enough SNR for highest MCS, they do not use highest MCS most of the time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359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define a preamble error model in MAC simulator?</a:t>
            </a:r>
          </a:p>
          <a:p>
            <a:endParaRPr lang="en-US" dirty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814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preamble error model proposed in Slide 3 to the evaluation methodology for MAC simulator?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382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imes New Roman" pitchFamily="18" charset="0"/>
              <a:buAutoNum type="arabicPeriod"/>
            </a:pPr>
            <a:endParaRPr lang="en-US" altLang="en-US" sz="1800" dirty="0" smtClean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sz="1800" dirty="0" smtClean="0"/>
              <a:t>11-14-1187-01 The Effect of Preamble Error Model on MAC Simulator</a:t>
            </a:r>
            <a:endParaRPr lang="en-US" sz="1800" dirty="0" smtClean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z="1800" dirty="0" smtClean="0"/>
              <a:t>11-14-1192-03 </a:t>
            </a:r>
            <a:r>
              <a:rPr lang="en-US" sz="1800" dirty="0"/>
              <a:t>Comparing MAC calibration </a:t>
            </a:r>
            <a:r>
              <a:rPr lang="en-US" sz="1800" dirty="0" smtClean="0"/>
              <a:t>results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z="1800" dirty="0" smtClean="0"/>
              <a:t>11-14-0800-22 </a:t>
            </a:r>
            <a:r>
              <a:rPr lang="en-US" sz="1800" dirty="0"/>
              <a:t>Box 1 and Box 2 Calibration </a:t>
            </a:r>
            <a:r>
              <a:rPr lang="en-US" sz="1800" dirty="0" smtClean="0"/>
              <a:t>Results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GB" sz="1800" dirty="0"/>
              <a:t>11-14-0980-04, Simulation Scenarios</a:t>
            </a:r>
          </a:p>
          <a:p>
            <a:pPr marL="457200" indent="-457200">
              <a:buFont typeface="Times New Roman" pitchFamily="18" charset="0"/>
              <a:buAutoNum type="arabicPeriod"/>
            </a:pP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58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- MCS table </a:t>
            </a:r>
            <a:r>
              <a:rPr lang="en-US" dirty="0"/>
              <a:t>for Channel D with impairments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MPDU size = 1500 bytes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758689"/>
              </p:ext>
            </p:extLst>
          </p:nvPr>
        </p:nvGraphicFramePr>
        <p:xfrm>
          <a:off x="228600" y="2286000"/>
          <a:ext cx="86868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245327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273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SINR(dB)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10.2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17.5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29.5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31.5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9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Genie MCS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a TX transmits packet, it checks the interference at the RX and </a:t>
            </a:r>
            <a:r>
              <a:rPr lang="en-US" dirty="0" smtClean="0"/>
              <a:t>uses </a:t>
            </a:r>
            <a:r>
              <a:rPr lang="en-US" dirty="0"/>
              <a:t>the value to select the best MCS with 10% PER.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6724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It has been shown that with or without preamble error model, the deferral behavior is different for </a:t>
            </a:r>
            <a:r>
              <a:rPr lang="en-US" sz="2000" dirty="0"/>
              <a:t>the stations [1</a:t>
            </a:r>
            <a:r>
              <a:rPr lang="en-US" sz="2000" dirty="0" smtClean="0"/>
              <a:t>].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000" dirty="0"/>
              <a:t>This contribution </a:t>
            </a:r>
            <a:r>
              <a:rPr lang="en-US" sz="2000" dirty="0" smtClean="0"/>
              <a:t>focuses </a:t>
            </a:r>
            <a:r>
              <a:rPr lang="en-US" sz="2000" dirty="0"/>
              <a:t>on </a:t>
            </a:r>
            <a:r>
              <a:rPr lang="en-US" sz="2000" dirty="0" smtClean="0"/>
              <a:t>the impact  on system performance of MAC system simulation with preamble error model.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37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Error Model for 20MHz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153400" cy="4114800"/>
          </a:xfrm>
        </p:spPr>
        <p:txBody>
          <a:bodyPr/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Signal Detect: At the start of preamble, </a:t>
            </a:r>
          </a:p>
          <a:p>
            <a:pPr lvl="1"/>
            <a:r>
              <a:rPr lang="en-US" sz="1600" dirty="0" smtClean="0"/>
              <a:t>If </a:t>
            </a:r>
            <a:r>
              <a:rPr lang="en-US" sz="1600" dirty="0"/>
              <a:t>the signal strength is above </a:t>
            </a:r>
            <a:r>
              <a:rPr lang="en-US" sz="1600" u="sng" dirty="0" smtClean="0"/>
              <a:t>-</a:t>
            </a:r>
            <a:r>
              <a:rPr lang="en-US" sz="1600" u="sng" dirty="0"/>
              <a:t>82 </a:t>
            </a:r>
            <a:r>
              <a:rPr lang="en-US" sz="1600" u="sng" dirty="0" err="1" smtClean="0"/>
              <a:t>dBm</a:t>
            </a:r>
            <a:r>
              <a:rPr lang="en-US" sz="1600" dirty="0" smtClean="0"/>
              <a:t>*, receiver </a:t>
            </a:r>
            <a:r>
              <a:rPr lang="en-US" sz="1600" dirty="0"/>
              <a:t>can start to detect the PPDU.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Preamble Error Detect: At the end of preamble, </a:t>
            </a:r>
          </a:p>
          <a:p>
            <a:pPr lvl="1"/>
            <a:r>
              <a:rPr lang="en-US" sz="1600" dirty="0" smtClean="0"/>
              <a:t>In the preamble duration, if we have minimum SINR ≤</a:t>
            </a:r>
            <a:r>
              <a:rPr lang="en-US" sz="1600" u="sng" dirty="0"/>
              <a:t>0 </a:t>
            </a:r>
            <a:r>
              <a:rPr lang="en-US" sz="1600" u="sng" dirty="0" smtClean="0"/>
              <a:t>dB</a:t>
            </a:r>
            <a:r>
              <a:rPr lang="en-US" sz="1600" dirty="0" smtClean="0"/>
              <a:t>*, then the preamble has errors. Otherwise, the preamble is correct.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Deferral Behavior: </a:t>
            </a:r>
            <a:endParaRPr lang="en-US" sz="1200" dirty="0"/>
          </a:p>
          <a:p>
            <a:pPr lvl="1"/>
            <a:r>
              <a:rPr lang="en-US" sz="1600" dirty="0"/>
              <a:t>If the preamble has </a:t>
            </a:r>
            <a:r>
              <a:rPr lang="en-US" sz="1600" dirty="0">
                <a:solidFill>
                  <a:srgbClr val="FF0000"/>
                </a:solidFill>
              </a:rPr>
              <a:t>errors</a:t>
            </a:r>
            <a:r>
              <a:rPr lang="en-US" sz="1600" dirty="0"/>
              <a:t>, the receiver uses -62 </a:t>
            </a:r>
            <a:r>
              <a:rPr lang="en-US" sz="1600" dirty="0" err="1"/>
              <a:t>dBm</a:t>
            </a:r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FF0000"/>
                </a:solidFill>
              </a:rPr>
              <a:t>Energy Detect</a:t>
            </a:r>
            <a:r>
              <a:rPr lang="en-US" sz="1600" dirty="0" smtClean="0"/>
              <a:t>) to </a:t>
            </a:r>
            <a:r>
              <a:rPr lang="en-US" sz="1600" dirty="0"/>
              <a:t>determine if the medium is </a:t>
            </a:r>
            <a:r>
              <a:rPr lang="en-US" sz="1600" dirty="0" smtClean="0"/>
              <a:t>busy.</a:t>
            </a:r>
          </a:p>
          <a:p>
            <a:pPr lvl="1"/>
            <a:r>
              <a:rPr lang="en-US" sz="1600" dirty="0" smtClean="0"/>
              <a:t>If the preamble </a:t>
            </a:r>
            <a:r>
              <a:rPr lang="en-US" sz="1600" dirty="0"/>
              <a:t>is correct, </a:t>
            </a:r>
            <a:r>
              <a:rPr lang="en-US" sz="1600" dirty="0" smtClean="0"/>
              <a:t>then assume that </a:t>
            </a:r>
            <a:r>
              <a:rPr lang="en-US" sz="1600" dirty="0"/>
              <a:t>receiver can choose to</a:t>
            </a:r>
          </a:p>
          <a:p>
            <a:pPr lvl="2"/>
            <a:r>
              <a:rPr lang="en-US" sz="1600" dirty="0"/>
              <a:t>defer for the entire transmission duration</a:t>
            </a:r>
          </a:p>
          <a:p>
            <a:pPr lvl="2"/>
            <a:r>
              <a:rPr lang="en-US" sz="1600" dirty="0"/>
              <a:t>or </a:t>
            </a:r>
            <a:r>
              <a:rPr lang="en-US" sz="1600" dirty="0" smtClean="0"/>
              <a:t>start to decode </a:t>
            </a:r>
            <a:r>
              <a:rPr lang="en-US" sz="1600" dirty="0"/>
              <a:t>the entire </a:t>
            </a:r>
            <a:r>
              <a:rPr lang="en-US" sz="1600" dirty="0" smtClean="0"/>
              <a:t>PPDU</a:t>
            </a:r>
            <a:endParaRPr lang="en-US" sz="1600" dirty="0"/>
          </a:p>
          <a:p>
            <a:r>
              <a:rPr lang="en-US" sz="1600" dirty="0" smtClean="0"/>
              <a:t>*: </a:t>
            </a:r>
            <a:r>
              <a:rPr lang="en-US" sz="1600" dirty="0" smtClean="0"/>
              <a:t>The exact value is TBD and up for discussion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2209800" y="2057400"/>
            <a:ext cx="464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200400" y="20574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209800" y="16002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200400" y="16002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752600" y="1371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Signal Detect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43200" y="1371600"/>
            <a:ext cx="1790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Preamble Error Detect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209800" y="2667000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209800" y="241342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Preamble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2209800" y="2867799"/>
            <a:ext cx="464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209800" y="2590800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PPDU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5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Early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Expect some mechanisms in 11ax for packet early termination</a:t>
            </a:r>
          </a:p>
          <a:p>
            <a:pPr lvl="1"/>
            <a:r>
              <a:rPr lang="en-US" sz="1400" dirty="0" smtClean="0"/>
              <a:t>For example, BSSID or color bits</a:t>
            </a:r>
          </a:p>
          <a:p>
            <a:pPr lvl="1"/>
            <a:endParaRPr lang="en-US" sz="1400" dirty="0"/>
          </a:p>
          <a:p>
            <a:r>
              <a:rPr lang="en-US" sz="1800" dirty="0" smtClean="0"/>
              <a:t>Assume that the termination decision is made at the end of preamble</a:t>
            </a:r>
          </a:p>
          <a:p>
            <a:pPr lvl="1"/>
            <a:r>
              <a:rPr lang="en-US" sz="1400" dirty="0" smtClean="0"/>
              <a:t>If the preamble has errors, use ED to signal medium busy</a:t>
            </a:r>
          </a:p>
          <a:p>
            <a:pPr lvl="1"/>
            <a:r>
              <a:rPr lang="en-US" sz="1400" dirty="0" smtClean="0"/>
              <a:t>If the preamble is correct, defer or decode the PPDU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Packet </a:t>
            </a:r>
            <a:r>
              <a:rPr lang="en-US" sz="1800" dirty="0"/>
              <a:t>Early Termination frees the receiver to decode the desired packet if possible.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06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Deferral Range of Signal Detect (SD) and Energy Detect (ED)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1600" dirty="0" smtClean="0"/>
          </a:p>
          <a:p>
            <a:r>
              <a:rPr lang="en-US" sz="1800" dirty="0" smtClean="0"/>
              <a:t>Always </a:t>
            </a:r>
            <a:r>
              <a:rPr lang="en-US" sz="1800" dirty="0"/>
              <a:t>defer </a:t>
            </a:r>
            <a:r>
              <a:rPr lang="en-US" sz="1800" dirty="0" smtClean="0"/>
              <a:t>for any transmissions in </a:t>
            </a:r>
            <a:r>
              <a:rPr lang="en-US" sz="1800" dirty="0"/>
              <a:t>ED range</a:t>
            </a:r>
          </a:p>
          <a:p>
            <a:r>
              <a:rPr lang="en-US" sz="1800" dirty="0"/>
              <a:t>Between ED and SD, may or may not </a:t>
            </a:r>
            <a:r>
              <a:rPr lang="en-US" sz="1800" dirty="0" smtClean="0"/>
              <a:t>defer for OBSS transmissions </a:t>
            </a:r>
          </a:p>
          <a:p>
            <a:pPr lvl="1"/>
            <a:r>
              <a:rPr lang="en-US" sz="1800" dirty="0"/>
              <a:t>D</a:t>
            </a:r>
            <a:r>
              <a:rPr lang="en-US" sz="1800" dirty="0" smtClean="0"/>
              <a:t>epending </a:t>
            </a:r>
            <a:r>
              <a:rPr lang="en-US" sz="1800" dirty="0"/>
              <a:t>on whether the </a:t>
            </a:r>
            <a:r>
              <a:rPr lang="en-US" sz="1800" dirty="0" smtClean="0"/>
              <a:t>preamble </a:t>
            </a:r>
            <a:r>
              <a:rPr lang="en-US" sz="1800" dirty="0"/>
              <a:t>is correct or </a:t>
            </a:r>
            <a:r>
              <a:rPr lang="en-US" sz="1800" dirty="0" smtClean="0"/>
              <a:t>not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3166560" y="1692024"/>
            <a:ext cx="2808312" cy="2808312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598608" y="2196080"/>
            <a:ext cx="1944216" cy="187220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570716" y="3118332"/>
            <a:ext cx="972108" cy="13853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Arrow Connector 8"/>
          <p:cNvCxnSpPr>
            <a:endCxn id="6" idx="0"/>
          </p:cNvCxnSpPr>
          <p:nvPr/>
        </p:nvCxnSpPr>
        <p:spPr bwMode="auto">
          <a:xfrm flipH="1" flipV="1">
            <a:off x="4570716" y="1692024"/>
            <a:ext cx="1" cy="142630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648200" y="3048555"/>
            <a:ext cx="972108" cy="55399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ED range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600" y="2405178"/>
            <a:ext cx="1440160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SD range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495800" y="3048000"/>
            <a:ext cx="152400" cy="152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6680" y="2993685"/>
            <a:ext cx="486054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STA</a:t>
            </a:r>
          </a:p>
        </p:txBody>
      </p:sp>
    </p:spTree>
    <p:extLst>
      <p:ext uri="{BB962C8B-B14F-4D97-AF65-F5344CB8AC3E}">
        <p14:creationId xmlns:p14="http://schemas.microsoft.com/office/powerpoint/2010/main" val="319201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7526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r>
              <a:rPr lang="en-US" sz="1600" kern="0" dirty="0" smtClean="0"/>
              <a:t>Simulation Time: </a:t>
            </a:r>
            <a:r>
              <a:rPr lang="en-US" sz="1600" kern="0" dirty="0"/>
              <a:t>3</a:t>
            </a:r>
            <a:r>
              <a:rPr lang="en-US" sz="1600" kern="0" dirty="0" smtClean="0"/>
              <a:t>0s</a:t>
            </a:r>
          </a:p>
          <a:p>
            <a:r>
              <a:rPr lang="en-US" sz="1600" kern="0" dirty="0"/>
              <a:t>1</a:t>
            </a:r>
            <a:r>
              <a:rPr lang="en-US" sz="1600" kern="0" dirty="0" smtClean="0"/>
              <a:t>0 STAs per apartment</a:t>
            </a:r>
          </a:p>
          <a:p>
            <a:r>
              <a:rPr lang="en-US" sz="1600" kern="0" dirty="0" smtClean="0"/>
              <a:t>Power of STA: 15 </a:t>
            </a:r>
            <a:r>
              <a:rPr lang="en-US" sz="1600" kern="0" dirty="0" err="1" smtClean="0"/>
              <a:t>dBm</a:t>
            </a:r>
            <a:endParaRPr lang="en-US" sz="1600" kern="0" dirty="0" smtClean="0"/>
          </a:p>
          <a:p>
            <a:r>
              <a:rPr lang="en-US" sz="1600" kern="0" dirty="0" smtClean="0"/>
              <a:t>Power of AP: 20 </a:t>
            </a:r>
            <a:r>
              <a:rPr lang="en-US" sz="1600" kern="0" dirty="0" err="1" smtClean="0"/>
              <a:t>dBm</a:t>
            </a:r>
            <a:endParaRPr lang="en-US" sz="1600" kern="0" dirty="0" smtClean="0"/>
          </a:p>
          <a:p>
            <a:r>
              <a:rPr lang="en-US" sz="1600" kern="0" dirty="0" smtClean="0"/>
              <a:t>Genie MCS selection </a:t>
            </a:r>
          </a:p>
          <a:p>
            <a:r>
              <a:rPr lang="en-US" sz="1600" kern="0" dirty="0" smtClean="0">
                <a:solidFill>
                  <a:srgbClr val="FF0000"/>
                </a:solidFill>
              </a:rPr>
              <a:t>MPDU error based on SINR to PER mapping from LLS for channel D</a:t>
            </a:r>
          </a:p>
          <a:p>
            <a:r>
              <a:rPr lang="en-US" sz="1600" kern="0" dirty="0" smtClean="0">
                <a:solidFill>
                  <a:srgbClr val="FF0000"/>
                </a:solidFill>
              </a:rPr>
              <a:t>Adopt Packet Early Termination</a:t>
            </a:r>
          </a:p>
          <a:p>
            <a:r>
              <a:rPr lang="en-US" sz="1600" kern="0" dirty="0" smtClean="0">
                <a:solidFill>
                  <a:srgbClr val="FF0000"/>
                </a:solidFill>
              </a:rPr>
              <a:t>Preamble error if SINR</a:t>
            </a:r>
            <a:r>
              <a:rPr lang="en-US" sz="1600" kern="0" dirty="0" smtClean="0">
                <a:solidFill>
                  <a:srgbClr val="FF0000"/>
                </a:solidFill>
                <a:latin typeface="Verdana"/>
                <a:ea typeface="Verdana"/>
                <a:cs typeface="Verdana"/>
              </a:rPr>
              <a:t>≤</a:t>
            </a:r>
            <a:r>
              <a:rPr lang="en-US" sz="1600" kern="0" dirty="0" smtClean="0">
                <a:solidFill>
                  <a:srgbClr val="FF0000"/>
                </a:solidFill>
              </a:rPr>
              <a:t>0 dB</a:t>
            </a:r>
          </a:p>
          <a:p>
            <a:pPr marL="0" indent="0">
              <a:buNone/>
            </a:pPr>
            <a:endParaRPr lang="en-US" sz="1600" kern="0" dirty="0" smtClean="0"/>
          </a:p>
          <a:p>
            <a:endParaRPr lang="en-US" sz="1600" kern="0" dirty="0" smtClean="0"/>
          </a:p>
          <a:p>
            <a:endParaRPr lang="fr-FR" sz="1600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– Scenario </a:t>
            </a:r>
            <a:r>
              <a:rPr lang="en-US" dirty="0" smtClean="0"/>
              <a:t>1 [4]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3733800" cy="411480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2.4GHz </a:t>
            </a:r>
            <a:r>
              <a:rPr lang="en-US" sz="1600" dirty="0"/>
              <a:t>with 20 MHz bandwidth</a:t>
            </a:r>
          </a:p>
          <a:p>
            <a:r>
              <a:rPr lang="en-US" sz="1600" dirty="0"/>
              <a:t>TXOP: 4ms</a:t>
            </a:r>
          </a:p>
          <a:p>
            <a:r>
              <a:rPr lang="en-US" sz="1600" dirty="0"/>
              <a:t>P</a:t>
            </a:r>
            <a:r>
              <a:rPr lang="en-US" sz="1600" dirty="0" smtClean="0"/>
              <a:t>ath </a:t>
            </a:r>
            <a:r>
              <a:rPr lang="en-US" sz="1600" dirty="0"/>
              <a:t>loss with 5 dB shadowing</a:t>
            </a:r>
          </a:p>
          <a:p>
            <a:r>
              <a:rPr lang="en-US" sz="1600" dirty="0"/>
              <a:t>1x1, STA antenna gain -2 dB</a:t>
            </a:r>
          </a:p>
          <a:p>
            <a:r>
              <a:rPr lang="en-US" sz="1600" dirty="0" smtClean="0"/>
              <a:t>Full </a:t>
            </a:r>
            <a:r>
              <a:rPr lang="en-US" sz="1600" dirty="0"/>
              <a:t>buffer traffic </a:t>
            </a:r>
          </a:p>
          <a:p>
            <a:r>
              <a:rPr lang="en-US" sz="1600" dirty="0"/>
              <a:t>MSDU size: </a:t>
            </a:r>
            <a:r>
              <a:rPr lang="en-US" sz="1600" dirty="0" smtClean="0"/>
              <a:t>1500 bytes</a:t>
            </a:r>
          </a:p>
          <a:p>
            <a:r>
              <a:rPr lang="en-US" sz="1600" dirty="0" smtClean="0"/>
              <a:t>Three channels (random selection per AP)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Po-Kai Huang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3200400" y="3429116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(Note that this figure is presented in 2D mode.)</a:t>
            </a:r>
          </a:p>
          <a:p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59263"/>
            <a:ext cx="8763000" cy="206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88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 Preamble </a:t>
            </a:r>
            <a:r>
              <a:rPr lang="en-US" dirty="0"/>
              <a:t>E</a:t>
            </a:r>
            <a:r>
              <a:rPr lang="en-US" dirty="0" smtClean="0"/>
              <a:t>rror Probability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600" dirty="0" smtClean="0"/>
                  <a:t>Define OBSS preamble error (PE) probability for each STA as </a:t>
                </a:r>
              </a:p>
              <a:p>
                <a:pPr marL="0" indent="0">
                  <a:buNone/>
                </a:pPr>
                <a:endParaRPr lang="en-US" sz="1200" i="1" dirty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200" dirty="0"/>
                            <m:t>Number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of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OBSS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data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receptions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with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power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level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p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such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that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 −82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dBm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≤</m:t>
                          </m:r>
                          <m:r>
                            <a:rPr lang="en-US" sz="1200" dirty="0">
                              <a:latin typeface="Cambria Math"/>
                            </a:rPr>
                            <m:t>𝐩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&lt;−62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dBm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and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minimum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SINR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≤0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dB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200" dirty="0"/>
                            <m:t>Number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of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OBSS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data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receptions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with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power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level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p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such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that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 −82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dBm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≤</m:t>
                          </m:r>
                          <m:r>
                            <a:rPr lang="en-US" sz="1200" dirty="0">
                              <a:latin typeface="Cambria Math"/>
                            </a:rPr>
                            <m:t>𝐩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&lt;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−</m:t>
                          </m:r>
                          <m:r>
                            <m:rPr>
                              <m:nor/>
                            </m:rPr>
                            <a:rPr lang="en-US" sz="1200" b="1" i="0" dirty="0" smtClean="0"/>
                            <m:t>6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2 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dBm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  <a:p>
                <a:endParaRPr lang="en-US" sz="1600" dirty="0" smtClean="0"/>
              </a:p>
              <a:p>
                <a:r>
                  <a:rPr lang="en-US" sz="1600" dirty="0" smtClean="0"/>
                  <a:t>Results </a:t>
                </a:r>
                <a:r>
                  <a:rPr lang="en-US" sz="1600" dirty="0"/>
                  <a:t>after averaging </a:t>
                </a:r>
                <a:r>
                  <a:rPr lang="en-US" sz="1600" dirty="0" smtClean="0"/>
                  <a:t>PE probability over all STAs over </a:t>
                </a:r>
                <a:r>
                  <a:rPr lang="en-US" sz="1600" dirty="0"/>
                  <a:t>10 </a:t>
                </a:r>
                <a:r>
                  <a:rPr lang="en-US" sz="1600" dirty="0" smtClean="0"/>
                  <a:t>drops</a:t>
                </a:r>
              </a:p>
              <a:p>
                <a:endParaRPr lang="en-US" sz="1600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sz="1600" dirty="0" smtClean="0"/>
                  <a:t>OBSS preamble error probability is very high in dense environment.</a:t>
                </a:r>
              </a:p>
              <a:p>
                <a:r>
                  <a:rPr lang="en-US" sz="1600" dirty="0" smtClean="0"/>
                  <a:t>STA uses ED for deferral most of the time</a:t>
                </a:r>
                <a:endParaRPr lang="en-US" sz="1600" dirty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35" t="-444" r="-4549" b="-10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891009"/>
              </p:ext>
            </p:extLst>
          </p:nvPr>
        </p:nvGraphicFramePr>
        <p:xfrm>
          <a:off x="1066800" y="3352800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381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Scenario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OBSS Preamble Error Probability over all STAs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UL with RTS/CTS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0.8184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0.9503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DL with RTS/CTS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0.8143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0.8570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3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26594"/>
            <a:ext cx="4500563" cy="3369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Rate CDF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All links have high SNR for MCS8, but simulation shows that they do not use MCS8 for transmissions due to high interference under ED.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Up Arrow 6"/>
          <p:cNvSpPr/>
          <p:nvPr/>
        </p:nvSpPr>
        <p:spPr bwMode="auto">
          <a:xfrm>
            <a:off x="6057900" y="5714226"/>
            <a:ext cx="76200" cy="609600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>
            <a:off x="5600700" y="5715000"/>
            <a:ext cx="76200" cy="609600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>
            <a:off x="5257800" y="5715000"/>
            <a:ext cx="76200" cy="609600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62484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MCS8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72100" y="626667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MCS7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62762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MCS6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</a:t>
            </a:r>
            <a:r>
              <a:rPr lang="en-US" dirty="0"/>
              <a:t>of High OBSS Preamble Error </a:t>
            </a:r>
            <a:r>
              <a:rPr lang="en-US" dirty="0" smtClean="0"/>
              <a:t>Probability in dense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82850"/>
            <a:ext cx="77724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1990725" y="3330624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BSS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10" name="Straight Connector 9"/>
          <p:cNvCxnSpPr>
            <a:stCxn id="3" idx="0"/>
            <a:endCxn id="3" idx="2"/>
          </p:cNvCxnSpPr>
          <p:nvPr/>
        </p:nvCxnSpPr>
        <p:spPr bwMode="auto">
          <a:xfrm>
            <a:off x="4648200" y="2082850"/>
            <a:ext cx="0" cy="411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1" name="Right Arrow 10"/>
          <p:cNvSpPr/>
          <p:nvPr/>
        </p:nvSpPr>
        <p:spPr bwMode="auto">
          <a:xfrm>
            <a:off x="4876800" y="5171183"/>
            <a:ext cx="609600" cy="38100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Arrow 11"/>
          <p:cNvSpPr/>
          <p:nvPr/>
        </p:nvSpPr>
        <p:spPr bwMode="auto">
          <a:xfrm rot="10800000">
            <a:off x="3810000" y="5190233"/>
            <a:ext cx="609600" cy="38100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86400" y="5130850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BSS 2 PPDU  has higher signal strength than BSS 1 PPDU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BSS 6, 7, 8 may not defer for BSS 1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914400" y="5171182"/>
            <a:ext cx="2895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BSS 1 PPDU has higher signal strength than BSS 2 PPDU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BSS 3, 4, 5 may not defer for BSS 2</a:t>
            </a:r>
            <a:endParaRPr lang="en-US" sz="1600" dirty="0"/>
          </a:p>
        </p:txBody>
      </p:sp>
      <p:sp>
        <p:nvSpPr>
          <p:cNvPr id="15" name="Oval 14"/>
          <p:cNvSpPr/>
          <p:nvPr/>
        </p:nvSpPr>
        <p:spPr bwMode="auto">
          <a:xfrm>
            <a:off x="6248399" y="3330623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BSS 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343524" y="2082850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6 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729162" y="3178225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7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395911" y="4206924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8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062285" y="2118718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3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514722" y="3235373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4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3114672" y="4242792"/>
            <a:ext cx="904875" cy="88582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BSS 5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2990827" y="2111425"/>
            <a:ext cx="666773" cy="3067050"/>
          </a:xfrm>
          <a:custGeom>
            <a:avLst/>
            <a:gdLst>
              <a:gd name="connsiteX0" fmla="*/ 647723 w 666773"/>
              <a:gd name="connsiteY0" fmla="*/ 0 h 3067050"/>
              <a:gd name="connsiteX1" fmla="*/ 23 w 666773"/>
              <a:gd name="connsiteY1" fmla="*/ 1552575 h 3067050"/>
              <a:gd name="connsiteX2" fmla="*/ 666773 w 666773"/>
              <a:gd name="connsiteY2" fmla="*/ 3067050 h 306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73" h="3067050">
                <a:moveTo>
                  <a:pt x="647723" y="0"/>
                </a:moveTo>
                <a:cubicBezTo>
                  <a:pt x="322285" y="520700"/>
                  <a:pt x="-3152" y="1041400"/>
                  <a:pt x="23" y="1552575"/>
                </a:cubicBezTo>
                <a:cubicBezTo>
                  <a:pt x="3198" y="2063750"/>
                  <a:pt x="334985" y="2565400"/>
                  <a:pt x="666773" y="306705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24212" y="1666578"/>
            <a:ext cx="1247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Coverage range of BSS 2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 bwMode="auto">
          <a:xfrm rot="10800000">
            <a:off x="5514961" y="2074768"/>
            <a:ext cx="666773" cy="3067050"/>
          </a:xfrm>
          <a:custGeom>
            <a:avLst/>
            <a:gdLst>
              <a:gd name="connsiteX0" fmla="*/ 647723 w 666773"/>
              <a:gd name="connsiteY0" fmla="*/ 0 h 3067050"/>
              <a:gd name="connsiteX1" fmla="*/ 23 w 666773"/>
              <a:gd name="connsiteY1" fmla="*/ 1552575 h 3067050"/>
              <a:gd name="connsiteX2" fmla="*/ 666773 w 666773"/>
              <a:gd name="connsiteY2" fmla="*/ 3067050 h 306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73" h="3067050">
                <a:moveTo>
                  <a:pt x="647723" y="0"/>
                </a:moveTo>
                <a:cubicBezTo>
                  <a:pt x="322285" y="520700"/>
                  <a:pt x="-3152" y="1041400"/>
                  <a:pt x="23" y="1552575"/>
                </a:cubicBezTo>
                <a:cubicBezTo>
                  <a:pt x="3198" y="2063750"/>
                  <a:pt x="334985" y="2565400"/>
                  <a:pt x="666773" y="306705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13" y="1671935"/>
            <a:ext cx="1247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Coverage range of BSS </a:t>
            </a:r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6000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93595</TotalTime>
  <Words>1012</Words>
  <Application>Microsoft Office PowerPoint</Application>
  <PresentationFormat>On-screen Show (4:3)</PresentationFormat>
  <Paragraphs>242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1_802.11-09/0091r0</vt:lpstr>
      <vt:lpstr>PowerPoint Presentation</vt:lpstr>
      <vt:lpstr>Abstract</vt:lpstr>
      <vt:lpstr>Preamble Error Model for 20MHz</vt:lpstr>
      <vt:lpstr>Packet Early Termination</vt:lpstr>
      <vt:lpstr>Deferral Range of Signal Detect (SD) and Energy Detect (ED)</vt:lpstr>
      <vt:lpstr>Simulation Setup – Scenario 1 [4]</vt:lpstr>
      <vt:lpstr>OBSS Preamble Error Probability</vt:lpstr>
      <vt:lpstr>Data Rate CDF</vt:lpstr>
      <vt:lpstr>Reasons of High OBSS Preamble Error Probability in dense environment</vt:lpstr>
      <vt:lpstr>Conclusion</vt:lpstr>
      <vt:lpstr>Straw Poll #1</vt:lpstr>
      <vt:lpstr>Straw Poll #2</vt:lpstr>
      <vt:lpstr>Reference</vt:lpstr>
      <vt:lpstr>Appendix - MCS table for Channel D with impairments </vt:lpstr>
      <vt:lpstr>Appendix – Genie MCS Selection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1847</cp:revision>
  <cp:lastPrinted>1998-02-10T13:28:06Z</cp:lastPrinted>
  <dcterms:created xsi:type="dcterms:W3CDTF">2008-03-19T13:28:15Z</dcterms:created>
  <dcterms:modified xsi:type="dcterms:W3CDTF">2014-11-02T16:53:35Z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