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13" r:id="rId3"/>
    <p:sldId id="317" r:id="rId4"/>
    <p:sldId id="318" r:id="rId5"/>
    <p:sldId id="319" r:id="rId6"/>
    <p:sldId id="324" r:id="rId7"/>
    <p:sldId id="327" r:id="rId8"/>
    <p:sldId id="321" r:id="rId9"/>
    <p:sldId id="322" r:id="rId10"/>
    <p:sldId id="323" r:id="rId11"/>
    <p:sldId id="325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FF0066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86" autoAdjust="0"/>
  </p:normalViewPr>
  <p:slideViewPr>
    <p:cSldViewPr>
      <p:cViewPr>
        <p:scale>
          <a:sx n="90" d="100"/>
          <a:sy n="90" d="100"/>
        </p:scale>
        <p:origin x="-834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000900692\Desktop\DSC_SS3_19cell_201408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scatterChart>
        <c:scatterStyle val="lineMarker"/>
        <c:varyColors val="0"/>
        <c:ser>
          <c:idx val="3"/>
          <c:order val="3"/>
          <c:tx>
            <c:v>BSS0</c:v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(2)'!$M$2:$M$8</c:f>
              <c:numCache>
                <c:formatCode>General</c:formatCode>
                <c:ptCount val="7"/>
                <c:pt idx="0">
                  <c:v>10</c:v>
                </c:pt>
                <c:pt idx="1">
                  <c:v>5</c:v>
                </c:pt>
                <c:pt idx="2">
                  <c:v>-5</c:v>
                </c:pt>
                <c:pt idx="3">
                  <c:v>-10</c:v>
                </c:pt>
                <c:pt idx="4">
                  <c:v>-5</c:v>
                </c:pt>
                <c:pt idx="5">
                  <c:v>5</c:v>
                </c:pt>
                <c:pt idx="6">
                  <c:v>10</c:v>
                </c:pt>
              </c:numCache>
            </c:numRef>
          </c:xVal>
          <c:yVal>
            <c:numRef>
              <c:f>'19cell_R10mICD30mDrop01 (2)'!$N$2:$N$8</c:f>
              <c:numCache>
                <c:formatCode>General</c:formatCode>
                <c:ptCount val="7"/>
                <c:pt idx="0">
                  <c:v>0</c:v>
                </c:pt>
                <c:pt idx="1">
                  <c:v>8.66</c:v>
                </c:pt>
                <c:pt idx="2">
                  <c:v>8.66</c:v>
                </c:pt>
                <c:pt idx="3">
                  <c:v>0</c:v>
                </c:pt>
                <c:pt idx="4">
                  <c:v>-8.66</c:v>
                </c:pt>
                <c:pt idx="5">
                  <c:v>-8.66</c:v>
                </c:pt>
                <c:pt idx="6">
                  <c:v>0</c:v>
                </c:pt>
              </c:numCache>
            </c:numRef>
          </c:yVal>
          <c:smooth val="0"/>
        </c:ser>
        <c:ser>
          <c:idx val="4"/>
          <c:order val="4"/>
          <c:tx>
            <c:v>BSS1</c:v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(2)'!$M$10:$M$16</c:f>
              <c:numCache>
                <c:formatCode>General</c:formatCode>
                <c:ptCount val="7"/>
                <c:pt idx="0">
                  <c:v>40</c:v>
                </c:pt>
                <c:pt idx="1">
                  <c:v>35</c:v>
                </c:pt>
                <c:pt idx="2">
                  <c:v>25</c:v>
                </c:pt>
                <c:pt idx="3">
                  <c:v>20</c:v>
                </c:pt>
                <c:pt idx="4">
                  <c:v>25</c:v>
                </c:pt>
                <c:pt idx="5">
                  <c:v>35</c:v>
                </c:pt>
                <c:pt idx="6">
                  <c:v>40</c:v>
                </c:pt>
              </c:numCache>
            </c:numRef>
          </c:xVal>
          <c:yVal>
            <c:numRef>
              <c:f>'19cell_R10mICD30mDrop01 (2)'!$N$10:$N$16</c:f>
              <c:numCache>
                <c:formatCode>General</c:formatCode>
                <c:ptCount val="7"/>
                <c:pt idx="0">
                  <c:v>0</c:v>
                </c:pt>
                <c:pt idx="1">
                  <c:v>8.66</c:v>
                </c:pt>
                <c:pt idx="2">
                  <c:v>8.66</c:v>
                </c:pt>
                <c:pt idx="3">
                  <c:v>0</c:v>
                </c:pt>
                <c:pt idx="4">
                  <c:v>-8.66</c:v>
                </c:pt>
                <c:pt idx="5">
                  <c:v>-8.66</c:v>
                </c:pt>
                <c:pt idx="6">
                  <c:v>0</c:v>
                </c:pt>
              </c:numCache>
            </c:numRef>
          </c:yVal>
          <c:smooth val="0"/>
        </c:ser>
        <c:ser>
          <c:idx val="5"/>
          <c:order val="5"/>
          <c:tx>
            <c:v>BSS2</c:v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(2)'!$M$18:$M$24</c:f>
              <c:numCache>
                <c:formatCode>General</c:formatCode>
                <c:ptCount val="7"/>
                <c:pt idx="0">
                  <c:v>25</c:v>
                </c:pt>
                <c:pt idx="1">
                  <c:v>20</c:v>
                </c:pt>
                <c:pt idx="2">
                  <c:v>10</c:v>
                </c:pt>
                <c:pt idx="3">
                  <c:v>5</c:v>
                </c:pt>
                <c:pt idx="4">
                  <c:v>10</c:v>
                </c:pt>
                <c:pt idx="5">
                  <c:v>20</c:v>
                </c:pt>
                <c:pt idx="6">
                  <c:v>25</c:v>
                </c:pt>
              </c:numCache>
            </c:numRef>
          </c:xVal>
          <c:yVal>
            <c:numRef>
              <c:f>'19cell_R10mICD30mDrop01 (2)'!$N$18:$N$24</c:f>
              <c:numCache>
                <c:formatCode>General</c:formatCode>
                <c:ptCount val="7"/>
                <c:pt idx="0">
                  <c:v>25.98</c:v>
                </c:pt>
                <c:pt idx="1">
                  <c:v>34.64</c:v>
                </c:pt>
                <c:pt idx="2">
                  <c:v>34.64</c:v>
                </c:pt>
                <c:pt idx="3">
                  <c:v>25.98</c:v>
                </c:pt>
                <c:pt idx="4">
                  <c:v>17.32</c:v>
                </c:pt>
                <c:pt idx="5">
                  <c:v>17.32</c:v>
                </c:pt>
                <c:pt idx="6">
                  <c:v>25.98</c:v>
                </c:pt>
              </c:numCache>
            </c:numRef>
          </c:yVal>
          <c:smooth val="0"/>
        </c:ser>
        <c:ser>
          <c:idx val="6"/>
          <c:order val="6"/>
          <c:tx>
            <c:v>BSS3</c:v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(2)'!$M$26:$M$32</c:f>
              <c:numCache>
                <c:formatCode>General</c:formatCode>
                <c:ptCount val="7"/>
                <c:pt idx="0">
                  <c:v>-25</c:v>
                </c:pt>
                <c:pt idx="1">
                  <c:v>-20</c:v>
                </c:pt>
                <c:pt idx="2">
                  <c:v>-10</c:v>
                </c:pt>
                <c:pt idx="3">
                  <c:v>-5</c:v>
                </c:pt>
                <c:pt idx="4">
                  <c:v>-10</c:v>
                </c:pt>
                <c:pt idx="5">
                  <c:v>-20</c:v>
                </c:pt>
                <c:pt idx="6">
                  <c:v>-25</c:v>
                </c:pt>
              </c:numCache>
            </c:numRef>
          </c:xVal>
          <c:yVal>
            <c:numRef>
              <c:f>'19cell_R10mICD30mDrop01 (2)'!$N$26:$N$32</c:f>
              <c:numCache>
                <c:formatCode>General</c:formatCode>
                <c:ptCount val="7"/>
                <c:pt idx="0">
                  <c:v>25.98</c:v>
                </c:pt>
                <c:pt idx="1">
                  <c:v>34.64</c:v>
                </c:pt>
                <c:pt idx="2">
                  <c:v>34.64</c:v>
                </c:pt>
                <c:pt idx="3">
                  <c:v>25.98</c:v>
                </c:pt>
                <c:pt idx="4">
                  <c:v>17.32</c:v>
                </c:pt>
                <c:pt idx="5">
                  <c:v>17.32</c:v>
                </c:pt>
                <c:pt idx="6">
                  <c:v>25.98</c:v>
                </c:pt>
              </c:numCache>
            </c:numRef>
          </c:yVal>
          <c:smooth val="0"/>
        </c:ser>
        <c:ser>
          <c:idx val="7"/>
          <c:order val="7"/>
          <c:tx>
            <c:v>BSS4</c:v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(2)'!$M$34:$M$40</c:f>
              <c:numCache>
                <c:formatCode>General</c:formatCode>
                <c:ptCount val="7"/>
                <c:pt idx="0">
                  <c:v>-40</c:v>
                </c:pt>
                <c:pt idx="1">
                  <c:v>-35</c:v>
                </c:pt>
                <c:pt idx="2">
                  <c:v>-25</c:v>
                </c:pt>
                <c:pt idx="3">
                  <c:v>-20</c:v>
                </c:pt>
                <c:pt idx="4">
                  <c:v>-25</c:v>
                </c:pt>
                <c:pt idx="5">
                  <c:v>-35</c:v>
                </c:pt>
                <c:pt idx="6">
                  <c:v>-40</c:v>
                </c:pt>
              </c:numCache>
            </c:numRef>
          </c:xVal>
          <c:yVal>
            <c:numRef>
              <c:f>'19cell_R10mICD30mDrop01 (2)'!$N$34:$N$40</c:f>
              <c:numCache>
                <c:formatCode>General</c:formatCode>
                <c:ptCount val="7"/>
                <c:pt idx="0">
                  <c:v>0</c:v>
                </c:pt>
                <c:pt idx="1">
                  <c:v>8.66</c:v>
                </c:pt>
                <c:pt idx="2">
                  <c:v>8.66</c:v>
                </c:pt>
                <c:pt idx="3">
                  <c:v>0</c:v>
                </c:pt>
                <c:pt idx="4">
                  <c:v>-8.66</c:v>
                </c:pt>
                <c:pt idx="5">
                  <c:v>-8.66</c:v>
                </c:pt>
                <c:pt idx="6">
                  <c:v>0</c:v>
                </c:pt>
              </c:numCache>
            </c:numRef>
          </c:yVal>
          <c:smooth val="0"/>
        </c:ser>
        <c:ser>
          <c:idx val="8"/>
          <c:order val="8"/>
          <c:tx>
            <c:v>BSS5</c:v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(2)'!$M$42:$M$48</c:f>
              <c:numCache>
                <c:formatCode>General</c:formatCode>
                <c:ptCount val="7"/>
                <c:pt idx="0">
                  <c:v>-25</c:v>
                </c:pt>
                <c:pt idx="1">
                  <c:v>-20</c:v>
                </c:pt>
                <c:pt idx="2">
                  <c:v>-10</c:v>
                </c:pt>
                <c:pt idx="3">
                  <c:v>-5</c:v>
                </c:pt>
                <c:pt idx="4">
                  <c:v>-10</c:v>
                </c:pt>
                <c:pt idx="5">
                  <c:v>-20</c:v>
                </c:pt>
                <c:pt idx="6">
                  <c:v>-25</c:v>
                </c:pt>
              </c:numCache>
            </c:numRef>
          </c:xVal>
          <c:yVal>
            <c:numRef>
              <c:f>'19cell_R10mICD30mDrop01 (2)'!$N$42:$N$48</c:f>
              <c:numCache>
                <c:formatCode>General</c:formatCode>
                <c:ptCount val="7"/>
                <c:pt idx="0">
                  <c:v>-25.98</c:v>
                </c:pt>
                <c:pt idx="1">
                  <c:v>-34.64</c:v>
                </c:pt>
                <c:pt idx="2">
                  <c:v>-34.64</c:v>
                </c:pt>
                <c:pt idx="3">
                  <c:v>-25.98</c:v>
                </c:pt>
                <c:pt idx="4">
                  <c:v>-17.32</c:v>
                </c:pt>
                <c:pt idx="5">
                  <c:v>-17.32</c:v>
                </c:pt>
                <c:pt idx="6">
                  <c:v>-25.98</c:v>
                </c:pt>
              </c:numCache>
            </c:numRef>
          </c:yVal>
          <c:smooth val="0"/>
        </c:ser>
        <c:ser>
          <c:idx val="9"/>
          <c:order val="9"/>
          <c:tx>
            <c:v>BSS6</c:v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(2)'!$M$50:$M$56</c:f>
              <c:numCache>
                <c:formatCode>General</c:formatCode>
                <c:ptCount val="7"/>
                <c:pt idx="0">
                  <c:v>25</c:v>
                </c:pt>
                <c:pt idx="1">
                  <c:v>20</c:v>
                </c:pt>
                <c:pt idx="2">
                  <c:v>10</c:v>
                </c:pt>
                <c:pt idx="3">
                  <c:v>5</c:v>
                </c:pt>
                <c:pt idx="4">
                  <c:v>10</c:v>
                </c:pt>
                <c:pt idx="5">
                  <c:v>20</c:v>
                </c:pt>
                <c:pt idx="6">
                  <c:v>25</c:v>
                </c:pt>
              </c:numCache>
            </c:numRef>
          </c:xVal>
          <c:yVal>
            <c:numRef>
              <c:f>'19cell_R10mICD30mDrop01 (2)'!$N$50:$N$56</c:f>
              <c:numCache>
                <c:formatCode>General</c:formatCode>
                <c:ptCount val="7"/>
                <c:pt idx="0">
                  <c:v>-25.98</c:v>
                </c:pt>
                <c:pt idx="1">
                  <c:v>-34.64</c:v>
                </c:pt>
                <c:pt idx="2">
                  <c:v>-34.64</c:v>
                </c:pt>
                <c:pt idx="3">
                  <c:v>-25.98</c:v>
                </c:pt>
                <c:pt idx="4">
                  <c:v>-17.32</c:v>
                </c:pt>
                <c:pt idx="5">
                  <c:v>-17.32</c:v>
                </c:pt>
                <c:pt idx="6">
                  <c:v>-25.98</c:v>
                </c:pt>
              </c:numCache>
            </c:numRef>
          </c:yVal>
          <c:smooth val="0"/>
        </c:ser>
        <c:ser>
          <c:idx val="10"/>
          <c:order val="10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(2)'!$P$2:$P$8</c:f>
              <c:numCache>
                <c:formatCode>General</c:formatCode>
                <c:ptCount val="7"/>
                <c:pt idx="0">
                  <c:v>70</c:v>
                </c:pt>
                <c:pt idx="1">
                  <c:v>65</c:v>
                </c:pt>
                <c:pt idx="2">
                  <c:v>55</c:v>
                </c:pt>
                <c:pt idx="3">
                  <c:v>50</c:v>
                </c:pt>
                <c:pt idx="4">
                  <c:v>55</c:v>
                </c:pt>
                <c:pt idx="5">
                  <c:v>65</c:v>
                </c:pt>
                <c:pt idx="6">
                  <c:v>70</c:v>
                </c:pt>
              </c:numCache>
            </c:numRef>
          </c:xVal>
          <c:yVal>
            <c:numRef>
              <c:f>'19cell_R10mICD30mDrop01 (2)'!$Q$2:$Q$8</c:f>
              <c:numCache>
                <c:formatCode>General</c:formatCode>
                <c:ptCount val="7"/>
                <c:pt idx="0">
                  <c:v>0</c:v>
                </c:pt>
                <c:pt idx="1">
                  <c:v>8.66</c:v>
                </c:pt>
                <c:pt idx="2">
                  <c:v>8.66</c:v>
                </c:pt>
                <c:pt idx="3">
                  <c:v>0</c:v>
                </c:pt>
                <c:pt idx="4">
                  <c:v>-8.66</c:v>
                </c:pt>
                <c:pt idx="5">
                  <c:v>-8.66</c:v>
                </c:pt>
                <c:pt idx="6">
                  <c:v>0</c:v>
                </c:pt>
              </c:numCache>
            </c:numRef>
          </c:yVal>
          <c:smooth val="0"/>
        </c:ser>
        <c:ser>
          <c:idx val="11"/>
          <c:order val="11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(2)'!$P$10:$P$16</c:f>
              <c:numCache>
                <c:formatCode>General</c:formatCode>
                <c:ptCount val="7"/>
                <c:pt idx="0">
                  <c:v>55</c:v>
                </c:pt>
                <c:pt idx="1">
                  <c:v>50</c:v>
                </c:pt>
                <c:pt idx="2">
                  <c:v>40</c:v>
                </c:pt>
                <c:pt idx="3">
                  <c:v>35</c:v>
                </c:pt>
                <c:pt idx="4">
                  <c:v>40</c:v>
                </c:pt>
                <c:pt idx="5">
                  <c:v>50</c:v>
                </c:pt>
                <c:pt idx="6">
                  <c:v>55</c:v>
                </c:pt>
              </c:numCache>
            </c:numRef>
          </c:xVal>
          <c:yVal>
            <c:numRef>
              <c:f>'19cell_R10mICD30mDrop01 (2)'!$Q$10:$Q$16</c:f>
              <c:numCache>
                <c:formatCode>General</c:formatCode>
                <c:ptCount val="7"/>
                <c:pt idx="0">
                  <c:v>25.98</c:v>
                </c:pt>
                <c:pt idx="1">
                  <c:v>34.64</c:v>
                </c:pt>
                <c:pt idx="2">
                  <c:v>34.64</c:v>
                </c:pt>
                <c:pt idx="3">
                  <c:v>25.98</c:v>
                </c:pt>
                <c:pt idx="4">
                  <c:v>17.32</c:v>
                </c:pt>
                <c:pt idx="5">
                  <c:v>17.32</c:v>
                </c:pt>
                <c:pt idx="6">
                  <c:v>25.98</c:v>
                </c:pt>
              </c:numCache>
            </c:numRef>
          </c:yVal>
          <c:smooth val="0"/>
        </c:ser>
        <c:ser>
          <c:idx val="12"/>
          <c:order val="12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(2)'!$P$18:$P$24</c:f>
              <c:numCache>
                <c:formatCode>General</c:formatCode>
                <c:ptCount val="7"/>
                <c:pt idx="0">
                  <c:v>40</c:v>
                </c:pt>
                <c:pt idx="1">
                  <c:v>35</c:v>
                </c:pt>
                <c:pt idx="2">
                  <c:v>25</c:v>
                </c:pt>
                <c:pt idx="3">
                  <c:v>20</c:v>
                </c:pt>
                <c:pt idx="4">
                  <c:v>25</c:v>
                </c:pt>
                <c:pt idx="5">
                  <c:v>35</c:v>
                </c:pt>
                <c:pt idx="6">
                  <c:v>40</c:v>
                </c:pt>
              </c:numCache>
            </c:numRef>
          </c:xVal>
          <c:yVal>
            <c:numRef>
              <c:f>'19cell_R10mICD30mDrop01 (2)'!$Q$18:$Q$24</c:f>
              <c:numCache>
                <c:formatCode>General</c:formatCode>
                <c:ptCount val="7"/>
                <c:pt idx="0">
                  <c:v>51.96</c:v>
                </c:pt>
                <c:pt idx="1">
                  <c:v>60.62</c:v>
                </c:pt>
                <c:pt idx="2">
                  <c:v>60.62</c:v>
                </c:pt>
                <c:pt idx="3">
                  <c:v>51.96</c:v>
                </c:pt>
                <c:pt idx="4">
                  <c:v>43.3</c:v>
                </c:pt>
                <c:pt idx="5">
                  <c:v>43.3</c:v>
                </c:pt>
                <c:pt idx="6">
                  <c:v>51.96</c:v>
                </c:pt>
              </c:numCache>
            </c:numRef>
          </c:yVal>
          <c:smooth val="0"/>
        </c:ser>
        <c:ser>
          <c:idx val="13"/>
          <c:order val="13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(2)'!$P$26:$P$32</c:f>
              <c:numCache>
                <c:formatCode>General</c:formatCode>
                <c:ptCount val="7"/>
                <c:pt idx="0">
                  <c:v>10</c:v>
                </c:pt>
                <c:pt idx="1">
                  <c:v>5</c:v>
                </c:pt>
                <c:pt idx="2">
                  <c:v>-5</c:v>
                </c:pt>
                <c:pt idx="3">
                  <c:v>-10</c:v>
                </c:pt>
                <c:pt idx="4">
                  <c:v>-5</c:v>
                </c:pt>
                <c:pt idx="5">
                  <c:v>5</c:v>
                </c:pt>
                <c:pt idx="6">
                  <c:v>10</c:v>
                </c:pt>
              </c:numCache>
            </c:numRef>
          </c:xVal>
          <c:yVal>
            <c:numRef>
              <c:f>'19cell_R10mICD30mDrop01 (2)'!$Q$26:$Q$32</c:f>
              <c:numCache>
                <c:formatCode>General</c:formatCode>
                <c:ptCount val="7"/>
                <c:pt idx="0">
                  <c:v>51.96</c:v>
                </c:pt>
                <c:pt idx="1">
                  <c:v>60.62</c:v>
                </c:pt>
                <c:pt idx="2">
                  <c:v>60.62</c:v>
                </c:pt>
                <c:pt idx="3">
                  <c:v>51.96</c:v>
                </c:pt>
                <c:pt idx="4">
                  <c:v>43.3</c:v>
                </c:pt>
                <c:pt idx="5">
                  <c:v>43.3</c:v>
                </c:pt>
                <c:pt idx="6">
                  <c:v>51.96</c:v>
                </c:pt>
              </c:numCache>
            </c:numRef>
          </c:yVal>
          <c:smooth val="0"/>
        </c:ser>
        <c:ser>
          <c:idx val="14"/>
          <c:order val="14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(2)'!$P$34:$P$40</c:f>
              <c:numCache>
                <c:formatCode>General</c:formatCode>
                <c:ptCount val="7"/>
                <c:pt idx="0">
                  <c:v>-40</c:v>
                </c:pt>
                <c:pt idx="1">
                  <c:v>-35</c:v>
                </c:pt>
                <c:pt idx="2">
                  <c:v>-25</c:v>
                </c:pt>
                <c:pt idx="3">
                  <c:v>-20</c:v>
                </c:pt>
                <c:pt idx="4">
                  <c:v>-25</c:v>
                </c:pt>
                <c:pt idx="5">
                  <c:v>-35</c:v>
                </c:pt>
                <c:pt idx="6">
                  <c:v>-40</c:v>
                </c:pt>
              </c:numCache>
            </c:numRef>
          </c:xVal>
          <c:yVal>
            <c:numRef>
              <c:f>'19cell_R10mICD30mDrop01 (2)'!$Q$34:$Q$40</c:f>
              <c:numCache>
                <c:formatCode>General</c:formatCode>
                <c:ptCount val="7"/>
                <c:pt idx="0">
                  <c:v>51.96</c:v>
                </c:pt>
                <c:pt idx="1">
                  <c:v>60.62</c:v>
                </c:pt>
                <c:pt idx="2">
                  <c:v>60.62</c:v>
                </c:pt>
                <c:pt idx="3">
                  <c:v>51.96</c:v>
                </c:pt>
                <c:pt idx="4">
                  <c:v>43.3</c:v>
                </c:pt>
                <c:pt idx="5">
                  <c:v>43.3</c:v>
                </c:pt>
                <c:pt idx="6">
                  <c:v>51.96</c:v>
                </c:pt>
              </c:numCache>
            </c:numRef>
          </c:yVal>
          <c:smooth val="0"/>
        </c:ser>
        <c:ser>
          <c:idx val="15"/>
          <c:order val="15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(2)'!$P$42:$P$48</c:f>
              <c:numCache>
                <c:formatCode>General</c:formatCode>
                <c:ptCount val="7"/>
                <c:pt idx="0">
                  <c:v>-55</c:v>
                </c:pt>
                <c:pt idx="1">
                  <c:v>-50</c:v>
                </c:pt>
                <c:pt idx="2">
                  <c:v>-40</c:v>
                </c:pt>
                <c:pt idx="3">
                  <c:v>-35</c:v>
                </c:pt>
                <c:pt idx="4">
                  <c:v>-40</c:v>
                </c:pt>
                <c:pt idx="5">
                  <c:v>-50</c:v>
                </c:pt>
                <c:pt idx="6">
                  <c:v>-55</c:v>
                </c:pt>
              </c:numCache>
            </c:numRef>
          </c:xVal>
          <c:yVal>
            <c:numRef>
              <c:f>'19cell_R10mICD30mDrop01 (2)'!$Q$42:$Q$48</c:f>
              <c:numCache>
                <c:formatCode>General</c:formatCode>
                <c:ptCount val="7"/>
                <c:pt idx="0">
                  <c:v>25.98</c:v>
                </c:pt>
                <c:pt idx="1">
                  <c:v>34.64</c:v>
                </c:pt>
                <c:pt idx="2">
                  <c:v>34.64</c:v>
                </c:pt>
                <c:pt idx="3">
                  <c:v>25.98</c:v>
                </c:pt>
                <c:pt idx="4">
                  <c:v>17.32</c:v>
                </c:pt>
                <c:pt idx="5">
                  <c:v>17.32</c:v>
                </c:pt>
                <c:pt idx="6">
                  <c:v>25.98</c:v>
                </c:pt>
              </c:numCache>
            </c:numRef>
          </c:yVal>
          <c:smooth val="0"/>
        </c:ser>
        <c:ser>
          <c:idx val="16"/>
          <c:order val="16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(2)'!$P$50:$P$56</c:f>
              <c:numCache>
                <c:formatCode>General</c:formatCode>
                <c:ptCount val="7"/>
                <c:pt idx="0">
                  <c:v>-70</c:v>
                </c:pt>
                <c:pt idx="1">
                  <c:v>-65</c:v>
                </c:pt>
                <c:pt idx="2">
                  <c:v>-55</c:v>
                </c:pt>
                <c:pt idx="3">
                  <c:v>-50</c:v>
                </c:pt>
                <c:pt idx="4">
                  <c:v>-55</c:v>
                </c:pt>
                <c:pt idx="5">
                  <c:v>-65</c:v>
                </c:pt>
                <c:pt idx="6">
                  <c:v>-70</c:v>
                </c:pt>
              </c:numCache>
            </c:numRef>
          </c:xVal>
          <c:yVal>
            <c:numRef>
              <c:f>'19cell_R10mICD30mDrop01 (2)'!$Q$50:$Q$56</c:f>
              <c:numCache>
                <c:formatCode>General</c:formatCode>
                <c:ptCount val="7"/>
                <c:pt idx="0">
                  <c:v>0</c:v>
                </c:pt>
                <c:pt idx="1">
                  <c:v>8.66</c:v>
                </c:pt>
                <c:pt idx="2">
                  <c:v>8.66</c:v>
                </c:pt>
                <c:pt idx="3">
                  <c:v>0</c:v>
                </c:pt>
                <c:pt idx="4">
                  <c:v>-8.66</c:v>
                </c:pt>
                <c:pt idx="5">
                  <c:v>-8.66</c:v>
                </c:pt>
                <c:pt idx="6">
                  <c:v>0</c:v>
                </c:pt>
              </c:numCache>
            </c:numRef>
          </c:yVal>
          <c:smooth val="0"/>
        </c:ser>
        <c:ser>
          <c:idx val="17"/>
          <c:order val="17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(2)'!$P$58:$P$64</c:f>
              <c:numCache>
                <c:formatCode>General</c:formatCode>
                <c:ptCount val="7"/>
                <c:pt idx="0">
                  <c:v>-55</c:v>
                </c:pt>
                <c:pt idx="1">
                  <c:v>-50</c:v>
                </c:pt>
                <c:pt idx="2">
                  <c:v>-40</c:v>
                </c:pt>
                <c:pt idx="3">
                  <c:v>-35</c:v>
                </c:pt>
                <c:pt idx="4">
                  <c:v>-40</c:v>
                </c:pt>
                <c:pt idx="5">
                  <c:v>-50</c:v>
                </c:pt>
                <c:pt idx="6">
                  <c:v>-55</c:v>
                </c:pt>
              </c:numCache>
            </c:numRef>
          </c:xVal>
          <c:yVal>
            <c:numRef>
              <c:f>'19cell_R10mICD30mDrop01 (2)'!$Q$58:$Q$64</c:f>
              <c:numCache>
                <c:formatCode>General</c:formatCode>
                <c:ptCount val="7"/>
                <c:pt idx="0">
                  <c:v>-25.98</c:v>
                </c:pt>
                <c:pt idx="1">
                  <c:v>-34.64</c:v>
                </c:pt>
                <c:pt idx="2">
                  <c:v>-34.64</c:v>
                </c:pt>
                <c:pt idx="3">
                  <c:v>-25.98</c:v>
                </c:pt>
                <c:pt idx="4">
                  <c:v>-17.32</c:v>
                </c:pt>
                <c:pt idx="5">
                  <c:v>-17.32</c:v>
                </c:pt>
                <c:pt idx="6">
                  <c:v>-25.98</c:v>
                </c:pt>
              </c:numCache>
            </c:numRef>
          </c:yVal>
          <c:smooth val="0"/>
        </c:ser>
        <c:ser>
          <c:idx val="18"/>
          <c:order val="18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(2)'!$P$66:$P$72</c:f>
              <c:numCache>
                <c:formatCode>General</c:formatCode>
                <c:ptCount val="7"/>
                <c:pt idx="0">
                  <c:v>-40</c:v>
                </c:pt>
                <c:pt idx="1">
                  <c:v>-35</c:v>
                </c:pt>
                <c:pt idx="2">
                  <c:v>-25</c:v>
                </c:pt>
                <c:pt idx="3">
                  <c:v>-20</c:v>
                </c:pt>
                <c:pt idx="4">
                  <c:v>-25</c:v>
                </c:pt>
                <c:pt idx="5">
                  <c:v>-35</c:v>
                </c:pt>
                <c:pt idx="6">
                  <c:v>-40</c:v>
                </c:pt>
              </c:numCache>
            </c:numRef>
          </c:xVal>
          <c:yVal>
            <c:numRef>
              <c:f>'19cell_R10mICD30mDrop01 (2)'!$Q$66:$Q$72</c:f>
              <c:numCache>
                <c:formatCode>General</c:formatCode>
                <c:ptCount val="7"/>
                <c:pt idx="0">
                  <c:v>-51.96</c:v>
                </c:pt>
                <c:pt idx="1">
                  <c:v>-60.62</c:v>
                </c:pt>
                <c:pt idx="2">
                  <c:v>-60.62</c:v>
                </c:pt>
                <c:pt idx="3">
                  <c:v>-51.96</c:v>
                </c:pt>
                <c:pt idx="4">
                  <c:v>-43.3</c:v>
                </c:pt>
                <c:pt idx="5">
                  <c:v>-43.3</c:v>
                </c:pt>
                <c:pt idx="6">
                  <c:v>-51.96</c:v>
                </c:pt>
              </c:numCache>
            </c:numRef>
          </c:yVal>
          <c:smooth val="0"/>
        </c:ser>
        <c:ser>
          <c:idx val="19"/>
          <c:order val="19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(2)'!$P$74:$P$80</c:f>
              <c:numCache>
                <c:formatCode>General</c:formatCode>
                <c:ptCount val="7"/>
                <c:pt idx="0">
                  <c:v>10</c:v>
                </c:pt>
                <c:pt idx="1">
                  <c:v>5</c:v>
                </c:pt>
                <c:pt idx="2">
                  <c:v>-5</c:v>
                </c:pt>
                <c:pt idx="3">
                  <c:v>-10</c:v>
                </c:pt>
                <c:pt idx="4">
                  <c:v>-5</c:v>
                </c:pt>
                <c:pt idx="5">
                  <c:v>5</c:v>
                </c:pt>
                <c:pt idx="6">
                  <c:v>10</c:v>
                </c:pt>
              </c:numCache>
            </c:numRef>
          </c:xVal>
          <c:yVal>
            <c:numRef>
              <c:f>'19cell_R10mICD30mDrop01 (2)'!$Q$74:$Q$80</c:f>
              <c:numCache>
                <c:formatCode>General</c:formatCode>
                <c:ptCount val="7"/>
                <c:pt idx="0">
                  <c:v>-51.96</c:v>
                </c:pt>
                <c:pt idx="1">
                  <c:v>-60.62</c:v>
                </c:pt>
                <c:pt idx="2">
                  <c:v>-60.62</c:v>
                </c:pt>
                <c:pt idx="3">
                  <c:v>-51.96</c:v>
                </c:pt>
                <c:pt idx="4">
                  <c:v>-43.3</c:v>
                </c:pt>
                <c:pt idx="5">
                  <c:v>-43.3</c:v>
                </c:pt>
                <c:pt idx="6">
                  <c:v>-51.96</c:v>
                </c:pt>
              </c:numCache>
            </c:numRef>
          </c:yVal>
          <c:smooth val="0"/>
        </c:ser>
        <c:ser>
          <c:idx val="20"/>
          <c:order val="20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(2)'!$P$82:$P$88</c:f>
              <c:numCache>
                <c:formatCode>General</c:formatCode>
                <c:ptCount val="7"/>
                <c:pt idx="0">
                  <c:v>40</c:v>
                </c:pt>
                <c:pt idx="1">
                  <c:v>35</c:v>
                </c:pt>
                <c:pt idx="2">
                  <c:v>25</c:v>
                </c:pt>
                <c:pt idx="3">
                  <c:v>20</c:v>
                </c:pt>
                <c:pt idx="4">
                  <c:v>25</c:v>
                </c:pt>
                <c:pt idx="5">
                  <c:v>35</c:v>
                </c:pt>
                <c:pt idx="6">
                  <c:v>40</c:v>
                </c:pt>
              </c:numCache>
            </c:numRef>
          </c:xVal>
          <c:yVal>
            <c:numRef>
              <c:f>'19cell_R10mICD30mDrop01 (2)'!$Q$82:$Q$88</c:f>
              <c:numCache>
                <c:formatCode>General</c:formatCode>
                <c:ptCount val="7"/>
                <c:pt idx="0">
                  <c:v>-51.96</c:v>
                </c:pt>
                <c:pt idx="1">
                  <c:v>-60.62</c:v>
                </c:pt>
                <c:pt idx="2">
                  <c:v>-60.62</c:v>
                </c:pt>
                <c:pt idx="3">
                  <c:v>-51.96</c:v>
                </c:pt>
                <c:pt idx="4">
                  <c:v>-43.3</c:v>
                </c:pt>
                <c:pt idx="5">
                  <c:v>-43.3</c:v>
                </c:pt>
                <c:pt idx="6">
                  <c:v>-51.96</c:v>
                </c:pt>
              </c:numCache>
            </c:numRef>
          </c:yVal>
          <c:smooth val="0"/>
        </c:ser>
        <c:ser>
          <c:idx val="21"/>
          <c:order val="21"/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'19cell_R10mICD30mDrop01 (2)'!$P$90:$P$96</c:f>
              <c:numCache>
                <c:formatCode>General</c:formatCode>
                <c:ptCount val="7"/>
                <c:pt idx="0">
                  <c:v>55</c:v>
                </c:pt>
                <c:pt idx="1">
                  <c:v>50</c:v>
                </c:pt>
                <c:pt idx="2">
                  <c:v>40</c:v>
                </c:pt>
                <c:pt idx="3">
                  <c:v>35</c:v>
                </c:pt>
                <c:pt idx="4">
                  <c:v>40</c:v>
                </c:pt>
                <c:pt idx="5">
                  <c:v>50</c:v>
                </c:pt>
                <c:pt idx="6">
                  <c:v>55</c:v>
                </c:pt>
              </c:numCache>
            </c:numRef>
          </c:xVal>
          <c:yVal>
            <c:numRef>
              <c:f>'19cell_R10mICD30mDrop01 (2)'!$Q$90:$Q$96</c:f>
              <c:numCache>
                <c:formatCode>General</c:formatCode>
                <c:ptCount val="7"/>
                <c:pt idx="0">
                  <c:v>-25.98</c:v>
                </c:pt>
                <c:pt idx="1">
                  <c:v>-34.64</c:v>
                </c:pt>
                <c:pt idx="2">
                  <c:v>-34.64</c:v>
                </c:pt>
                <c:pt idx="3">
                  <c:v>-25.98</c:v>
                </c:pt>
                <c:pt idx="4">
                  <c:v>-17.32</c:v>
                </c:pt>
                <c:pt idx="5">
                  <c:v>-17.32</c:v>
                </c:pt>
                <c:pt idx="6">
                  <c:v>-25.98</c:v>
                </c:pt>
              </c:numCache>
            </c:numRef>
          </c:yVal>
          <c:smooth val="0"/>
        </c:ser>
        <c:ser>
          <c:idx val="2"/>
          <c:order val="2"/>
          <c:tx>
            <c:v>AP</c:v>
          </c:tx>
          <c:spPr>
            <a:ln w="28575">
              <a:noFill/>
            </a:ln>
          </c:spPr>
          <c:marker>
            <c:spPr>
              <a:solidFill>
                <a:srgbClr val="FFC000"/>
              </a:solidFill>
            </c:spPr>
          </c:marker>
          <c:xVal>
            <c:numRef>
              <c:f>'19cell_R10mICD30mDrop01 (2)'!$B$2:$B$20</c:f>
              <c:numCache>
                <c:formatCode>General</c:formatCode>
                <c:ptCount val="19"/>
                <c:pt idx="0">
                  <c:v>0</c:v>
                </c:pt>
                <c:pt idx="1">
                  <c:v>30</c:v>
                </c:pt>
                <c:pt idx="2">
                  <c:v>15</c:v>
                </c:pt>
                <c:pt idx="3">
                  <c:v>-15</c:v>
                </c:pt>
                <c:pt idx="4">
                  <c:v>-30</c:v>
                </c:pt>
                <c:pt idx="5">
                  <c:v>-15</c:v>
                </c:pt>
                <c:pt idx="6">
                  <c:v>15</c:v>
                </c:pt>
                <c:pt idx="7">
                  <c:v>60</c:v>
                </c:pt>
                <c:pt idx="8">
                  <c:v>45</c:v>
                </c:pt>
                <c:pt idx="9">
                  <c:v>30</c:v>
                </c:pt>
                <c:pt idx="10">
                  <c:v>0</c:v>
                </c:pt>
                <c:pt idx="11">
                  <c:v>-30</c:v>
                </c:pt>
                <c:pt idx="12">
                  <c:v>-45</c:v>
                </c:pt>
                <c:pt idx="13">
                  <c:v>-60</c:v>
                </c:pt>
                <c:pt idx="14">
                  <c:v>-45</c:v>
                </c:pt>
                <c:pt idx="15">
                  <c:v>-30</c:v>
                </c:pt>
                <c:pt idx="16">
                  <c:v>0</c:v>
                </c:pt>
                <c:pt idx="17">
                  <c:v>30</c:v>
                </c:pt>
                <c:pt idx="18">
                  <c:v>45</c:v>
                </c:pt>
              </c:numCache>
            </c:numRef>
          </c:xVal>
          <c:yVal>
            <c:numRef>
              <c:f>'19cell_R10mICD30mDrop01 (2)'!$C$2:$C$20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25.981000000000002</c:v>
                </c:pt>
                <c:pt idx="3">
                  <c:v>25.981000000000002</c:v>
                </c:pt>
                <c:pt idx="4">
                  <c:v>0</c:v>
                </c:pt>
                <c:pt idx="5">
                  <c:v>-25.981000000000002</c:v>
                </c:pt>
                <c:pt idx="6">
                  <c:v>-25.981000000000002</c:v>
                </c:pt>
                <c:pt idx="7">
                  <c:v>0</c:v>
                </c:pt>
                <c:pt idx="8">
                  <c:v>25.981000000000002</c:v>
                </c:pt>
                <c:pt idx="9">
                  <c:v>51.962000000000003</c:v>
                </c:pt>
                <c:pt idx="10">
                  <c:v>51.962000000000003</c:v>
                </c:pt>
                <c:pt idx="11">
                  <c:v>51.962000000000003</c:v>
                </c:pt>
                <c:pt idx="12">
                  <c:v>25.981000000000002</c:v>
                </c:pt>
                <c:pt idx="13">
                  <c:v>0</c:v>
                </c:pt>
                <c:pt idx="14">
                  <c:v>-25.981000000000002</c:v>
                </c:pt>
                <c:pt idx="15">
                  <c:v>-51.962000000000003</c:v>
                </c:pt>
                <c:pt idx="16">
                  <c:v>-51.962000000000003</c:v>
                </c:pt>
                <c:pt idx="17">
                  <c:v>-51.962000000000003</c:v>
                </c:pt>
                <c:pt idx="18">
                  <c:v>-25.981000000000002</c:v>
                </c:pt>
              </c:numCache>
            </c:numRef>
          </c:yVal>
          <c:smooth val="0"/>
        </c:ser>
        <c:ser>
          <c:idx val="1"/>
          <c:order val="1"/>
          <c:tx>
            <c:v>STA(AX)</c:v>
          </c:tx>
          <c:spPr>
            <a:ln w="28575">
              <a:noFill/>
            </a:ln>
          </c:spPr>
          <c:marker>
            <c:spPr>
              <a:solidFill>
                <a:srgbClr val="FF00FF"/>
              </a:solidFill>
              <a:ln>
                <a:noFill/>
              </a:ln>
            </c:spPr>
          </c:marker>
          <c:xVal>
            <c:numRef>
              <c:f>'19cell_R10mICD30mDrop01 (2)'!$F$2:$F$96</c:f>
              <c:numCache>
                <c:formatCode>General</c:formatCode>
                <c:ptCount val="95"/>
                <c:pt idx="0">
                  <c:v>-9.1940000000000008</c:v>
                </c:pt>
                <c:pt idx="1">
                  <c:v>-1.522</c:v>
                </c:pt>
                <c:pt idx="2">
                  <c:v>3.2080000000000002</c:v>
                </c:pt>
                <c:pt idx="3">
                  <c:v>-5.117</c:v>
                </c:pt>
                <c:pt idx="4">
                  <c:v>0.76400000000000001</c:v>
                </c:pt>
                <c:pt idx="5">
                  <c:v>31.349</c:v>
                </c:pt>
                <c:pt idx="6">
                  <c:v>28.995000000000001</c:v>
                </c:pt>
                <c:pt idx="7">
                  <c:v>32.042000000000002</c:v>
                </c:pt>
                <c:pt idx="8">
                  <c:v>34.951999999999998</c:v>
                </c:pt>
                <c:pt idx="9">
                  <c:v>25.835000000000001</c:v>
                </c:pt>
                <c:pt idx="10">
                  <c:v>14.340999999999999</c:v>
                </c:pt>
                <c:pt idx="11">
                  <c:v>11.332000000000001</c:v>
                </c:pt>
                <c:pt idx="12">
                  <c:v>12.984999999999999</c:v>
                </c:pt>
                <c:pt idx="13">
                  <c:v>20.666</c:v>
                </c:pt>
                <c:pt idx="14">
                  <c:v>18.626999999999999</c:v>
                </c:pt>
                <c:pt idx="15">
                  <c:v>-12.000999999999999</c:v>
                </c:pt>
                <c:pt idx="16">
                  <c:v>-8.1929999999999996</c:v>
                </c:pt>
                <c:pt idx="17">
                  <c:v>-13.948</c:v>
                </c:pt>
                <c:pt idx="18">
                  <c:v>-17.129000000000001</c:v>
                </c:pt>
                <c:pt idx="19">
                  <c:v>-10.500999999999999</c:v>
                </c:pt>
                <c:pt idx="20">
                  <c:v>-35.226999999999997</c:v>
                </c:pt>
                <c:pt idx="21">
                  <c:v>-33.222000000000001</c:v>
                </c:pt>
                <c:pt idx="22">
                  <c:v>-26.04</c:v>
                </c:pt>
                <c:pt idx="23">
                  <c:v>-27.373999999999999</c:v>
                </c:pt>
                <c:pt idx="24">
                  <c:v>-33.905999999999999</c:v>
                </c:pt>
                <c:pt idx="25">
                  <c:v>-15.888999999999999</c:v>
                </c:pt>
                <c:pt idx="26">
                  <c:v>-8.0269999999999992</c:v>
                </c:pt>
                <c:pt idx="27">
                  <c:v>-9.9629999999999992</c:v>
                </c:pt>
                <c:pt idx="28">
                  <c:v>-19.576000000000001</c:v>
                </c:pt>
                <c:pt idx="29">
                  <c:v>-9.532</c:v>
                </c:pt>
                <c:pt idx="30">
                  <c:v>12.337</c:v>
                </c:pt>
                <c:pt idx="31">
                  <c:v>9.7780000000000005</c:v>
                </c:pt>
                <c:pt idx="32">
                  <c:v>15.327999999999999</c:v>
                </c:pt>
                <c:pt idx="33">
                  <c:v>16.295999999999999</c:v>
                </c:pt>
                <c:pt idx="34">
                  <c:v>13.348000000000001</c:v>
                </c:pt>
                <c:pt idx="35">
                  <c:v>64.358999999999995</c:v>
                </c:pt>
                <c:pt idx="36">
                  <c:v>61.848999999999997</c:v>
                </c:pt>
                <c:pt idx="37">
                  <c:v>58.265999999999998</c:v>
                </c:pt>
                <c:pt idx="38">
                  <c:v>64.828000000000003</c:v>
                </c:pt>
                <c:pt idx="39">
                  <c:v>58.457999999999998</c:v>
                </c:pt>
                <c:pt idx="40">
                  <c:v>49.485999999999997</c:v>
                </c:pt>
                <c:pt idx="41">
                  <c:v>48.402999999999999</c:v>
                </c:pt>
                <c:pt idx="42">
                  <c:v>42.101999999999997</c:v>
                </c:pt>
                <c:pt idx="43">
                  <c:v>51.152000000000001</c:v>
                </c:pt>
                <c:pt idx="44">
                  <c:v>51.040999999999997</c:v>
                </c:pt>
                <c:pt idx="45">
                  <c:v>35.438000000000002</c:v>
                </c:pt>
                <c:pt idx="46">
                  <c:v>34.29</c:v>
                </c:pt>
                <c:pt idx="47">
                  <c:v>25.727</c:v>
                </c:pt>
                <c:pt idx="48">
                  <c:v>35.234999999999999</c:v>
                </c:pt>
                <c:pt idx="49">
                  <c:v>23.757000000000001</c:v>
                </c:pt>
                <c:pt idx="50">
                  <c:v>5.0430000000000001</c:v>
                </c:pt>
                <c:pt idx="51">
                  <c:v>7.9459999999999997</c:v>
                </c:pt>
                <c:pt idx="52">
                  <c:v>1.621</c:v>
                </c:pt>
                <c:pt idx="53">
                  <c:v>-4.07</c:v>
                </c:pt>
                <c:pt idx="54">
                  <c:v>-0.42199999999999999</c:v>
                </c:pt>
                <c:pt idx="55">
                  <c:v>-29.556999999999999</c:v>
                </c:pt>
                <c:pt idx="56">
                  <c:v>-33.878999999999998</c:v>
                </c:pt>
                <c:pt idx="57">
                  <c:v>-23.305</c:v>
                </c:pt>
                <c:pt idx="58">
                  <c:v>-29.773</c:v>
                </c:pt>
                <c:pt idx="59">
                  <c:v>-35.131999999999998</c:v>
                </c:pt>
                <c:pt idx="60">
                  <c:v>-52.280999999999999</c:v>
                </c:pt>
                <c:pt idx="61">
                  <c:v>-39.655999999999999</c:v>
                </c:pt>
                <c:pt idx="62">
                  <c:v>-47.886000000000003</c:v>
                </c:pt>
                <c:pt idx="63">
                  <c:v>-44.417999999999999</c:v>
                </c:pt>
                <c:pt idx="64">
                  <c:v>-40.651000000000003</c:v>
                </c:pt>
                <c:pt idx="65">
                  <c:v>-60.512999999999998</c:v>
                </c:pt>
                <c:pt idx="66">
                  <c:v>-62.125</c:v>
                </c:pt>
                <c:pt idx="67">
                  <c:v>-64.766000000000005</c:v>
                </c:pt>
                <c:pt idx="68">
                  <c:v>-52.573999999999998</c:v>
                </c:pt>
                <c:pt idx="69">
                  <c:v>-54.584000000000003</c:v>
                </c:pt>
                <c:pt idx="70">
                  <c:v>-48.735999999999997</c:v>
                </c:pt>
                <c:pt idx="71">
                  <c:v>-53.530999999999999</c:v>
                </c:pt>
                <c:pt idx="72">
                  <c:v>-45.395000000000003</c:v>
                </c:pt>
                <c:pt idx="73">
                  <c:v>-48.804000000000002</c:v>
                </c:pt>
                <c:pt idx="74">
                  <c:v>-45.853000000000002</c:v>
                </c:pt>
                <c:pt idx="75">
                  <c:v>-28.271000000000001</c:v>
                </c:pt>
                <c:pt idx="76">
                  <c:v>-27.245999999999999</c:v>
                </c:pt>
                <c:pt idx="77">
                  <c:v>-30.902999999999999</c:v>
                </c:pt>
                <c:pt idx="78">
                  <c:v>-35.584000000000003</c:v>
                </c:pt>
                <c:pt idx="79">
                  <c:v>-33.058999999999997</c:v>
                </c:pt>
                <c:pt idx="80">
                  <c:v>-1.667</c:v>
                </c:pt>
                <c:pt idx="81">
                  <c:v>2.17</c:v>
                </c:pt>
                <c:pt idx="82">
                  <c:v>-1.0640000000000001</c:v>
                </c:pt>
                <c:pt idx="83">
                  <c:v>-9.4079999999999995</c:v>
                </c:pt>
                <c:pt idx="84">
                  <c:v>7.3840000000000003</c:v>
                </c:pt>
                <c:pt idx="85">
                  <c:v>38.222999999999999</c:v>
                </c:pt>
                <c:pt idx="86">
                  <c:v>31.096</c:v>
                </c:pt>
                <c:pt idx="87">
                  <c:v>35.180999999999997</c:v>
                </c:pt>
                <c:pt idx="88">
                  <c:v>26.675000000000001</c:v>
                </c:pt>
                <c:pt idx="89">
                  <c:v>27.661999999999999</c:v>
                </c:pt>
                <c:pt idx="90">
                  <c:v>48.286999999999999</c:v>
                </c:pt>
                <c:pt idx="91">
                  <c:v>52.944000000000003</c:v>
                </c:pt>
                <c:pt idx="92">
                  <c:v>51.851999999999997</c:v>
                </c:pt>
                <c:pt idx="93">
                  <c:v>47.609000000000002</c:v>
                </c:pt>
                <c:pt idx="94">
                  <c:v>50.993000000000002</c:v>
                </c:pt>
              </c:numCache>
            </c:numRef>
          </c:xVal>
          <c:yVal>
            <c:numRef>
              <c:f>'19cell_R10mICD30mDrop01 (2)'!$G$2:$G$96</c:f>
              <c:numCache>
                <c:formatCode>General</c:formatCode>
                <c:ptCount val="95"/>
                <c:pt idx="0">
                  <c:v>1.2130000000000001</c:v>
                </c:pt>
                <c:pt idx="1">
                  <c:v>-0.433</c:v>
                </c:pt>
                <c:pt idx="2">
                  <c:v>5.3319999999999999</c:v>
                </c:pt>
                <c:pt idx="3">
                  <c:v>-1.869</c:v>
                </c:pt>
                <c:pt idx="4">
                  <c:v>2.9609999999999999</c:v>
                </c:pt>
                <c:pt idx="5">
                  <c:v>2.9409999999999998</c:v>
                </c:pt>
                <c:pt idx="6">
                  <c:v>3.5750000000000002</c:v>
                </c:pt>
                <c:pt idx="7">
                  <c:v>3.2360000000000002</c:v>
                </c:pt>
                <c:pt idx="8">
                  <c:v>-3.5670000000000002</c:v>
                </c:pt>
                <c:pt idx="9">
                  <c:v>-4.1390000000000002</c:v>
                </c:pt>
                <c:pt idx="10">
                  <c:v>30.273</c:v>
                </c:pt>
                <c:pt idx="11">
                  <c:v>19.587</c:v>
                </c:pt>
                <c:pt idx="12">
                  <c:v>24.484000000000002</c:v>
                </c:pt>
                <c:pt idx="13">
                  <c:v>25.599</c:v>
                </c:pt>
                <c:pt idx="14">
                  <c:v>22.689</c:v>
                </c:pt>
                <c:pt idx="15">
                  <c:v>24.622</c:v>
                </c:pt>
                <c:pt idx="16">
                  <c:v>28.948</c:v>
                </c:pt>
                <c:pt idx="17">
                  <c:v>34.029000000000003</c:v>
                </c:pt>
                <c:pt idx="18">
                  <c:v>26.337</c:v>
                </c:pt>
                <c:pt idx="19">
                  <c:v>32.872</c:v>
                </c:pt>
                <c:pt idx="20">
                  <c:v>3.7839999999999998</c:v>
                </c:pt>
                <c:pt idx="21">
                  <c:v>-3.5950000000000002</c:v>
                </c:pt>
                <c:pt idx="22">
                  <c:v>-2.7949999999999999</c:v>
                </c:pt>
                <c:pt idx="23">
                  <c:v>-0.58299999999999996</c:v>
                </c:pt>
                <c:pt idx="24">
                  <c:v>2.5230000000000001</c:v>
                </c:pt>
                <c:pt idx="25">
                  <c:v>-33.746000000000002</c:v>
                </c:pt>
                <c:pt idx="26">
                  <c:v>-28.673999999999999</c:v>
                </c:pt>
                <c:pt idx="27">
                  <c:v>-17.77</c:v>
                </c:pt>
                <c:pt idx="28">
                  <c:v>-20.992000000000001</c:v>
                </c:pt>
                <c:pt idx="29">
                  <c:v>-28.216000000000001</c:v>
                </c:pt>
                <c:pt idx="30">
                  <c:v>-24.14</c:v>
                </c:pt>
                <c:pt idx="31">
                  <c:v>-32.241999999999997</c:v>
                </c:pt>
                <c:pt idx="32">
                  <c:v>-18.78</c:v>
                </c:pt>
                <c:pt idx="33">
                  <c:v>-23.898</c:v>
                </c:pt>
                <c:pt idx="34">
                  <c:v>-25.271999999999998</c:v>
                </c:pt>
                <c:pt idx="35">
                  <c:v>-8.0280000000000005</c:v>
                </c:pt>
                <c:pt idx="36">
                  <c:v>-4.0730000000000004</c:v>
                </c:pt>
                <c:pt idx="37">
                  <c:v>1.127</c:v>
                </c:pt>
                <c:pt idx="38">
                  <c:v>4.1719999999999997</c:v>
                </c:pt>
                <c:pt idx="39">
                  <c:v>7.0629999999999997</c:v>
                </c:pt>
                <c:pt idx="40">
                  <c:v>30.984999999999999</c:v>
                </c:pt>
                <c:pt idx="41">
                  <c:v>21.655999999999999</c:v>
                </c:pt>
                <c:pt idx="42">
                  <c:v>32.591000000000001</c:v>
                </c:pt>
                <c:pt idx="43">
                  <c:v>22.536999999999999</c:v>
                </c:pt>
                <c:pt idx="44">
                  <c:v>20.042999999999999</c:v>
                </c:pt>
                <c:pt idx="45">
                  <c:v>52.55</c:v>
                </c:pt>
                <c:pt idx="46">
                  <c:v>60.34</c:v>
                </c:pt>
                <c:pt idx="47">
                  <c:v>54.875</c:v>
                </c:pt>
                <c:pt idx="48">
                  <c:v>45.933999999999997</c:v>
                </c:pt>
                <c:pt idx="49">
                  <c:v>52.914000000000001</c:v>
                </c:pt>
                <c:pt idx="50">
                  <c:v>47.472999999999999</c:v>
                </c:pt>
                <c:pt idx="51">
                  <c:v>51.232999999999997</c:v>
                </c:pt>
                <c:pt idx="52">
                  <c:v>45.497999999999998</c:v>
                </c:pt>
                <c:pt idx="53">
                  <c:v>51.633000000000003</c:v>
                </c:pt>
                <c:pt idx="54">
                  <c:v>59.081000000000003</c:v>
                </c:pt>
                <c:pt idx="55">
                  <c:v>49.508000000000003</c:v>
                </c:pt>
                <c:pt idx="56">
                  <c:v>46.874000000000002</c:v>
                </c:pt>
                <c:pt idx="57">
                  <c:v>55.899000000000001</c:v>
                </c:pt>
                <c:pt idx="58">
                  <c:v>53.456000000000003</c:v>
                </c:pt>
                <c:pt idx="59">
                  <c:v>44.268000000000001</c:v>
                </c:pt>
                <c:pt idx="60">
                  <c:v>28.657</c:v>
                </c:pt>
                <c:pt idx="61">
                  <c:v>34.026000000000003</c:v>
                </c:pt>
                <c:pt idx="62">
                  <c:v>22.242000000000001</c:v>
                </c:pt>
                <c:pt idx="63">
                  <c:v>27.49</c:v>
                </c:pt>
                <c:pt idx="64">
                  <c:v>24.071999999999999</c:v>
                </c:pt>
                <c:pt idx="65">
                  <c:v>8.2949999999999999</c:v>
                </c:pt>
                <c:pt idx="66">
                  <c:v>3.585</c:v>
                </c:pt>
                <c:pt idx="67">
                  <c:v>6.5549999999999997</c:v>
                </c:pt>
                <c:pt idx="68">
                  <c:v>-1.8049999999999999</c:v>
                </c:pt>
                <c:pt idx="69">
                  <c:v>0.29799999999999999</c:v>
                </c:pt>
                <c:pt idx="70">
                  <c:v>-25.895</c:v>
                </c:pt>
                <c:pt idx="71">
                  <c:v>-26.666</c:v>
                </c:pt>
                <c:pt idx="72">
                  <c:v>-21.937000000000001</c:v>
                </c:pt>
                <c:pt idx="73">
                  <c:v>-30.439</c:v>
                </c:pt>
                <c:pt idx="74">
                  <c:v>-22.45</c:v>
                </c:pt>
                <c:pt idx="75">
                  <c:v>-56.151000000000003</c:v>
                </c:pt>
                <c:pt idx="76">
                  <c:v>-51.698</c:v>
                </c:pt>
                <c:pt idx="77">
                  <c:v>-53.844999999999999</c:v>
                </c:pt>
                <c:pt idx="78">
                  <c:v>-51.73</c:v>
                </c:pt>
                <c:pt idx="79">
                  <c:v>-57.338000000000001</c:v>
                </c:pt>
                <c:pt idx="80">
                  <c:v>-60.14</c:v>
                </c:pt>
                <c:pt idx="81">
                  <c:v>-48.158999999999999</c:v>
                </c:pt>
                <c:pt idx="82">
                  <c:v>-55.067999999999998</c:v>
                </c:pt>
                <c:pt idx="83">
                  <c:v>-52.463999999999999</c:v>
                </c:pt>
                <c:pt idx="84">
                  <c:v>-54.591999999999999</c:v>
                </c:pt>
                <c:pt idx="85">
                  <c:v>-49.781999999999996</c:v>
                </c:pt>
                <c:pt idx="86">
                  <c:v>-49.036999999999999</c:v>
                </c:pt>
                <c:pt idx="87">
                  <c:v>-59.399000000000001</c:v>
                </c:pt>
                <c:pt idx="88">
                  <c:v>-51.079000000000001</c:v>
                </c:pt>
                <c:pt idx="89">
                  <c:v>-48.188000000000002</c:v>
                </c:pt>
                <c:pt idx="90">
                  <c:v>-29.198</c:v>
                </c:pt>
                <c:pt idx="91">
                  <c:v>-28.396000000000001</c:v>
                </c:pt>
                <c:pt idx="92">
                  <c:v>-21.271999999999998</c:v>
                </c:pt>
                <c:pt idx="93">
                  <c:v>-24.858000000000001</c:v>
                </c:pt>
                <c:pt idx="94">
                  <c:v>-22.265999999999998</c:v>
                </c:pt>
              </c:numCache>
            </c:numRef>
          </c:yVal>
          <c:smooth val="0"/>
        </c:ser>
        <c:ser>
          <c:idx val="0"/>
          <c:order val="0"/>
          <c:tx>
            <c:v>STA(LEG)</c:v>
          </c:tx>
          <c:spPr>
            <a:ln w="28575">
              <a:noFill/>
            </a:ln>
          </c:spPr>
          <c:marker>
            <c:spPr>
              <a:solidFill>
                <a:srgbClr val="0000FF"/>
              </a:solidFill>
              <a:ln>
                <a:noFill/>
              </a:ln>
            </c:spPr>
          </c:marker>
          <c:xVal>
            <c:numRef>
              <c:f>'19cell_R10mICD30mDrop01 (2)'!$J$2:$J$96</c:f>
              <c:numCache>
                <c:formatCode>General</c:formatCode>
                <c:ptCount val="95"/>
                <c:pt idx="0">
                  <c:v>-5.3970000000000002</c:v>
                </c:pt>
                <c:pt idx="1">
                  <c:v>-4.7919999999999998</c:v>
                </c:pt>
                <c:pt idx="2">
                  <c:v>6.8710000000000004</c:v>
                </c:pt>
                <c:pt idx="3">
                  <c:v>4.4820000000000002</c:v>
                </c:pt>
                <c:pt idx="4">
                  <c:v>-8.4280000000000008</c:v>
                </c:pt>
                <c:pt idx="5">
                  <c:v>37.06</c:v>
                </c:pt>
                <c:pt idx="6">
                  <c:v>36.843000000000004</c:v>
                </c:pt>
                <c:pt idx="7">
                  <c:v>34.963000000000001</c:v>
                </c:pt>
                <c:pt idx="8">
                  <c:v>26.027000000000001</c:v>
                </c:pt>
                <c:pt idx="9">
                  <c:v>32.31</c:v>
                </c:pt>
                <c:pt idx="10">
                  <c:v>10.348000000000001</c:v>
                </c:pt>
                <c:pt idx="11">
                  <c:v>11.083</c:v>
                </c:pt>
                <c:pt idx="12">
                  <c:v>15.228</c:v>
                </c:pt>
                <c:pt idx="13">
                  <c:v>13.256</c:v>
                </c:pt>
                <c:pt idx="14">
                  <c:v>7.0869999999999997</c:v>
                </c:pt>
                <c:pt idx="15">
                  <c:v>-16.172999999999998</c:v>
                </c:pt>
                <c:pt idx="16">
                  <c:v>-14.18</c:v>
                </c:pt>
                <c:pt idx="17">
                  <c:v>-17.542999999999999</c:v>
                </c:pt>
                <c:pt idx="18">
                  <c:v>-11.987</c:v>
                </c:pt>
                <c:pt idx="19">
                  <c:v>-19.824000000000002</c:v>
                </c:pt>
                <c:pt idx="20">
                  <c:v>-27.030999999999999</c:v>
                </c:pt>
                <c:pt idx="21">
                  <c:v>-31.091999999999999</c:v>
                </c:pt>
                <c:pt idx="22">
                  <c:v>-26.946000000000002</c:v>
                </c:pt>
                <c:pt idx="23">
                  <c:v>-28.875</c:v>
                </c:pt>
                <c:pt idx="24">
                  <c:v>-23.204000000000001</c:v>
                </c:pt>
                <c:pt idx="25">
                  <c:v>-14.829000000000001</c:v>
                </c:pt>
                <c:pt idx="26">
                  <c:v>-11.634</c:v>
                </c:pt>
                <c:pt idx="27">
                  <c:v>-8.2710000000000008</c:v>
                </c:pt>
                <c:pt idx="28">
                  <c:v>-13.246</c:v>
                </c:pt>
                <c:pt idx="29">
                  <c:v>-12.137</c:v>
                </c:pt>
                <c:pt idx="30">
                  <c:v>15.371</c:v>
                </c:pt>
                <c:pt idx="31">
                  <c:v>21.552</c:v>
                </c:pt>
                <c:pt idx="32">
                  <c:v>21.625</c:v>
                </c:pt>
                <c:pt idx="33">
                  <c:v>15.984</c:v>
                </c:pt>
                <c:pt idx="34">
                  <c:v>14.49</c:v>
                </c:pt>
                <c:pt idx="35">
                  <c:v>60.822000000000003</c:v>
                </c:pt>
                <c:pt idx="36">
                  <c:v>58.869</c:v>
                </c:pt>
                <c:pt idx="37">
                  <c:v>51.994999999999997</c:v>
                </c:pt>
                <c:pt idx="38">
                  <c:v>59.991</c:v>
                </c:pt>
                <c:pt idx="39">
                  <c:v>54.094000000000001</c:v>
                </c:pt>
                <c:pt idx="40">
                  <c:v>50.871000000000002</c:v>
                </c:pt>
                <c:pt idx="41">
                  <c:v>44.997999999999998</c:v>
                </c:pt>
                <c:pt idx="42">
                  <c:v>43.392000000000003</c:v>
                </c:pt>
                <c:pt idx="43">
                  <c:v>43.868000000000002</c:v>
                </c:pt>
                <c:pt idx="44">
                  <c:v>39.85</c:v>
                </c:pt>
                <c:pt idx="45">
                  <c:v>34.161000000000001</c:v>
                </c:pt>
                <c:pt idx="46">
                  <c:v>22.567</c:v>
                </c:pt>
                <c:pt idx="47">
                  <c:v>27.763999999999999</c:v>
                </c:pt>
                <c:pt idx="48">
                  <c:v>27.641999999999999</c:v>
                </c:pt>
                <c:pt idx="49">
                  <c:v>32.484000000000002</c:v>
                </c:pt>
                <c:pt idx="50">
                  <c:v>1.04</c:v>
                </c:pt>
                <c:pt idx="51">
                  <c:v>0.42199999999999999</c:v>
                </c:pt>
                <c:pt idx="52">
                  <c:v>2.3239999999999998</c:v>
                </c:pt>
                <c:pt idx="53">
                  <c:v>-6.7789999999999999</c:v>
                </c:pt>
                <c:pt idx="54">
                  <c:v>7.3869999999999996</c:v>
                </c:pt>
                <c:pt idx="55">
                  <c:v>-24.6</c:v>
                </c:pt>
                <c:pt idx="56">
                  <c:v>-34.988999999999997</c:v>
                </c:pt>
                <c:pt idx="57">
                  <c:v>-29.724</c:v>
                </c:pt>
                <c:pt idx="58">
                  <c:v>-29.981000000000002</c:v>
                </c:pt>
                <c:pt idx="59">
                  <c:v>-26.928999999999998</c:v>
                </c:pt>
                <c:pt idx="60">
                  <c:v>-49.033000000000001</c:v>
                </c:pt>
                <c:pt idx="61">
                  <c:v>-41.156999999999996</c:v>
                </c:pt>
                <c:pt idx="62">
                  <c:v>-49.192999999999998</c:v>
                </c:pt>
                <c:pt idx="63">
                  <c:v>-44.854999999999997</c:v>
                </c:pt>
                <c:pt idx="64">
                  <c:v>-48.896999999999998</c:v>
                </c:pt>
                <c:pt idx="65">
                  <c:v>-60.475000000000001</c:v>
                </c:pt>
                <c:pt idx="66">
                  <c:v>-58.694000000000003</c:v>
                </c:pt>
                <c:pt idx="67">
                  <c:v>-59.569000000000003</c:v>
                </c:pt>
                <c:pt idx="68">
                  <c:v>-62.709000000000003</c:v>
                </c:pt>
                <c:pt idx="69">
                  <c:v>-63.290999999999997</c:v>
                </c:pt>
                <c:pt idx="70">
                  <c:v>-39.061999999999998</c:v>
                </c:pt>
                <c:pt idx="71">
                  <c:v>-43.515000000000001</c:v>
                </c:pt>
                <c:pt idx="72">
                  <c:v>-40.222000000000001</c:v>
                </c:pt>
                <c:pt idx="73">
                  <c:v>-54.384</c:v>
                </c:pt>
                <c:pt idx="74">
                  <c:v>-41.895000000000003</c:v>
                </c:pt>
                <c:pt idx="75">
                  <c:v>-31.914000000000001</c:v>
                </c:pt>
                <c:pt idx="76">
                  <c:v>-28.015000000000001</c:v>
                </c:pt>
                <c:pt idx="77">
                  <c:v>-29.748999999999999</c:v>
                </c:pt>
                <c:pt idx="78">
                  <c:v>-24.957000000000001</c:v>
                </c:pt>
                <c:pt idx="79">
                  <c:v>-21.387</c:v>
                </c:pt>
                <c:pt idx="80">
                  <c:v>2.177</c:v>
                </c:pt>
                <c:pt idx="81">
                  <c:v>7.4169999999999998</c:v>
                </c:pt>
                <c:pt idx="82">
                  <c:v>7.5979999999999999</c:v>
                </c:pt>
                <c:pt idx="83">
                  <c:v>-8.0579999999999998</c:v>
                </c:pt>
                <c:pt idx="84">
                  <c:v>-1.0609999999999999</c:v>
                </c:pt>
                <c:pt idx="85">
                  <c:v>35.564</c:v>
                </c:pt>
                <c:pt idx="86">
                  <c:v>35.915999999999997</c:v>
                </c:pt>
                <c:pt idx="87">
                  <c:v>33.344000000000001</c:v>
                </c:pt>
                <c:pt idx="88">
                  <c:v>36.545000000000002</c:v>
                </c:pt>
                <c:pt idx="89">
                  <c:v>33.155999999999999</c:v>
                </c:pt>
                <c:pt idx="90">
                  <c:v>45.62</c:v>
                </c:pt>
                <c:pt idx="91">
                  <c:v>44.048000000000002</c:v>
                </c:pt>
                <c:pt idx="92">
                  <c:v>38.155000000000001</c:v>
                </c:pt>
                <c:pt idx="93">
                  <c:v>37.872</c:v>
                </c:pt>
                <c:pt idx="94">
                  <c:v>40.412999999999997</c:v>
                </c:pt>
              </c:numCache>
            </c:numRef>
          </c:xVal>
          <c:yVal>
            <c:numRef>
              <c:f>'19cell_R10mICD30mDrop01 (2)'!$K$2:$K$96</c:f>
              <c:numCache>
                <c:formatCode>General</c:formatCode>
                <c:ptCount val="95"/>
                <c:pt idx="0">
                  <c:v>6.0709999999999997</c:v>
                </c:pt>
                <c:pt idx="1">
                  <c:v>-3.0840000000000001</c:v>
                </c:pt>
                <c:pt idx="2">
                  <c:v>1.6779999999999999</c:v>
                </c:pt>
                <c:pt idx="3">
                  <c:v>2.972</c:v>
                </c:pt>
                <c:pt idx="4">
                  <c:v>-2.5019999999999998</c:v>
                </c:pt>
                <c:pt idx="5">
                  <c:v>-1.5860000000000001</c:v>
                </c:pt>
                <c:pt idx="6">
                  <c:v>0.91700000000000004</c:v>
                </c:pt>
                <c:pt idx="7">
                  <c:v>2.7210000000000001</c:v>
                </c:pt>
                <c:pt idx="8">
                  <c:v>-7.7210000000000001</c:v>
                </c:pt>
                <c:pt idx="9">
                  <c:v>-8.016</c:v>
                </c:pt>
                <c:pt idx="10">
                  <c:v>31.07</c:v>
                </c:pt>
                <c:pt idx="11">
                  <c:v>22.85</c:v>
                </c:pt>
                <c:pt idx="12">
                  <c:v>29.03</c:v>
                </c:pt>
                <c:pt idx="13">
                  <c:v>22.213999999999999</c:v>
                </c:pt>
                <c:pt idx="14">
                  <c:v>27.53</c:v>
                </c:pt>
                <c:pt idx="15">
                  <c:v>34.281999999999996</c:v>
                </c:pt>
                <c:pt idx="16">
                  <c:v>23.213000000000001</c:v>
                </c:pt>
                <c:pt idx="17">
                  <c:v>18.547999999999998</c:v>
                </c:pt>
                <c:pt idx="18">
                  <c:v>28.751000000000001</c:v>
                </c:pt>
                <c:pt idx="19">
                  <c:v>19.021000000000001</c:v>
                </c:pt>
                <c:pt idx="20">
                  <c:v>7.45</c:v>
                </c:pt>
                <c:pt idx="21">
                  <c:v>-5.1559999999999997</c:v>
                </c:pt>
                <c:pt idx="22">
                  <c:v>5.056</c:v>
                </c:pt>
                <c:pt idx="23">
                  <c:v>8.0150000000000006</c:v>
                </c:pt>
                <c:pt idx="24">
                  <c:v>-1.4950000000000001</c:v>
                </c:pt>
                <c:pt idx="25">
                  <c:v>-22.806999999999999</c:v>
                </c:pt>
                <c:pt idx="26">
                  <c:v>-31.835000000000001</c:v>
                </c:pt>
                <c:pt idx="27">
                  <c:v>-28.922999999999998</c:v>
                </c:pt>
                <c:pt idx="28">
                  <c:v>-20.062000000000001</c:v>
                </c:pt>
                <c:pt idx="29">
                  <c:v>-19.742000000000001</c:v>
                </c:pt>
                <c:pt idx="30">
                  <c:v>-25.582000000000001</c:v>
                </c:pt>
                <c:pt idx="31">
                  <c:v>-26.5</c:v>
                </c:pt>
                <c:pt idx="32">
                  <c:v>-28.347999999999999</c:v>
                </c:pt>
                <c:pt idx="33">
                  <c:v>-26.044</c:v>
                </c:pt>
                <c:pt idx="34">
                  <c:v>-32.255000000000003</c:v>
                </c:pt>
                <c:pt idx="35">
                  <c:v>-4.8819999999999997</c:v>
                </c:pt>
                <c:pt idx="36">
                  <c:v>0.51900000000000002</c:v>
                </c:pt>
                <c:pt idx="37">
                  <c:v>-0.70399999999999996</c:v>
                </c:pt>
                <c:pt idx="38">
                  <c:v>7.12</c:v>
                </c:pt>
                <c:pt idx="39">
                  <c:v>6.25</c:v>
                </c:pt>
                <c:pt idx="40">
                  <c:v>28.198</c:v>
                </c:pt>
                <c:pt idx="41">
                  <c:v>19.914999999999999</c:v>
                </c:pt>
                <c:pt idx="42">
                  <c:v>33.249000000000002</c:v>
                </c:pt>
                <c:pt idx="43">
                  <c:v>25.22</c:v>
                </c:pt>
                <c:pt idx="44">
                  <c:v>28.228000000000002</c:v>
                </c:pt>
                <c:pt idx="45">
                  <c:v>44.976999999999997</c:v>
                </c:pt>
                <c:pt idx="46">
                  <c:v>51.142000000000003</c:v>
                </c:pt>
                <c:pt idx="47">
                  <c:v>59.363</c:v>
                </c:pt>
                <c:pt idx="48">
                  <c:v>51.982999999999997</c:v>
                </c:pt>
                <c:pt idx="49">
                  <c:v>59.289000000000001</c:v>
                </c:pt>
                <c:pt idx="50">
                  <c:v>45.31</c:v>
                </c:pt>
                <c:pt idx="51">
                  <c:v>43.874000000000002</c:v>
                </c:pt>
                <c:pt idx="52">
                  <c:v>55.155000000000001</c:v>
                </c:pt>
                <c:pt idx="53">
                  <c:v>51.067</c:v>
                </c:pt>
                <c:pt idx="54">
                  <c:v>56.423000000000002</c:v>
                </c:pt>
                <c:pt idx="55">
                  <c:v>46.9</c:v>
                </c:pt>
                <c:pt idx="56">
                  <c:v>57.762</c:v>
                </c:pt>
                <c:pt idx="57">
                  <c:v>52.411000000000001</c:v>
                </c:pt>
                <c:pt idx="58">
                  <c:v>54.04</c:v>
                </c:pt>
                <c:pt idx="59">
                  <c:v>43.951000000000001</c:v>
                </c:pt>
                <c:pt idx="60">
                  <c:v>32.457999999999998</c:v>
                </c:pt>
                <c:pt idx="61">
                  <c:v>21.914999999999999</c:v>
                </c:pt>
                <c:pt idx="62">
                  <c:v>21.838999999999999</c:v>
                </c:pt>
                <c:pt idx="63">
                  <c:v>27.71</c:v>
                </c:pt>
                <c:pt idx="64">
                  <c:v>28.213000000000001</c:v>
                </c:pt>
                <c:pt idx="65">
                  <c:v>3.9060000000000001</c:v>
                </c:pt>
                <c:pt idx="66">
                  <c:v>-7.1520000000000001</c:v>
                </c:pt>
                <c:pt idx="67">
                  <c:v>3.8759999999999999</c:v>
                </c:pt>
                <c:pt idx="68">
                  <c:v>6.3339999999999996</c:v>
                </c:pt>
                <c:pt idx="69">
                  <c:v>-7.1829999999999998</c:v>
                </c:pt>
                <c:pt idx="70">
                  <c:v>-25.925000000000001</c:v>
                </c:pt>
                <c:pt idx="71">
                  <c:v>-30.652999999999999</c:v>
                </c:pt>
                <c:pt idx="72">
                  <c:v>-18.96</c:v>
                </c:pt>
                <c:pt idx="73">
                  <c:v>-24.93</c:v>
                </c:pt>
                <c:pt idx="74">
                  <c:v>-28.652999999999999</c:v>
                </c:pt>
                <c:pt idx="75">
                  <c:v>-49.478000000000002</c:v>
                </c:pt>
                <c:pt idx="76">
                  <c:v>-59.886000000000003</c:v>
                </c:pt>
                <c:pt idx="77">
                  <c:v>-51.484999999999999</c:v>
                </c:pt>
                <c:pt idx="78">
                  <c:v>-57.390999999999998</c:v>
                </c:pt>
                <c:pt idx="79">
                  <c:v>-51.332000000000001</c:v>
                </c:pt>
                <c:pt idx="80">
                  <c:v>-43.58</c:v>
                </c:pt>
                <c:pt idx="81">
                  <c:v>-55.148000000000003</c:v>
                </c:pt>
                <c:pt idx="82">
                  <c:v>-49.965000000000003</c:v>
                </c:pt>
                <c:pt idx="83">
                  <c:v>-50.747999999999998</c:v>
                </c:pt>
                <c:pt idx="84">
                  <c:v>-45.231000000000002</c:v>
                </c:pt>
                <c:pt idx="85">
                  <c:v>-45.883000000000003</c:v>
                </c:pt>
                <c:pt idx="86">
                  <c:v>-57.517000000000003</c:v>
                </c:pt>
                <c:pt idx="87">
                  <c:v>-46.106000000000002</c:v>
                </c:pt>
                <c:pt idx="88">
                  <c:v>-55.439</c:v>
                </c:pt>
                <c:pt idx="89">
                  <c:v>-52.185000000000002</c:v>
                </c:pt>
                <c:pt idx="90">
                  <c:v>-33.075000000000003</c:v>
                </c:pt>
                <c:pt idx="91">
                  <c:v>-17.541</c:v>
                </c:pt>
                <c:pt idx="92">
                  <c:v>-24.52</c:v>
                </c:pt>
                <c:pt idx="93">
                  <c:v>-24.085000000000001</c:v>
                </c:pt>
                <c:pt idx="94">
                  <c:v>-30.529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650816"/>
        <c:axId val="105678336"/>
      </c:scatterChart>
      <c:valAx>
        <c:axId val="105650816"/>
        <c:scaling>
          <c:orientation val="minMax"/>
          <c:max val="70"/>
          <c:min val="-70"/>
        </c:scaling>
        <c:delete val="0"/>
        <c:axPos val="b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one"/>
        <c:crossAx val="105678336"/>
        <c:crosses val="autoZero"/>
        <c:crossBetween val="midCat"/>
        <c:majorUnit val="10"/>
      </c:valAx>
      <c:valAx>
        <c:axId val="105678336"/>
        <c:scaling>
          <c:orientation val="minMax"/>
          <c:max val="70"/>
          <c:min val="-70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one"/>
        <c:crossAx val="105650816"/>
        <c:crosses val="autoZero"/>
        <c:crossBetween val="midCat"/>
        <c:majorUnit val="10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65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65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Takeshi Itagaki,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21100" y="6475413"/>
            <a:ext cx="21228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Takeshi </a:t>
            </a:r>
            <a:r>
              <a:rPr lang="en-US" dirty="0" err="1" smtClean="0"/>
              <a:t>Itagaki</a:t>
            </a:r>
            <a:r>
              <a:rPr lang="en-US" dirty="0" smtClean="0"/>
              <a:t>, Sony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802.11-14/1403r0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Performance Analysis of BSS Color and DSC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 2014/11/2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4609925"/>
              </p:ext>
            </p:extLst>
          </p:nvPr>
        </p:nvGraphicFramePr>
        <p:xfrm>
          <a:off x="1147763" y="2700338"/>
          <a:ext cx="6900862" cy="279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5" name="Document" r:id="rId4" imgW="8236552" imgH="3353843" progId="Word.Document.8">
                  <p:embed/>
                </p:oleObj>
              </mc:Choice>
              <mc:Fallback>
                <p:oleObj name="Document" r:id="rId4" imgW="8236552" imgH="3353843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7763" y="2700338"/>
                        <a:ext cx="6900862" cy="279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Setup details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2676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10" name="コンテンツ プレースホルダー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8602244"/>
              </p:ext>
            </p:extLst>
          </p:nvPr>
        </p:nvGraphicFramePr>
        <p:xfrm>
          <a:off x="152400" y="1534809"/>
          <a:ext cx="7659123" cy="51948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4830"/>
                <a:gridCol w="5844293"/>
              </a:tblGrid>
              <a:tr h="152400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Node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="1" dirty="0" smtClean="0"/>
                        <a:t>(AP x 1, </a:t>
                      </a:r>
                      <a:r>
                        <a:rPr lang="en-US" altLang="ja-JP" sz="1100" b="1" dirty="0" smtClean="0">
                          <a:solidFill>
                            <a:schemeClr val="tx1"/>
                          </a:solidFill>
                        </a:rPr>
                        <a:t>STA x 10) x 19   (Half</a:t>
                      </a:r>
                      <a:r>
                        <a:rPr lang="en-US" altLang="ja-JP" sz="1100" b="1" baseline="0" dirty="0" smtClean="0">
                          <a:solidFill>
                            <a:schemeClr val="tx1"/>
                          </a:solidFill>
                        </a:rPr>
                        <a:t> of STAs are 11AX STA, and others are Legacy STA</a:t>
                      </a:r>
                      <a:r>
                        <a:rPr lang="en-US" altLang="ja-JP" sz="11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err="1" smtClean="0"/>
                        <a:t>Num</a:t>
                      </a:r>
                      <a:r>
                        <a:rPr kumimoji="1" lang="ja-JP" altLang="en-US" sz="1100" baseline="0" dirty="0" smtClean="0"/>
                        <a:t> </a:t>
                      </a:r>
                      <a:r>
                        <a:rPr kumimoji="1" lang="en-US" altLang="ja-JP" sz="1100" baseline="0" dirty="0" smtClean="0"/>
                        <a:t>of Drops [times]</a:t>
                      </a:r>
                      <a:endParaRPr kumimoji="1" lang="en-US" altLang="ja-JP" sz="1100" dirty="0" smtClean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5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/>
                        <a:t>Traffic Model</a:t>
                      </a:r>
                      <a:r>
                        <a:rPr lang="ja-JP" altLang="en-US" sz="1100" dirty="0" smtClean="0"/>
                        <a:t> </a:t>
                      </a:r>
                      <a:r>
                        <a:rPr lang="en-US" altLang="ja-JP" sz="1100" dirty="0" smtClean="0"/>
                        <a:t>&amp; Load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Uplink CBR UDP 30Mbps (from</a:t>
                      </a:r>
                      <a:r>
                        <a:rPr kumimoji="1" lang="en-US" altLang="ja-JP" sz="1100" b="1" baseline="0" dirty="0" smtClean="0"/>
                        <a:t> all</a:t>
                      </a:r>
                      <a:r>
                        <a:rPr kumimoji="1" lang="en-US" altLang="ja-JP" sz="1100" b="1" dirty="0" smtClean="0"/>
                        <a:t> STA</a:t>
                      </a:r>
                      <a:r>
                        <a:rPr kumimoji="1" lang="ja-JP" altLang="en-US" sz="1100" b="1" baseline="0" dirty="0" smtClean="0"/>
                        <a:t> </a:t>
                      </a:r>
                      <a:r>
                        <a:rPr kumimoji="1" lang="en-US" altLang="ja-JP" sz="1100" b="1" baseline="0" dirty="0" smtClean="0"/>
                        <a:t>-&gt;</a:t>
                      </a:r>
                      <a:r>
                        <a:rPr kumimoji="1" lang="en-US" altLang="ja-JP" sz="1100" b="1" dirty="0" smtClean="0"/>
                        <a:t> Full Buffer</a:t>
                      </a:r>
                      <a:r>
                        <a:rPr kumimoji="1" lang="ja-JP" altLang="en-US" sz="1100" b="1" baseline="0" dirty="0" smtClean="0"/>
                        <a:t> </a:t>
                      </a:r>
                      <a:r>
                        <a:rPr kumimoji="1" lang="en-US" altLang="ja-JP" sz="1100" b="1" baseline="0" dirty="0" smtClean="0"/>
                        <a:t>condition)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/>
                        <a:t>Traffic Duration [sec]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20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/>
                        <a:t>Access Category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AC_BE </a:t>
                      </a:r>
                      <a:r>
                        <a:rPr kumimoji="1" lang="en-US" altLang="ja-JP" sz="1100" b="1" dirty="0" err="1" smtClean="0"/>
                        <a:t>CWmin</a:t>
                      </a:r>
                      <a:r>
                        <a:rPr kumimoji="1" lang="en-US" altLang="ja-JP" sz="1100" b="1" dirty="0" smtClean="0"/>
                        <a:t>=15, </a:t>
                      </a:r>
                      <a:r>
                        <a:rPr kumimoji="1" lang="en-US" altLang="ja-JP" sz="1100" b="1" dirty="0" err="1" smtClean="0"/>
                        <a:t>CWmax</a:t>
                      </a:r>
                      <a:r>
                        <a:rPr kumimoji="1" lang="en-US" altLang="ja-JP" sz="1100" b="1" dirty="0" smtClean="0"/>
                        <a:t>=1023, AIFSN=3, TXOP limit=0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err="1" smtClean="0"/>
                        <a:t>Tx</a:t>
                      </a:r>
                      <a:r>
                        <a:rPr lang="en-US" altLang="ja-JP" sz="1100" dirty="0" smtClean="0"/>
                        <a:t> Power [</a:t>
                      </a:r>
                      <a:r>
                        <a:rPr lang="en-US" altLang="ja-JP" sz="1100" dirty="0" err="1" smtClean="0"/>
                        <a:t>dBm</a:t>
                      </a:r>
                      <a:r>
                        <a:rPr lang="en-US" altLang="ja-JP" sz="1100" dirty="0" smtClean="0"/>
                        <a:t>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AP: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+23dBm(2 antennas), </a:t>
                      </a:r>
                      <a:r>
                        <a:rPr kumimoji="1" lang="en-US" altLang="ja-JP" sz="1100" b="1" dirty="0" smtClean="0"/>
                        <a:t>STA:+15dBm(1 antenna)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MCS</a:t>
                      </a:r>
                      <a:r>
                        <a:rPr lang="ja-JP" altLang="en-US" sz="1100" dirty="0" smtClean="0"/>
                        <a:t> </a:t>
                      </a:r>
                      <a:r>
                        <a:rPr lang="en-US" altLang="ja-JP" sz="1100" dirty="0" smtClean="0"/>
                        <a:t>Selection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err="1" smtClean="0">
                          <a:solidFill>
                            <a:schemeClr val="tx1"/>
                          </a:solidFill>
                        </a:rPr>
                        <a:t>Goodput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 maximizing MCS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based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on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Training (MCS0 ~ MCS7)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Packet Length [byte]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="1" dirty="0" smtClean="0"/>
                        <a:t>(MPDU, MSDU, APP)=(</a:t>
                      </a:r>
                      <a:r>
                        <a:rPr lang="en-US" altLang="ja-JP" sz="1100" b="1" dirty="0" smtClean="0">
                          <a:solidFill>
                            <a:schemeClr val="tx1"/>
                          </a:solidFill>
                        </a:rPr>
                        <a:t>1030, 1000, 972</a:t>
                      </a:r>
                      <a:r>
                        <a:rPr lang="en-US" altLang="ja-JP" sz="1100" b="1" dirty="0" smtClean="0"/>
                        <a:t>) Fixed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L2 Retry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10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err="1" smtClean="0"/>
                        <a:t>Ack</a:t>
                      </a:r>
                      <a:r>
                        <a:rPr kumimoji="1" lang="ja-JP" altLang="en-US" sz="1100" dirty="0" smtClean="0"/>
                        <a:t> </a:t>
                      </a:r>
                      <a:r>
                        <a:rPr kumimoji="1" lang="en-US" altLang="ja-JP" sz="1100" dirty="0" smtClean="0"/>
                        <a:t>Rate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Legacy 6.0Mbps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RTS/CTS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OFF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Max</a:t>
                      </a:r>
                      <a:r>
                        <a:rPr lang="en-US" altLang="ja-JP" sz="1100" baseline="0" dirty="0" smtClean="0"/>
                        <a:t> A</a:t>
                      </a:r>
                      <a:r>
                        <a:rPr lang="en-US" altLang="ja-JP" sz="1100" dirty="0" smtClean="0"/>
                        <a:t>ggregation Size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(A-MPDU,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A-MSDU)=(8KB, NA)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NF [dB]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Channel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="1" dirty="0" err="1" smtClean="0"/>
                        <a:t>TGn</a:t>
                      </a:r>
                      <a:r>
                        <a:rPr lang="en-US" altLang="ja-JP" sz="1100" b="1" dirty="0" smtClean="0"/>
                        <a:t> Channel D (</a:t>
                      </a:r>
                      <a:r>
                        <a:rPr lang="en-US" altLang="ja-JP" sz="1100" b="1" dirty="0" err="1" smtClean="0"/>
                        <a:t>pathloss</a:t>
                      </a:r>
                      <a:r>
                        <a:rPr lang="en-US" altLang="ja-JP" sz="1100" b="1" dirty="0" smtClean="0"/>
                        <a:t>, shadowing, fading)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Rx sensitivity level [</a:t>
                      </a:r>
                      <a:r>
                        <a:rPr lang="en-US" altLang="ja-JP" sz="1100" dirty="0" err="1" smtClean="0"/>
                        <a:t>dBm</a:t>
                      </a:r>
                      <a:r>
                        <a:rPr lang="en-US" altLang="ja-JP" sz="1100" dirty="0" smtClean="0"/>
                        <a:t>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rgbClr val="FF0066"/>
                          </a:solidFill>
                        </a:rPr>
                        <a:t>Parameter</a:t>
                      </a:r>
                      <a:r>
                        <a:rPr kumimoji="1" lang="en-US" altLang="ja-JP" sz="1100" b="1" dirty="0" smtClean="0">
                          <a:solidFill>
                            <a:srgbClr val="FF00FF"/>
                          </a:solidFill>
                        </a:rPr>
                        <a:t> </a:t>
                      </a:r>
                      <a:r>
                        <a:rPr kumimoji="1" lang="en-US" altLang="ja-JP" sz="1100" b="1" dirty="0" smtClean="0"/>
                        <a:t>(-82</a:t>
                      </a:r>
                      <a:r>
                        <a:rPr kumimoji="1" lang="en-US" altLang="ja-JP" sz="1100" b="1" baseline="0" dirty="0" smtClean="0"/>
                        <a:t> ~ -52:</a:t>
                      </a:r>
                      <a:r>
                        <a:rPr kumimoji="1" lang="en-US" altLang="ja-JP" sz="1100" b="1" dirty="0" smtClean="0"/>
                        <a:t> on 11ax-STAs &amp; APs  , -82 on Legacy-STAs)</a:t>
                      </a:r>
                      <a:endParaRPr kumimoji="1" lang="ja-JP" altLang="en-US" sz="9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CCA sensitivity level [</a:t>
                      </a:r>
                      <a:r>
                        <a:rPr lang="en-US" altLang="ja-JP" sz="1100" dirty="0" err="1" smtClean="0"/>
                        <a:t>dBm</a:t>
                      </a:r>
                      <a:r>
                        <a:rPr lang="en-US" altLang="ja-JP" sz="1100" dirty="0" smtClean="0"/>
                        <a:t>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-62</a:t>
                      </a:r>
                      <a:endParaRPr kumimoji="1" lang="ja-JP" altLang="en-US" sz="1100" b="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Channel Setting [MHz]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(</a:t>
                      </a:r>
                      <a:r>
                        <a:rPr kumimoji="1" lang="en-US" altLang="ja-JP" sz="1100" b="1" dirty="0" err="1" smtClean="0"/>
                        <a:t>CenterFreq</a:t>
                      </a:r>
                      <a:r>
                        <a:rPr kumimoji="1" lang="en-US" altLang="ja-JP" sz="1100" b="1" dirty="0" smtClean="0"/>
                        <a:t>, BW)=(2412, 20)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Det.</a:t>
                      </a:r>
                      <a:r>
                        <a:rPr kumimoji="1" lang="ja-JP" altLang="en-US" sz="1100" dirty="0" smtClean="0"/>
                        <a:t> </a:t>
                      </a:r>
                      <a:r>
                        <a:rPr kumimoji="1" lang="en-US" altLang="ja-JP" sz="1100" dirty="0" smtClean="0"/>
                        <a:t>Cancel on PLCP err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Enable (PLCP error</a:t>
                      </a:r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</a:rPr>
                        <a:t> threshold is almost SINR=0dB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DSC algorithm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See slide #4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BSS COLOR operation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rgbClr val="FF0066"/>
                          </a:solidFill>
                        </a:rPr>
                        <a:t>AP and 11AX STA can handle</a:t>
                      </a:r>
                      <a:r>
                        <a:rPr kumimoji="1" lang="en-US" altLang="ja-JP" sz="1100" b="1" baseline="0" dirty="0" smtClean="0">
                          <a:solidFill>
                            <a:srgbClr val="FF0066"/>
                          </a:solidFill>
                        </a:rPr>
                        <a:t> COLOR information. (adding/filtering)</a:t>
                      </a:r>
                    </a:p>
                    <a:p>
                      <a:r>
                        <a:rPr kumimoji="1" lang="en-US" altLang="ja-JP" sz="1100" b="1" dirty="0" smtClean="0">
                          <a:solidFill>
                            <a:srgbClr val="FF0066"/>
                          </a:solidFill>
                        </a:rPr>
                        <a:t>STAs cannot filter packets that has no COLOR information (i.e. flow from Legacy STAs).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905000"/>
            <a:ext cx="2973792" cy="271321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194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Masahito Mori, Sony, 11-14-1171-00-00ax-DSC-Simulation-Results-for-Scenario3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William </a:t>
            </a:r>
            <a:r>
              <a:rPr lang="en-US" altLang="ja-JP" dirty="0"/>
              <a:t>Carney, Sony, 11-14-0854-00 DSC and Legacy </a:t>
            </a:r>
            <a:r>
              <a:rPr lang="en-US" altLang="ja-JP" dirty="0" smtClean="0"/>
              <a:t>Coexistence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ja-JP" dirty="0" smtClean="0"/>
              <a:t>Gwen </a:t>
            </a:r>
            <a:r>
              <a:rPr lang="en-US" altLang="ja-JP" dirty="0" err="1" smtClean="0"/>
              <a:t>Barriac</a:t>
            </a:r>
            <a:r>
              <a:rPr lang="en-US" altLang="ja-JP" dirty="0" smtClean="0"/>
              <a:t>, Qualcomm, </a:t>
            </a:r>
            <a:r>
              <a:rPr kumimoji="1" lang="en-US" altLang="ja-JP" dirty="0" smtClean="0"/>
              <a:t>11-14-0851-02-00ax-rate-control-for-mac-and-integrated-system-simulations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ja-JP" dirty="0" err="1"/>
              <a:t>Hongyuan</a:t>
            </a:r>
            <a:r>
              <a:rPr lang="en-US" altLang="ja-JP" dirty="0"/>
              <a:t> </a:t>
            </a:r>
            <a:r>
              <a:rPr lang="en-US" altLang="ja-JP" dirty="0" smtClean="0"/>
              <a:t>Zhang, Marvell, </a:t>
            </a:r>
            <a:r>
              <a:rPr kumimoji="1" lang="en-US" altLang="ja-JP" dirty="0" smtClean="0"/>
              <a:t>11-14-0372-02-0hew-system-level-simulations-on-increased-spatial-reuse</a:t>
            </a:r>
            <a:endParaRPr kumimoji="1" lang="en-US" altLang="ja-JP" dirty="0"/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en-US" dirty="0"/>
              <a:t>Graham Smith, DSP Group, 11-13-1290-01 Dynamic Sensitivity Control for </a:t>
            </a:r>
            <a:r>
              <a:rPr lang="en-US" altLang="en-US" dirty="0" smtClean="0"/>
              <a:t>HEW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ja-JP" dirty="0"/>
              <a:t>Matthew </a:t>
            </a:r>
            <a:r>
              <a:rPr lang="en-US" altLang="ja-JP" dirty="0" smtClean="0"/>
              <a:t>Fischer, Broadcom, </a:t>
            </a:r>
            <a:r>
              <a:rPr kumimoji="1" lang="en-US" altLang="ja-JP" dirty="0" smtClean="0"/>
              <a:t>11-13-1207-01-00ah-partial-aid-color-bits</a:t>
            </a:r>
            <a:endParaRPr kumimoji="1" lang="en-US" altLang="ja-JP" dirty="0"/>
          </a:p>
          <a:p>
            <a:pPr marL="457200" indent="-457200">
              <a:buFont typeface="Times New Roman" pitchFamily="18" charset="0"/>
              <a:buAutoNum type="arabicPeriod"/>
            </a:pPr>
            <a:endParaRPr lang="en-US" altLang="en-US" dirty="0"/>
          </a:p>
          <a:p>
            <a:pPr marL="457200" indent="-457200">
              <a:buFont typeface="Times New Roman" pitchFamily="18" charset="0"/>
              <a:buAutoNum type="arabicPeriod"/>
            </a:pP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52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 smtClean="0"/>
              <a:t>Promising performance of DSC has been shown through system simulation in [1]</a:t>
            </a:r>
          </a:p>
          <a:p>
            <a:pPr lvl="1" algn="just"/>
            <a:r>
              <a:rPr kumimoji="1" lang="en-US" altLang="ja-JP" dirty="0" smtClean="0"/>
              <a:t>Although effect on legacy STAs needs to be carefully considered</a:t>
            </a:r>
          </a:p>
          <a:p>
            <a:pPr algn="just"/>
            <a:r>
              <a:rPr kumimoji="1" lang="en-US" altLang="ja-JP" dirty="0" smtClean="0"/>
              <a:t>It has been raised that BSS Coloring, a mechanism introduced in 802.11ah, can yield to similar performance</a:t>
            </a:r>
          </a:p>
          <a:p>
            <a:pPr algn="just"/>
            <a:endParaRPr kumimoji="1" lang="en-US" altLang="ja-JP" dirty="0"/>
          </a:p>
          <a:p>
            <a:pPr algn="just"/>
            <a:r>
              <a:rPr kumimoji="1" lang="en-US" altLang="ja-JP" dirty="0" smtClean="0"/>
              <a:t>Performance of DSC vs. BSS Coloring has been compared in this contribution </a:t>
            </a:r>
          </a:p>
          <a:p>
            <a:pPr lvl="1" algn="just"/>
            <a:endParaRPr kumimoji="1" lang="en-US" altLang="ja-JP" dirty="0" smtClean="0"/>
          </a:p>
          <a:p>
            <a:pPr lvl="1"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4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BSS Coloring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kumimoji="1" lang="en-US" altLang="ja-JP" dirty="0" smtClean="0"/>
              <a:t>A mechanism introduced in 802.11ah</a:t>
            </a:r>
          </a:p>
          <a:p>
            <a:pPr algn="just"/>
            <a:r>
              <a:rPr kumimoji="1" lang="en-US" altLang="ja-JP" dirty="0" smtClean="0"/>
              <a:t>Assign a different color per BSS</a:t>
            </a:r>
          </a:p>
          <a:p>
            <a:pPr lvl="1" algn="just"/>
            <a:r>
              <a:rPr kumimoji="1" lang="en-US" altLang="ja-JP" dirty="0" smtClean="0"/>
              <a:t>How a color is selected by the AP is not defined</a:t>
            </a:r>
          </a:p>
          <a:p>
            <a:pPr algn="just"/>
            <a:r>
              <a:rPr kumimoji="1" lang="en-US" altLang="ja-JP" dirty="0" smtClean="0"/>
              <a:t>This color is indicated in the .11ah PHY Header</a:t>
            </a:r>
          </a:p>
          <a:p>
            <a:pPr lvl="1" algn="just"/>
            <a:r>
              <a:rPr kumimoji="1" lang="en-US" altLang="ja-JP" dirty="0" smtClean="0"/>
              <a:t>In this simulation, the color information is assumed to be in HT/VHT-SIG without increasing number of bits of SIG</a:t>
            </a:r>
          </a:p>
          <a:p>
            <a:pPr algn="just"/>
            <a:r>
              <a:rPr kumimoji="1" lang="en-US" altLang="ja-JP" dirty="0" smtClean="0"/>
              <a:t>Upon reception of a PPDU from an OBSS, i.e. with a different color, packet reception procedure may be abandoned</a:t>
            </a:r>
          </a:p>
          <a:p>
            <a:pPr lvl="1"/>
            <a:r>
              <a:rPr kumimoji="1" lang="en-US" altLang="ja-JP" dirty="0" smtClean="0"/>
              <a:t>Whether a STA is abled to receive the next packet immediately after abandoning is also not defined in the standard</a:t>
            </a:r>
          </a:p>
          <a:p>
            <a:pPr lvl="1"/>
            <a:r>
              <a:rPr kumimoji="1" lang="en-US" altLang="ja-JP" dirty="0" smtClean="0"/>
              <a:t>In this simulation</a:t>
            </a:r>
            <a:r>
              <a:rPr kumimoji="1" lang="en-US" altLang="ja-JP" dirty="0"/>
              <a:t>, STA </a:t>
            </a:r>
            <a:r>
              <a:rPr kumimoji="1" lang="en-US" altLang="ja-JP" dirty="0" smtClean="0"/>
              <a:t>that supports this feature is </a:t>
            </a:r>
            <a:r>
              <a:rPr kumimoji="1" lang="en-US" altLang="ja-JP" dirty="0"/>
              <a:t>abled </a:t>
            </a:r>
            <a:r>
              <a:rPr kumimoji="1" lang="en-US" altLang="ja-JP" dirty="0" smtClean="0"/>
              <a:t>to receive.</a:t>
            </a:r>
          </a:p>
          <a:p>
            <a:pPr lvl="2"/>
            <a:r>
              <a:rPr kumimoji="1" lang="en-US" altLang="ja-JP" dirty="0" smtClean="0"/>
              <a:t>See also slide #8</a:t>
            </a:r>
            <a:endParaRPr kumimoji="1" lang="ja-JP" alt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6743039" y="685800"/>
            <a:ext cx="2171699" cy="2205689"/>
            <a:chOff x="5944504" y="3429000"/>
            <a:chExt cx="2970895" cy="2967689"/>
          </a:xfrm>
        </p:grpSpPr>
        <p:graphicFrame>
          <p:nvGraphicFramePr>
            <p:cNvPr id="10" name="グラフ 10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75927096"/>
                </p:ext>
              </p:extLst>
            </p:nvPr>
          </p:nvGraphicFramePr>
          <p:xfrm>
            <a:off x="5944504" y="3429000"/>
            <a:ext cx="2970895" cy="29676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1" name="Oval 10"/>
            <p:cNvSpPr/>
            <p:nvPr/>
          </p:nvSpPr>
          <p:spPr bwMode="auto">
            <a:xfrm>
              <a:off x="6743700" y="5105400"/>
              <a:ext cx="685800" cy="685800"/>
            </a:xfrm>
            <a:prstGeom prst="ellipse">
              <a:avLst/>
            </a:prstGeom>
            <a:solidFill>
              <a:srgbClr val="00CC99">
                <a:alpha val="50196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6743700" y="4038600"/>
              <a:ext cx="685800" cy="685800"/>
            </a:xfrm>
            <a:prstGeom prst="ellipse">
              <a:avLst/>
            </a:prstGeom>
            <a:solidFill>
              <a:srgbClr val="FF6699">
                <a:alpha val="49804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7418867" y="4019993"/>
              <a:ext cx="685800" cy="685800"/>
            </a:xfrm>
            <a:prstGeom prst="ellipse">
              <a:avLst/>
            </a:prstGeom>
            <a:solidFill>
              <a:srgbClr val="FFFF00">
                <a:alpha val="49804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7696200" y="4572000"/>
              <a:ext cx="685800" cy="685800"/>
            </a:xfrm>
            <a:prstGeom prst="ellipse">
              <a:avLst/>
            </a:prstGeom>
            <a:solidFill>
              <a:srgbClr val="0070C0">
                <a:alpha val="49804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6477000" y="4572000"/>
              <a:ext cx="685800" cy="685800"/>
            </a:xfrm>
            <a:prstGeom prst="ellipse">
              <a:avLst/>
            </a:prstGeom>
            <a:solidFill>
              <a:srgbClr val="FFC000">
                <a:alpha val="49804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7418867" y="5105400"/>
              <a:ext cx="685800" cy="685800"/>
            </a:xfrm>
            <a:prstGeom prst="ellipse">
              <a:avLst/>
            </a:prstGeom>
            <a:solidFill>
              <a:srgbClr val="00B0F0">
                <a:alpha val="49804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7086600" y="4572000"/>
              <a:ext cx="685800" cy="685800"/>
            </a:xfrm>
            <a:prstGeom prst="ellipse">
              <a:avLst/>
            </a:prstGeom>
            <a:solidFill>
              <a:srgbClr val="FF0000">
                <a:alpha val="49804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3922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DSC Algorithm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>
            <a:noAutofit/>
          </a:bodyPr>
          <a:lstStyle/>
          <a:p>
            <a:r>
              <a:rPr kumimoji="1" lang="en-US" altLang="ja-JP" sz="2000" dirty="0" smtClean="0"/>
              <a:t>STA: Beacon RSSI based algorithm </a:t>
            </a:r>
          </a:p>
          <a:p>
            <a:pPr lvl="2"/>
            <a:r>
              <a:rPr kumimoji="1" lang="en-US" altLang="ja-JP" dirty="0" smtClean="0"/>
              <a:t>Compare the RSSI of the most recently received Beacon with “Trigger Threshold” and if exceed the threshold, toggle DSC to ON. Otherwise toggle DSC to OFF</a:t>
            </a:r>
          </a:p>
          <a:p>
            <a:pPr lvl="3"/>
            <a:r>
              <a:rPr kumimoji="1" lang="en-US" altLang="ja-JP" sz="1800" dirty="0" smtClean="0"/>
              <a:t>In this time Trigger Threshold is set to -41dBm</a:t>
            </a:r>
          </a:p>
          <a:p>
            <a:pPr lvl="2"/>
            <a:r>
              <a:rPr kumimoji="1" lang="en-US" altLang="ja-JP" dirty="0" smtClean="0"/>
              <a:t>Rx sensitivity level </a:t>
            </a:r>
            <a:r>
              <a:rPr kumimoji="1" lang="en-US" altLang="ja-JP" dirty="0"/>
              <a:t>during DSC-OFF is </a:t>
            </a:r>
            <a:r>
              <a:rPr kumimoji="1" lang="en-US" altLang="ja-JP" dirty="0" smtClean="0"/>
              <a:t>fixed </a:t>
            </a:r>
            <a:r>
              <a:rPr kumimoji="1" lang="en-US" altLang="ja-JP" dirty="0"/>
              <a:t>to -82dBm</a:t>
            </a:r>
          </a:p>
          <a:p>
            <a:pPr lvl="2"/>
            <a:r>
              <a:rPr kumimoji="1" lang="en-US" altLang="ja-JP" dirty="0"/>
              <a:t>Rx sensitivity level during </a:t>
            </a:r>
            <a:r>
              <a:rPr kumimoji="1" lang="en-US" altLang="ja-JP" dirty="0" smtClean="0"/>
              <a:t>DSC-ON </a:t>
            </a:r>
            <a:r>
              <a:rPr kumimoji="1" lang="en-US" altLang="ja-JP" dirty="0"/>
              <a:t>is </a:t>
            </a:r>
            <a:r>
              <a:rPr kumimoji="1" lang="en-US" altLang="ja-JP" dirty="0" smtClean="0"/>
              <a:t>a parameter (</a:t>
            </a:r>
            <a:r>
              <a:rPr kumimoji="1" lang="en-US" altLang="ja-JP" b="1" i="1" dirty="0" smtClean="0"/>
              <a:t>A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dbm</a:t>
            </a:r>
            <a:r>
              <a:rPr kumimoji="1" lang="en-US" altLang="ja-JP" dirty="0" smtClean="0"/>
              <a:t>)</a:t>
            </a:r>
          </a:p>
          <a:p>
            <a:pPr lvl="2"/>
            <a:r>
              <a:rPr kumimoji="1" lang="en-US" altLang="ja-JP" dirty="0" smtClean="0"/>
              <a:t>CCA threshold is always -62dBm</a:t>
            </a:r>
          </a:p>
          <a:p>
            <a:r>
              <a:rPr kumimoji="1" lang="en-US" altLang="ja-JP" sz="2000" dirty="0" smtClean="0"/>
              <a:t>AP: Fixed</a:t>
            </a:r>
          </a:p>
          <a:p>
            <a:pPr lvl="2"/>
            <a:r>
              <a:rPr kumimoji="1" lang="en-US" altLang="ja-JP" dirty="0" smtClean="0"/>
              <a:t>AP’s </a:t>
            </a:r>
            <a:r>
              <a:rPr kumimoji="1" lang="en-US" altLang="ja-JP" dirty="0"/>
              <a:t>Rx sensitivity level is </a:t>
            </a:r>
            <a:r>
              <a:rPr kumimoji="1" lang="en-US" altLang="ja-JP" dirty="0" smtClean="0"/>
              <a:t>always set to </a:t>
            </a:r>
            <a:r>
              <a:rPr kumimoji="1" lang="en-US" altLang="ja-JP" b="1" i="1" dirty="0" smtClean="0"/>
              <a:t>A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dBm</a:t>
            </a:r>
            <a:r>
              <a:rPr kumimoji="1" lang="en-US" altLang="ja-JP" dirty="0" smtClean="0"/>
              <a:t>.</a:t>
            </a:r>
          </a:p>
          <a:p>
            <a:pPr lvl="2"/>
            <a:r>
              <a:rPr kumimoji="1" lang="en-US" altLang="ja-JP" dirty="0"/>
              <a:t>CCA threshold is always -62dBm</a:t>
            </a:r>
            <a:endParaRPr kumimoji="1" lang="ja-JP" altLang="en-US" dirty="0"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07669" y="5407523"/>
            <a:ext cx="8440270" cy="993277"/>
            <a:chOff x="69705" y="5407523"/>
            <a:chExt cx="9070022" cy="993277"/>
          </a:xfrm>
        </p:grpSpPr>
        <p:sp>
          <p:nvSpPr>
            <p:cNvPr id="7" name="正方形/長方形 6"/>
            <p:cNvSpPr/>
            <p:nvPr/>
          </p:nvSpPr>
          <p:spPr>
            <a:xfrm>
              <a:off x="1088977" y="6093323"/>
              <a:ext cx="2477895" cy="22283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DSC=ON</a:t>
              </a:r>
            </a:p>
          </p:txBody>
        </p:sp>
        <p:cxnSp>
          <p:nvCxnSpPr>
            <p:cNvPr id="8" name="直線矢印コネクタ 7"/>
            <p:cNvCxnSpPr/>
            <p:nvPr/>
          </p:nvCxnSpPr>
          <p:spPr>
            <a:xfrm>
              <a:off x="344467" y="5604829"/>
              <a:ext cx="87343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テキスト ボックス 8"/>
            <p:cNvSpPr txBox="1"/>
            <p:nvPr/>
          </p:nvSpPr>
          <p:spPr>
            <a:xfrm>
              <a:off x="69705" y="6231523"/>
              <a:ext cx="291747" cy="169277"/>
            </a:xfrm>
            <a:prstGeom prst="rect">
              <a:avLst/>
            </a:prstGeom>
          </p:spPr>
          <p:txBody>
            <a:bodyPr wrap="none" lIns="0" tIns="0" rIns="0" bIns="0" rtlCol="0" anchor="t" anchorCtr="0">
              <a:spAutoFit/>
            </a:bodyPr>
            <a:lstStyle/>
            <a:p>
              <a:pPr algn="ctr"/>
              <a:r>
                <a:rPr kumimoji="1" lang="en-US" altLang="ja-JP" sz="11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STA</a:t>
              </a:r>
              <a:endPara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115391" y="5490050"/>
              <a:ext cx="200376" cy="169277"/>
            </a:xfrm>
            <a:prstGeom prst="rect">
              <a:avLst/>
            </a:prstGeom>
          </p:spPr>
          <p:txBody>
            <a:bodyPr wrap="none" lIns="0" tIns="0" rIns="0" bIns="0" rtlCol="0" anchor="t" anchorCtr="0">
              <a:spAutoFit/>
            </a:bodyPr>
            <a:lstStyle/>
            <a:p>
              <a:pPr algn="ctr"/>
              <a:r>
                <a:rPr kumimoji="1" lang="en-US" altLang="ja-JP" sz="11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AP</a:t>
              </a:r>
              <a:endPara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457784" y="5420506"/>
              <a:ext cx="629017" cy="19890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Beacon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2937856" y="5422375"/>
              <a:ext cx="629017" cy="19890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Beacon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3566873" y="6101628"/>
              <a:ext cx="2480072" cy="222229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DSC=OFF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5417928" y="5422375"/>
              <a:ext cx="629017" cy="19890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Beacon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7898000" y="5407523"/>
              <a:ext cx="629017" cy="19890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Beacon</a:t>
              </a:r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6" name="テキスト ボックス 48"/>
            <p:cNvSpPr txBox="1">
              <a:spLocks noChangeArrowheads="1"/>
            </p:cNvSpPr>
            <p:nvPr/>
          </p:nvSpPr>
          <p:spPr bwMode="auto">
            <a:xfrm>
              <a:off x="315767" y="5752374"/>
              <a:ext cx="898034" cy="24198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36000" tIns="36000" rIns="36000" bIns="36000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ja-JP" sz="105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-40dBm</a:t>
              </a:r>
            </a:p>
          </p:txBody>
        </p:sp>
        <p:sp>
          <p:nvSpPr>
            <p:cNvPr id="17" name="テキスト ボックス 48"/>
            <p:cNvSpPr txBox="1">
              <a:spLocks noChangeArrowheads="1"/>
            </p:cNvSpPr>
            <p:nvPr/>
          </p:nvSpPr>
          <p:spPr bwMode="auto">
            <a:xfrm>
              <a:off x="2891361" y="5760069"/>
              <a:ext cx="675512" cy="24198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36000" tIns="36000" rIns="36000" bIns="36000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ja-JP" sz="105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-50dBm</a:t>
              </a:r>
            </a:p>
          </p:txBody>
        </p:sp>
        <p:sp>
          <p:nvSpPr>
            <p:cNvPr id="18" name="テキスト ボックス 48"/>
            <p:cNvSpPr txBox="1">
              <a:spLocks noChangeArrowheads="1"/>
            </p:cNvSpPr>
            <p:nvPr/>
          </p:nvSpPr>
          <p:spPr bwMode="auto">
            <a:xfrm>
              <a:off x="5371433" y="5760069"/>
              <a:ext cx="675512" cy="24198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36000" tIns="36000" rIns="36000" bIns="36000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ja-JP" sz="105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-38dBm</a:t>
              </a:r>
            </a:p>
          </p:txBody>
        </p:sp>
        <p:cxnSp>
          <p:nvCxnSpPr>
            <p:cNvPr id="19" name="直線矢印コネクタ 18"/>
            <p:cNvCxnSpPr/>
            <p:nvPr/>
          </p:nvCxnSpPr>
          <p:spPr>
            <a:xfrm flipV="1">
              <a:off x="1086801" y="5681034"/>
              <a:ext cx="0" cy="40005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矢印コネクタ 19"/>
            <p:cNvCxnSpPr/>
            <p:nvPr/>
          </p:nvCxnSpPr>
          <p:spPr>
            <a:xfrm flipV="1">
              <a:off x="3566873" y="5685220"/>
              <a:ext cx="0" cy="40005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矢印コネクタ 20"/>
            <p:cNvCxnSpPr/>
            <p:nvPr/>
          </p:nvCxnSpPr>
          <p:spPr>
            <a:xfrm flipV="1">
              <a:off x="6046945" y="5690211"/>
              <a:ext cx="0" cy="40005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正方形/長方形 22"/>
            <p:cNvSpPr/>
            <p:nvPr/>
          </p:nvSpPr>
          <p:spPr>
            <a:xfrm>
              <a:off x="6046945" y="6102500"/>
              <a:ext cx="2586555" cy="22283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en-US" altLang="ja-JP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DSC=ON</a:t>
              </a: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8804700" y="5407523"/>
              <a:ext cx="335027" cy="169277"/>
            </a:xfrm>
            <a:prstGeom prst="rect">
              <a:avLst/>
            </a:prstGeom>
          </p:spPr>
          <p:txBody>
            <a:bodyPr wrap="none" lIns="0" tIns="0" rIns="0" bIns="0" rtlCol="0" anchor="t" anchorCtr="0">
              <a:spAutoFit/>
            </a:bodyPr>
            <a:lstStyle/>
            <a:p>
              <a:pPr algn="ctr"/>
              <a:r>
                <a:rPr kumimoji="1" lang="en-US" altLang="ja-JP" sz="11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time</a:t>
              </a:r>
              <a:endParaRPr kumimoji="1"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5" name="テキスト ボックス 48"/>
            <p:cNvSpPr txBox="1">
              <a:spLocks noChangeArrowheads="1"/>
            </p:cNvSpPr>
            <p:nvPr/>
          </p:nvSpPr>
          <p:spPr bwMode="auto">
            <a:xfrm>
              <a:off x="7851505" y="5760069"/>
              <a:ext cx="898034" cy="24198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36000" tIns="36000" rIns="36000" bIns="36000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ja-JP" sz="105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-40dBm</a:t>
              </a:r>
            </a:p>
          </p:txBody>
        </p:sp>
        <p:cxnSp>
          <p:nvCxnSpPr>
            <p:cNvPr id="26" name="直線矢印コネクタ 25"/>
            <p:cNvCxnSpPr/>
            <p:nvPr/>
          </p:nvCxnSpPr>
          <p:spPr>
            <a:xfrm flipV="1">
              <a:off x="8647939" y="5685220"/>
              <a:ext cx="0" cy="40005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正方形/長方形 26"/>
            <p:cNvSpPr/>
            <p:nvPr/>
          </p:nvSpPr>
          <p:spPr>
            <a:xfrm>
              <a:off x="8633501" y="6101628"/>
              <a:ext cx="338712" cy="223711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endPara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28" name="直線矢印コネクタ 27"/>
            <p:cNvCxnSpPr/>
            <p:nvPr/>
          </p:nvCxnSpPr>
          <p:spPr>
            <a:xfrm>
              <a:off x="344467" y="6323858"/>
              <a:ext cx="87343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6401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0951" y="1805885"/>
            <a:ext cx="3818813" cy="3482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Conditions</a:t>
            </a:r>
            <a:endParaRPr kumimoji="1" lang="ja-JP" altLang="en-US" dirty="0"/>
          </a:p>
        </p:txBody>
      </p:sp>
      <p:sp>
        <p:nvSpPr>
          <p:cNvPr id="273" name="コンテンツ プレースホルダー 272"/>
          <p:cNvSpPr>
            <a:spLocks noGrp="1"/>
          </p:cNvSpPr>
          <p:nvPr>
            <p:ph idx="1"/>
          </p:nvPr>
        </p:nvSpPr>
        <p:spPr>
          <a:xfrm>
            <a:off x="495300" y="1565260"/>
            <a:ext cx="5372100" cy="5064140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Scenario-3</a:t>
            </a:r>
          </a:p>
          <a:p>
            <a:pPr lvl="1"/>
            <a:r>
              <a:rPr kumimoji="1" lang="en-US" altLang="ja-JP" dirty="0" smtClean="0"/>
              <a:t>19-cell model </a:t>
            </a:r>
            <a:r>
              <a:rPr kumimoji="1" lang="en-US" altLang="ja-JP" b="1" u="sng" dirty="0" smtClean="0">
                <a:solidFill>
                  <a:srgbClr val="FF0066"/>
                </a:solidFill>
              </a:rPr>
              <a:t>with wrap-around</a:t>
            </a:r>
            <a:r>
              <a:rPr kumimoji="1" lang="en-US" altLang="ja-JP" b="1" u="sng" dirty="0" smtClean="0"/>
              <a:t> 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(R=10m, Reuse=3)</a:t>
            </a:r>
          </a:p>
          <a:p>
            <a:r>
              <a:rPr kumimoji="1" lang="en-US" altLang="ja-JP" dirty="0" smtClean="0"/>
              <a:t>Traffic model</a:t>
            </a:r>
          </a:p>
          <a:p>
            <a:pPr lvl="1"/>
            <a:r>
              <a:rPr kumimoji="1" lang="en-US" altLang="ja-JP" dirty="0" smtClean="0"/>
              <a:t>10 uplink UDP Flows/BSS</a:t>
            </a:r>
            <a:br>
              <a:rPr kumimoji="1" lang="en-US" altLang="ja-JP" dirty="0" smtClean="0"/>
            </a:br>
            <a:r>
              <a:rPr kumimoji="1" lang="en-US" altLang="ja-JP" dirty="0" smtClean="0"/>
              <a:t> (Full-buffer condition)</a:t>
            </a:r>
          </a:p>
          <a:p>
            <a:pPr lvl="1"/>
            <a:r>
              <a:rPr kumimoji="1" lang="en-US" altLang="ja-JP" dirty="0" smtClean="0"/>
              <a:t>No downlink traffic</a:t>
            </a:r>
          </a:p>
          <a:p>
            <a:r>
              <a:rPr kumimoji="1" lang="en-US" altLang="ja-JP" dirty="0" smtClean="0"/>
              <a:t>MCS selection</a:t>
            </a:r>
          </a:p>
          <a:p>
            <a:pPr lvl="1"/>
            <a:r>
              <a:rPr kumimoji="1" lang="en-US" altLang="ja-JP" dirty="0" err="1" smtClean="0"/>
              <a:t>Goodput</a:t>
            </a:r>
            <a:r>
              <a:rPr kumimoji="1" lang="en-US" altLang="ja-JP" dirty="0" smtClean="0"/>
              <a:t> maximizing MCS </a:t>
            </a:r>
            <a:br>
              <a:rPr kumimoji="1" lang="en-US" altLang="ja-JP" dirty="0" smtClean="0"/>
            </a:br>
            <a:r>
              <a:rPr kumimoji="1" lang="en-US" altLang="ja-JP" dirty="0" smtClean="0"/>
              <a:t>based</a:t>
            </a:r>
            <a:r>
              <a:rPr kumimoji="1" lang="ja-JP" altLang="en-US" dirty="0"/>
              <a:t> </a:t>
            </a:r>
            <a:r>
              <a:rPr kumimoji="1" lang="en-US" altLang="ja-JP" dirty="0" smtClean="0"/>
              <a:t>on SINR by training[3]</a:t>
            </a:r>
          </a:p>
          <a:p>
            <a:r>
              <a:rPr kumimoji="1" lang="en-US" altLang="ja-JP" dirty="0" smtClean="0"/>
              <a:t>Sensitivity control algorithm</a:t>
            </a:r>
          </a:p>
          <a:p>
            <a:pPr lvl="1"/>
            <a:r>
              <a:rPr kumimoji="1" lang="en-US" altLang="ja-JP" dirty="0" smtClean="0"/>
              <a:t>Beacon RSSI based algorithm[5]</a:t>
            </a:r>
          </a:p>
          <a:p>
            <a:r>
              <a:rPr kumimoji="1" lang="en-US" altLang="ja-JP" dirty="0" smtClean="0"/>
              <a:t>Parameters</a:t>
            </a:r>
          </a:p>
          <a:p>
            <a:pPr lvl="1"/>
            <a:r>
              <a:rPr kumimoji="1" lang="en-US" altLang="ja-JP" dirty="0" smtClean="0"/>
              <a:t>Rx sensitivity level when DSC is used</a:t>
            </a:r>
          </a:p>
          <a:p>
            <a:pPr lvl="2"/>
            <a:r>
              <a:rPr kumimoji="1" lang="en-US" altLang="ja-JP" dirty="0" smtClean="0"/>
              <a:t>-82dBm ~ -52dBm </a:t>
            </a:r>
          </a:p>
          <a:p>
            <a:r>
              <a:rPr kumimoji="1" lang="en-US" altLang="ja-JP" dirty="0" smtClean="0"/>
              <a:t>See backup slide for details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7172428" y="3123514"/>
            <a:ext cx="838200" cy="21544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400" b="1" dirty="0" smtClean="0">
                <a:latin typeface="+mj-ea"/>
                <a:ea typeface="+mj-ea"/>
              </a:rPr>
              <a:t>30m</a:t>
            </a: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7092795" y="3626078"/>
            <a:ext cx="450977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400" b="1" dirty="0" smtClean="0">
                <a:latin typeface="+mj-ea"/>
                <a:ea typeface="+mj-ea"/>
              </a:rPr>
              <a:t>10m</a:t>
            </a:r>
          </a:p>
        </p:txBody>
      </p:sp>
      <p:cxnSp>
        <p:nvCxnSpPr>
          <p:cNvPr id="104" name="直線矢印コネクタ 103"/>
          <p:cNvCxnSpPr/>
          <p:nvPr/>
        </p:nvCxnSpPr>
        <p:spPr>
          <a:xfrm>
            <a:off x="6934200" y="3570639"/>
            <a:ext cx="331367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矢印コネクタ 104"/>
          <p:cNvCxnSpPr/>
          <p:nvPr/>
        </p:nvCxnSpPr>
        <p:spPr>
          <a:xfrm flipV="1">
            <a:off x="6970358" y="2888829"/>
            <a:ext cx="382777" cy="658322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27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Throughput Comparison</a:t>
            </a:r>
            <a:endParaRPr kumimoji="1" lang="ja-JP" altLang="en-US" dirty="0"/>
          </a:p>
        </p:txBody>
      </p:sp>
      <p:sp>
        <p:nvSpPr>
          <p:cNvPr id="18" name="コンテンツ プレースホルダー 17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endParaRPr kumimoji="1" lang="en-US" altLang="ja-JP" dirty="0" smtClean="0"/>
          </a:p>
          <a:p>
            <a:endParaRPr kumimoji="1" lang="en-US" altLang="ja-JP" dirty="0"/>
          </a:p>
          <a:p>
            <a:endParaRPr kumimoji="1" lang="en-US" altLang="ja-JP" dirty="0" smtClean="0"/>
          </a:p>
          <a:p>
            <a:endParaRPr kumimoji="1" lang="en-US" altLang="ja-JP" dirty="0"/>
          </a:p>
          <a:p>
            <a:endParaRPr kumimoji="1" lang="en-US" altLang="ja-JP" dirty="0" smtClean="0"/>
          </a:p>
          <a:p>
            <a:endParaRPr kumimoji="1" lang="en-US" altLang="ja-JP" dirty="0"/>
          </a:p>
          <a:p>
            <a:endParaRPr kumimoji="1" lang="en-US" altLang="ja-JP" dirty="0" smtClean="0"/>
          </a:p>
          <a:p>
            <a:endParaRPr kumimoji="1" lang="en-US" altLang="ja-JP" dirty="0"/>
          </a:p>
          <a:p>
            <a:r>
              <a:rPr kumimoji="1" lang="en-US" altLang="ja-JP" dirty="0" smtClean="0"/>
              <a:t>There isn’t much gain using only BSS COLOR filtering itself.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3622" y="2209800"/>
            <a:ext cx="3253617" cy="3373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角丸四角形 8"/>
          <p:cNvSpPr/>
          <p:nvPr/>
        </p:nvSpPr>
        <p:spPr>
          <a:xfrm>
            <a:off x="1995929" y="3356327"/>
            <a:ext cx="859466" cy="74957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BSS </a:t>
            </a:r>
          </a:p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Total</a:t>
            </a:r>
          </a:p>
          <a:p>
            <a:pPr algn="ctr"/>
            <a:r>
              <a:rPr kumimoji="1" lang="en-US" altLang="ja-JP" sz="14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Tput</a:t>
            </a:r>
            <a:endParaRPr kumimoji="1" lang="ja-JP" altLang="en-US" sz="1400" dirty="0" err="1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3276600" y="1795027"/>
            <a:ext cx="2895600" cy="48013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BSS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COLOR Filtering</a:t>
            </a:r>
          </a:p>
        </p:txBody>
      </p:sp>
      <p:cxnSp>
        <p:nvCxnSpPr>
          <p:cNvPr id="12" name="直線コネクタ 11"/>
          <p:cNvCxnSpPr/>
          <p:nvPr/>
        </p:nvCxnSpPr>
        <p:spPr bwMode="auto">
          <a:xfrm>
            <a:off x="4249807" y="3235826"/>
            <a:ext cx="1600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13" name="角丸四角形吹き出し 12"/>
          <p:cNvSpPr/>
          <p:nvPr/>
        </p:nvSpPr>
        <p:spPr bwMode="auto">
          <a:xfrm>
            <a:off x="5573844" y="2594327"/>
            <a:ext cx="598356" cy="478408"/>
          </a:xfrm>
          <a:prstGeom prst="wedgeRoundRectCallout">
            <a:avLst>
              <a:gd name="adj1" fmla="val -35629"/>
              <a:gd name="adj2" fmla="val 70269"/>
              <a:gd name="adj3" fmla="val 16667"/>
            </a:avLst>
          </a:prstGeom>
          <a:ln>
            <a:solidFill>
              <a:srgbClr val="FF0066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b="1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6%</a:t>
            </a:r>
            <a:endParaRPr kumimoji="1" lang="en-US" altLang="ja-JP" b="1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b="1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</a:t>
            </a:r>
            <a:endParaRPr kumimoji="1" lang="ja-JP" altLang="en-US" b="1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733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>
            <a:normAutofit fontScale="85000" lnSpcReduction="20000"/>
          </a:bodyPr>
          <a:lstStyle/>
          <a:p>
            <a:endParaRPr kumimoji="1" lang="en-US" altLang="ja-JP" dirty="0" smtClean="0"/>
          </a:p>
          <a:p>
            <a:endParaRPr kumimoji="1" lang="en-US" altLang="ja-JP" dirty="0"/>
          </a:p>
          <a:p>
            <a:endParaRPr kumimoji="1" lang="en-US" altLang="ja-JP" dirty="0" smtClean="0"/>
          </a:p>
          <a:p>
            <a:endParaRPr kumimoji="1" lang="en-US" altLang="ja-JP" dirty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/>
          </a:p>
          <a:p>
            <a:r>
              <a:rPr kumimoji="1" lang="en-US" altLang="ja-JP" dirty="0"/>
              <a:t>DSC provide more gain than COLOR filtering</a:t>
            </a:r>
          </a:p>
          <a:p>
            <a:r>
              <a:rPr kumimoji="1" lang="en-US" altLang="ja-JP" dirty="0" smtClean="0"/>
              <a:t>When BSS COLOR filtering is used with DSC, it can provide additional gain when the offset of Rx sensitivity level is relatively small.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Throughput Comparison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811" y="2530430"/>
            <a:ext cx="3951287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2099" y="2530430"/>
            <a:ext cx="3895725" cy="275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角丸四角形 9"/>
          <p:cNvSpPr/>
          <p:nvPr/>
        </p:nvSpPr>
        <p:spPr>
          <a:xfrm>
            <a:off x="5553028" y="1808421"/>
            <a:ext cx="3192585" cy="381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DSC with BSS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COLOR Filtering</a:t>
            </a:r>
          </a:p>
        </p:txBody>
      </p:sp>
      <p:sp>
        <p:nvSpPr>
          <p:cNvPr id="14" name="角丸四角形吹き出し 13"/>
          <p:cNvSpPr/>
          <p:nvPr/>
        </p:nvSpPr>
        <p:spPr bwMode="auto">
          <a:xfrm>
            <a:off x="7495511" y="2398355"/>
            <a:ext cx="598356" cy="478408"/>
          </a:xfrm>
          <a:prstGeom prst="wedgeRoundRectCallout">
            <a:avLst>
              <a:gd name="adj1" fmla="val -21414"/>
              <a:gd name="adj2" fmla="val 79159"/>
              <a:gd name="adj3" fmla="val 16667"/>
            </a:avLst>
          </a:prstGeom>
          <a:ln>
            <a:solidFill>
              <a:srgbClr val="00B0F0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1" lang="en-US" altLang="ja-JP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4%</a:t>
            </a:r>
            <a:endParaRPr kumimoji="1" lang="en-US" altLang="ja-JP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</a:t>
            </a:r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角丸四角形吹き出し 14"/>
          <p:cNvSpPr/>
          <p:nvPr/>
        </p:nvSpPr>
        <p:spPr bwMode="auto">
          <a:xfrm>
            <a:off x="8387076" y="2209800"/>
            <a:ext cx="598356" cy="478408"/>
          </a:xfrm>
          <a:prstGeom prst="wedgeRoundRectCallout">
            <a:avLst>
              <a:gd name="adj1" fmla="val -30298"/>
              <a:gd name="adj2" fmla="val 72491"/>
              <a:gd name="adj3" fmla="val 16667"/>
            </a:avLst>
          </a:prstGeom>
          <a:ln>
            <a:solidFill>
              <a:srgbClr val="00B050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49%</a:t>
            </a:r>
            <a:endParaRPr kumimoji="1" lang="en-US" altLang="ja-JP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</a:t>
            </a:r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吹き出し 15"/>
          <p:cNvSpPr/>
          <p:nvPr/>
        </p:nvSpPr>
        <p:spPr bwMode="auto">
          <a:xfrm>
            <a:off x="6767563" y="2595247"/>
            <a:ext cx="598356" cy="478408"/>
          </a:xfrm>
          <a:prstGeom prst="wedgeRoundRectCallout">
            <a:avLst>
              <a:gd name="adj1" fmla="val -33852"/>
              <a:gd name="adj2" fmla="val 74714"/>
              <a:gd name="adj3" fmla="val 16667"/>
            </a:avLst>
          </a:prstGeom>
          <a:ln>
            <a:solidFill>
              <a:srgbClr val="FF0066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17%</a:t>
            </a:r>
            <a:endParaRPr kumimoji="1" lang="en-US" altLang="ja-JP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</a:t>
            </a:r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7" name="直線コネクタ 16"/>
          <p:cNvCxnSpPr/>
          <p:nvPr/>
        </p:nvCxnSpPr>
        <p:spPr bwMode="auto">
          <a:xfrm>
            <a:off x="1673002" y="3375036"/>
            <a:ext cx="261455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18" name="角丸四角形 17"/>
          <p:cNvSpPr/>
          <p:nvPr/>
        </p:nvSpPr>
        <p:spPr>
          <a:xfrm>
            <a:off x="1712314" y="1808421"/>
            <a:ext cx="1824108" cy="39057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DSC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152400" y="1981172"/>
            <a:ext cx="859466" cy="74957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BSS </a:t>
            </a:r>
          </a:p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Total</a:t>
            </a:r>
          </a:p>
          <a:p>
            <a:pPr algn="ctr"/>
            <a:r>
              <a:rPr kumimoji="1" lang="en-US" altLang="ja-JP" sz="14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Tput</a:t>
            </a:r>
            <a:endParaRPr kumimoji="1" lang="ja-JP" altLang="en-US" sz="1400" dirty="0" err="1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角丸四角形吹き出し 18"/>
          <p:cNvSpPr/>
          <p:nvPr/>
        </p:nvSpPr>
        <p:spPr bwMode="auto">
          <a:xfrm>
            <a:off x="3223067" y="2533974"/>
            <a:ext cx="598356" cy="478408"/>
          </a:xfrm>
          <a:prstGeom prst="wedgeRoundRectCallout">
            <a:avLst>
              <a:gd name="adj1" fmla="val -26744"/>
              <a:gd name="adj2" fmla="val 79159"/>
              <a:gd name="adj3" fmla="val 16667"/>
            </a:avLst>
          </a:prstGeom>
          <a:ln>
            <a:solidFill>
              <a:srgbClr val="00B0F0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24%</a:t>
            </a:r>
            <a:endParaRPr kumimoji="1"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</a:t>
            </a:r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角丸四角形吹き出し 19"/>
          <p:cNvSpPr/>
          <p:nvPr/>
        </p:nvSpPr>
        <p:spPr bwMode="auto">
          <a:xfrm>
            <a:off x="4181229" y="2209800"/>
            <a:ext cx="598356" cy="478408"/>
          </a:xfrm>
          <a:prstGeom prst="wedgeRoundRectCallout">
            <a:avLst>
              <a:gd name="adj1" fmla="val -37406"/>
              <a:gd name="adj2" fmla="val 92494"/>
              <a:gd name="adj3" fmla="val 16667"/>
            </a:avLst>
          </a:prstGeom>
          <a:ln>
            <a:solidFill>
              <a:srgbClr val="00B050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48%</a:t>
            </a:r>
            <a:endParaRPr kumimoji="1"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</a:t>
            </a:r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角丸四角形吹き出し 20"/>
          <p:cNvSpPr/>
          <p:nvPr/>
        </p:nvSpPr>
        <p:spPr bwMode="auto">
          <a:xfrm>
            <a:off x="2496541" y="2595247"/>
            <a:ext cx="598356" cy="478408"/>
          </a:xfrm>
          <a:prstGeom prst="wedgeRoundRectCallout">
            <a:avLst>
              <a:gd name="adj1" fmla="val -39183"/>
              <a:gd name="adj2" fmla="val 101384"/>
              <a:gd name="adj3" fmla="val 16667"/>
            </a:avLst>
          </a:prstGeom>
          <a:ln>
            <a:solidFill>
              <a:srgbClr val="FF0066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7%</a:t>
            </a:r>
            <a:endParaRPr kumimoji="1"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</a:t>
            </a:r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0" name="直線コネクタ 29"/>
          <p:cNvCxnSpPr/>
          <p:nvPr/>
        </p:nvCxnSpPr>
        <p:spPr bwMode="auto">
          <a:xfrm>
            <a:off x="6058640" y="3375036"/>
            <a:ext cx="261455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85826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直線コネクタ 33"/>
          <p:cNvCxnSpPr/>
          <p:nvPr/>
        </p:nvCxnSpPr>
        <p:spPr>
          <a:xfrm>
            <a:off x="3394001" y="2681597"/>
            <a:ext cx="0" cy="232261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正方形/長方形 55"/>
          <p:cNvSpPr/>
          <p:nvPr/>
        </p:nvSpPr>
        <p:spPr>
          <a:xfrm>
            <a:off x="2167459" y="3927012"/>
            <a:ext cx="6389859" cy="42600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Analysis of DSC vs. BSS Coloring</a:t>
            </a:r>
            <a:endParaRPr kumimoji="1" lang="ja-JP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676401"/>
            <a:ext cx="7772400" cy="546656"/>
          </a:xfrm>
        </p:spPr>
        <p:txBody>
          <a:bodyPr>
            <a:normAutofit fontScale="92500"/>
          </a:bodyPr>
          <a:lstStyle/>
          <a:p>
            <a:r>
              <a:rPr kumimoji="1" lang="en-US" altLang="ja-JP" dirty="0" smtClean="0"/>
              <a:t>A example of difference between DSC and Color filtering</a:t>
            </a:r>
            <a:endParaRPr kumimoji="1" lang="ja-JP" altLang="en-US" dirty="0"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8</a:t>
            </a:fld>
            <a:endParaRPr lang="en-US"/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1752600" y="3124923"/>
            <a:ext cx="7162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2155027" y="2782023"/>
            <a:ext cx="588173" cy="3429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L-STF/</a:t>
            </a:r>
          </a:p>
          <a:p>
            <a:pPr algn="ctr"/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LTF</a:t>
            </a:r>
            <a:endParaRPr kumimoji="1" lang="ja-JP" altLang="en-US" sz="1050" dirty="0" err="1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250527" y="2782023"/>
            <a:ext cx="4314825" cy="3429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PSDU</a:t>
            </a:r>
            <a:endParaRPr kumimoji="1" lang="ja-JP" altLang="en-US" sz="1400" dirty="0" err="1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1752600" y="4352661"/>
            <a:ext cx="7162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85126" y="2861846"/>
            <a:ext cx="1575752" cy="33855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OBSS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STA’s </a:t>
            </a:r>
            <a:r>
              <a:rPr kumimoji="1" lang="en-US" altLang="ja-JP" sz="11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Tx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(with different COLOR)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6" name="直線矢印コネクタ 15"/>
          <p:cNvCxnSpPr/>
          <p:nvPr/>
        </p:nvCxnSpPr>
        <p:spPr>
          <a:xfrm>
            <a:off x="1752600" y="5333736"/>
            <a:ext cx="7162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2155027" y="2342283"/>
            <a:ext cx="0" cy="333711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1596673" y="3657600"/>
            <a:ext cx="1250342" cy="169277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not detected at all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743200" y="2782023"/>
            <a:ext cx="635798" cy="342900"/>
          </a:xfrm>
          <a:prstGeom prst="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L&amp;VHT</a:t>
            </a:r>
          </a:p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SIG</a:t>
            </a:r>
            <a:endParaRPr kumimoji="1" lang="ja-JP" altLang="en-US" sz="1100" dirty="0" err="1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394002" y="2782023"/>
            <a:ext cx="856525" cy="3429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VHT-STF/</a:t>
            </a:r>
          </a:p>
          <a:p>
            <a:pPr algn="ctr"/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LTF/SIGB</a:t>
            </a:r>
            <a:endParaRPr kumimoji="1" lang="ja-JP" altLang="en-US" sz="1050" dirty="0" err="1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7" name="直線矢印コネクタ 26"/>
          <p:cNvCxnSpPr/>
          <p:nvPr/>
        </p:nvCxnSpPr>
        <p:spPr>
          <a:xfrm>
            <a:off x="1878802" y="3832089"/>
            <a:ext cx="276225" cy="18097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>
            <a:off x="3061099" y="4783578"/>
            <a:ext cx="332903" cy="20607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3394001" y="4908600"/>
            <a:ext cx="5163317" cy="42600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155028" y="4981311"/>
            <a:ext cx="1238974" cy="35242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Rx</a:t>
            </a:r>
            <a:endParaRPr kumimoji="1" lang="ja-JP" altLang="en-US" sz="1600" dirty="0" err="1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下矢印 31"/>
          <p:cNvSpPr/>
          <p:nvPr/>
        </p:nvSpPr>
        <p:spPr>
          <a:xfrm>
            <a:off x="4563468" y="3285915"/>
            <a:ext cx="598597" cy="48391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kumimoji="1" lang="ja-JP" altLang="en-US" sz="1800" dirty="0" err="1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449113" y="2223056"/>
            <a:ext cx="2566167" cy="33855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[Note]Assume COLOR information is included in VHT-SIGA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42" name="直線コネクタ 41"/>
          <p:cNvCxnSpPr/>
          <p:nvPr/>
        </p:nvCxnSpPr>
        <p:spPr>
          <a:xfrm>
            <a:off x="8565352" y="2668327"/>
            <a:ext cx="0" cy="155444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>
            <a:off x="1878803" y="4790354"/>
            <a:ext cx="276225" cy="18097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1552499" y="4614301"/>
            <a:ext cx="596317" cy="169277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detected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484780" y="4420980"/>
            <a:ext cx="1527433" cy="33855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COLOR doesn’t match</a:t>
            </a:r>
          </a:p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-&gt; abandon Rx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616665" y="3974671"/>
            <a:ext cx="3622979" cy="369332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 Treated as </a:t>
            </a:r>
            <a:r>
              <a:rPr kumimoji="1" lang="en-US" altLang="ja-JP" b="1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CCA_IDLE</a:t>
            </a:r>
            <a:r>
              <a:rPr kumimoji="1" lang="en-US" altLang="ja-JP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-&gt; can continue </a:t>
            </a:r>
            <a:r>
              <a:rPr kumimoji="1" lang="en-US" altLang="ja-JP" dirty="0" err="1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backoff</a:t>
            </a:r>
            <a:endParaRPr kumimoji="1" lang="en-US" altLang="ja-JP" dirty="0" smtClean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en-US" altLang="ja-JP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 Can receive another packets</a:t>
            </a:r>
            <a:endParaRPr kumimoji="1" lang="ja-JP" altLang="en-US" dirty="0" smtClean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6" name="直線矢印コネクタ 65"/>
          <p:cNvCxnSpPr/>
          <p:nvPr/>
        </p:nvCxnSpPr>
        <p:spPr>
          <a:xfrm flipH="1">
            <a:off x="3061099" y="2561610"/>
            <a:ext cx="187398" cy="213433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テキスト ボックス 67"/>
          <p:cNvSpPr txBox="1"/>
          <p:nvPr/>
        </p:nvSpPr>
        <p:spPr>
          <a:xfrm>
            <a:off x="3733800" y="4965271"/>
            <a:ext cx="3914148" cy="369332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 Treated as </a:t>
            </a:r>
            <a:r>
              <a:rPr kumimoji="1" lang="en-US" altLang="ja-JP" b="1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CCA_BUSY</a:t>
            </a:r>
            <a:r>
              <a:rPr kumimoji="1" lang="en-US" altLang="ja-JP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-&gt; </a:t>
            </a:r>
            <a:r>
              <a:rPr kumimoji="1" lang="en-US" altLang="ja-JP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cannot </a:t>
            </a:r>
            <a:r>
              <a:rPr kumimoji="1" lang="en-US" altLang="ja-JP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continue </a:t>
            </a:r>
            <a:r>
              <a:rPr kumimoji="1" lang="en-US" altLang="ja-JP" dirty="0" err="1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backoff</a:t>
            </a:r>
            <a:endParaRPr kumimoji="1" lang="en-US" altLang="ja-JP" b="1" dirty="0" smtClean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en-US" altLang="ja-JP" dirty="0" smtClean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 Can receive another packets</a:t>
            </a:r>
            <a:endParaRPr kumimoji="1" lang="ja-JP" altLang="en-US" dirty="0" smtClean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 bwMode="auto">
          <a:xfrm>
            <a:off x="146555" y="4039203"/>
            <a:ext cx="1400628" cy="411829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STA that enables</a:t>
            </a:r>
          </a:p>
          <a:p>
            <a:pPr algn="ctr"/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DSC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 bwMode="auto">
          <a:xfrm>
            <a:off x="146555" y="4998974"/>
            <a:ext cx="1452894" cy="411829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STA that enables</a:t>
            </a:r>
          </a:p>
          <a:p>
            <a:pPr algn="ctr"/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COLOR filtering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85627"/>
              </p:ext>
            </p:extLst>
          </p:nvPr>
        </p:nvGraphicFramePr>
        <p:xfrm>
          <a:off x="241253" y="5679393"/>
          <a:ext cx="8675279" cy="7987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91450"/>
                <a:gridCol w="1117527"/>
                <a:gridCol w="4266302"/>
              </a:tblGrid>
              <a:tr h="266264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DSC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BSS COLOR filtering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662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Increasing </a:t>
                      </a:r>
                      <a:r>
                        <a:rPr kumimoji="1" lang="en-US" altLang="ja-JP" sz="12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Tx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opportunity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Can improve.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Cannot help for this.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bg1"/>
                    </a:solidFill>
                  </a:tcPr>
                </a:tc>
              </a:tr>
              <a:tr h="2662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Acquiring Rx opportunity</a:t>
                      </a:r>
                      <a:r>
                        <a:rPr kumimoji="1" lang="en-US" altLang="ja-JP" sz="1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for desired signal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Can improve.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Can improve but only when the packet has COLOR info.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3" name="テキスト ボックス 42"/>
          <p:cNvSpPr txBox="1"/>
          <p:nvPr/>
        </p:nvSpPr>
        <p:spPr>
          <a:xfrm>
            <a:off x="6489472" y="2159169"/>
            <a:ext cx="2425928" cy="5078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[Note]Assume RSSI of interference packet is higher than CCA threshold for Color filtered packets.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386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 smtClean="0"/>
              <a:t>Performance of BSS Coloring and DSC has been compared in SS3</a:t>
            </a:r>
          </a:p>
          <a:p>
            <a:pPr algn="just"/>
            <a:endParaRPr kumimoji="1" lang="en-US" altLang="ja-JP" dirty="0"/>
          </a:p>
          <a:p>
            <a:pPr algn="just"/>
            <a:r>
              <a:rPr kumimoji="1" lang="en-US" altLang="ja-JP" dirty="0" smtClean="0"/>
              <a:t>There is not so much gain if only BSS Coloring is used and DSC outperforms in Simulation Scenario</a:t>
            </a:r>
          </a:p>
          <a:p>
            <a:pPr algn="just"/>
            <a:r>
              <a:rPr kumimoji="1" lang="en-US" altLang="ja-JP" dirty="0" smtClean="0"/>
              <a:t>But when BSS Coloring is used with DSC it can increase gain when </a:t>
            </a:r>
            <a:r>
              <a:rPr kumimoji="1" lang="en-US" altLang="ja-JP" dirty="0"/>
              <a:t>the offset of Rx sensitivity level is </a:t>
            </a:r>
            <a:r>
              <a:rPr kumimoji="1" lang="en-US" altLang="ja-JP" dirty="0" smtClean="0"/>
              <a:t>relatively small</a:t>
            </a:r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65" cy="276999"/>
          </a:xfrm>
        </p:spPr>
        <p:txBody>
          <a:bodyPr/>
          <a:lstStyle/>
          <a:p>
            <a:r>
              <a:rPr lang="en-US" altLang="ja-JP" smtClean="0"/>
              <a:t>November 2014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Takeshi Itagaki,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92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シック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24911</TotalTime>
  <Words>1047</Words>
  <Application>Microsoft Office PowerPoint</Application>
  <PresentationFormat>画面に合わせる (4:3)</PresentationFormat>
  <Paragraphs>247</Paragraphs>
  <Slides>11</Slides>
  <Notes>5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3" baseType="lpstr">
      <vt:lpstr>802-11-Submission</vt:lpstr>
      <vt:lpstr>Microsoft Word 97-2003 文書</vt:lpstr>
      <vt:lpstr>Performance Analysis of BSS Color and DSC </vt:lpstr>
      <vt:lpstr>Abstract</vt:lpstr>
      <vt:lpstr>BSS Coloring</vt:lpstr>
      <vt:lpstr>DSC Algorithm</vt:lpstr>
      <vt:lpstr>Simulation Conditions</vt:lpstr>
      <vt:lpstr>Throughput Comparison</vt:lpstr>
      <vt:lpstr>Throughput Comparison</vt:lpstr>
      <vt:lpstr>Analysis of DSC vs. BSS Coloring</vt:lpstr>
      <vt:lpstr>Conclusion</vt:lpstr>
      <vt:lpstr>Simulation Setup details</vt:lpstr>
      <vt:lpstr>References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o00903653</dc:creator>
  <cp:lastModifiedBy>Mori, Masahito</cp:lastModifiedBy>
  <cp:revision>262</cp:revision>
  <cp:lastPrinted>1998-02-10T13:28:06Z</cp:lastPrinted>
  <dcterms:created xsi:type="dcterms:W3CDTF">2014-01-02T14:03:14Z</dcterms:created>
  <dcterms:modified xsi:type="dcterms:W3CDTF">2014-11-02T21:33:19Z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