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313" r:id="rId3"/>
    <p:sldId id="348" r:id="rId4"/>
    <p:sldId id="349" r:id="rId5"/>
    <p:sldId id="351" r:id="rId6"/>
    <p:sldId id="350" r:id="rId7"/>
    <p:sldId id="352" r:id="rId8"/>
    <p:sldId id="353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37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FF"/>
    <a:srgbClr val="0000FF"/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802.11-yy/1402r0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802.11-yy/1402r0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802.11-yy/1402r0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349522-3CCF-4D3D-9CA8-1D6EF64D92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802.11-14/1402r0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Box1 and Box3 calibration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2014/11/3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990946"/>
              </p:ext>
            </p:extLst>
          </p:nvPr>
        </p:nvGraphicFramePr>
        <p:xfrm>
          <a:off x="1149350" y="2703513"/>
          <a:ext cx="7002463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8" name="Document" r:id="rId4" imgW="8236552" imgH="2865815" progId="Word.Document.8">
                  <p:embed/>
                </p:oleObj>
              </mc:Choice>
              <mc:Fallback>
                <p:oleObj name="Document" r:id="rId4" imgW="8236552" imgH="286581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2703513"/>
                        <a:ext cx="7002463" cy="24304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dirty="0"/>
              <a:t>November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Box1 – Test5</a:t>
            </a:r>
            <a:br>
              <a:rPr kumimoji="1" lang="en-US" altLang="ja-JP" dirty="0" smtClean="0"/>
            </a:br>
            <a:r>
              <a:rPr kumimoji="1" lang="en-US" altLang="ja-JP" dirty="0" smtClean="0"/>
              <a:t>(DL SINR when all nodes are active)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90800"/>
            <a:ext cx="5956300" cy="336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0759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Box1 – Test5</a:t>
            </a:r>
            <a:br>
              <a:rPr kumimoji="1" lang="en-US" altLang="ja-JP" dirty="0" smtClean="0"/>
            </a:br>
            <a:r>
              <a:rPr kumimoji="1" lang="en-US" altLang="ja-JP" dirty="0" smtClean="0"/>
              <a:t>(UL SINR when all nodes are active)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3" y="2362200"/>
            <a:ext cx="6175375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442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Box3 tests</a:t>
            </a:r>
            <a:endParaRPr kumimoji="1" lang="ja-JP" altLang="en-US" dirty="0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25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Condition for Box3 calibration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/>
              <a:t>Guard interval: long</a:t>
            </a:r>
          </a:p>
          <a:p>
            <a:r>
              <a:rPr lang="en-US" altLang="ja-JP" dirty="0"/>
              <a:t>Data preamble: 11ac</a:t>
            </a:r>
          </a:p>
          <a:p>
            <a:r>
              <a:rPr lang="en-US" altLang="ja-JP" dirty="0"/>
              <a:t>Bandwidth: 20 MHz</a:t>
            </a:r>
          </a:p>
          <a:p>
            <a:r>
              <a:rPr lang="en-US" altLang="ja-JP" dirty="0"/>
              <a:t>A-MPDU aggregation: 2 MPDU per A-MPDU</a:t>
            </a:r>
          </a:p>
          <a:p>
            <a:r>
              <a:rPr lang="en-US" altLang="ja-JP" dirty="0"/>
              <a:t>Max retries: 10</a:t>
            </a:r>
          </a:p>
          <a:p>
            <a:r>
              <a:rPr lang="en-US" altLang="ja-JP" dirty="0"/>
              <a:t>Fixed MCS: MCS0 (6.5 Mbit/s) and MCS8 (78 Mbit/s)</a:t>
            </a:r>
          </a:p>
          <a:p>
            <a:r>
              <a:rPr lang="en-US" altLang="ja-JP" dirty="0" smtClean="0"/>
              <a:t>Modulation of Control Frame: Legacy 6.0Mbps</a:t>
            </a:r>
          </a:p>
          <a:p>
            <a:r>
              <a:rPr lang="en-US" altLang="ja-JP" dirty="0" smtClean="0"/>
              <a:t>RTS/CTS: on and off</a:t>
            </a:r>
            <a:endParaRPr lang="en-US" altLang="ja-JP" dirty="0"/>
          </a:p>
          <a:p>
            <a:r>
              <a:rPr lang="en-US" altLang="ja-JP" dirty="0" err="1"/>
              <a:t>Cwmin</a:t>
            </a:r>
            <a:r>
              <a:rPr lang="en-US" altLang="ja-JP" dirty="0"/>
              <a:t>: 15</a:t>
            </a:r>
          </a:p>
          <a:p>
            <a:r>
              <a:rPr lang="en-US" altLang="ja-JP" dirty="0"/>
              <a:t>AIFSN [BE]: 2</a:t>
            </a:r>
          </a:p>
          <a:p>
            <a:r>
              <a:rPr lang="en-US" altLang="ja-JP" dirty="0"/>
              <a:t>PER: 0</a:t>
            </a:r>
          </a:p>
          <a:p>
            <a:r>
              <a:rPr lang="en-US" altLang="ja-JP" dirty="0" smtClean="0"/>
              <a:t>MSDU length: </a:t>
            </a:r>
            <a:r>
              <a:rPr lang="en-US" altLang="ja-JP" dirty="0"/>
              <a:t>500, 1000, 1500, 2000 bytes</a:t>
            </a:r>
          </a:p>
          <a:p>
            <a:r>
              <a:rPr lang="en-US" altLang="ja-JP" dirty="0"/>
              <a:t>Application data size: 464, 964, 1464, 1964 bytes</a:t>
            </a:r>
          </a:p>
          <a:p>
            <a:r>
              <a:rPr lang="en-US" altLang="ja-JP" dirty="0" smtClean="0"/>
              <a:t>SIFS</a:t>
            </a:r>
            <a:r>
              <a:rPr lang="en-US" altLang="ja-JP" dirty="0"/>
              <a:t>: 16us, DIFS = AIFS [BE] = 34us</a:t>
            </a:r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26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smtClean="0"/>
              <a:t>Test1a Results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38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427" y="37338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21724"/>
              </p:ext>
            </p:extLst>
          </p:nvPr>
        </p:nvGraphicFramePr>
        <p:xfrm>
          <a:off x="5334401" y="914400"/>
          <a:ext cx="3690942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038"/>
                <a:gridCol w="341313"/>
                <a:gridCol w="341313"/>
                <a:gridCol w="341313"/>
                <a:gridCol w="341313"/>
                <a:gridCol w="411163"/>
                <a:gridCol w="411163"/>
                <a:gridCol w="411163"/>
                <a:gridCol w="41116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MCS0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MCS8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500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1000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1500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2000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500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1000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1500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2000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ETRI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4.79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5.99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21.99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34.94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43.27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48.68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Huawei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4.79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6.00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21.98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34.91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43.24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48.67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LGE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4.81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5.99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22.40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35.20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43.25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48.90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Qualcomm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4.76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5.98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23.92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37.25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45.55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50.81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</a:rPr>
                        <a:t>MediaTek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4.76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5.98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21.71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34.65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42.71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48.15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Intel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4.76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5.98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21.53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34.46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42.58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48.14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Ericsson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4.75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5.97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21.53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34.47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42.57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48.09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Nokia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4.76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5.97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21.19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34.22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41.93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47.74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NTT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4.79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6.00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22.00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35.00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43.20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48.40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SONY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4.76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5.96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21.91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34.78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42.74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48.13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" name="角丸四角形 9"/>
          <p:cNvSpPr/>
          <p:nvPr/>
        </p:nvSpPr>
        <p:spPr>
          <a:xfrm>
            <a:off x="1828800" y="3398781"/>
            <a:ext cx="779072" cy="3864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MCS0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400800" y="3429000"/>
            <a:ext cx="779072" cy="3864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MCS8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3205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37338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38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smtClean="0"/>
              <a:t>Test1b Results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1828800" y="3398781"/>
            <a:ext cx="779072" cy="3864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MCS0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400800" y="3429000"/>
            <a:ext cx="779072" cy="3864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MCS8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126149"/>
              </p:ext>
            </p:extLst>
          </p:nvPr>
        </p:nvGraphicFramePr>
        <p:xfrm>
          <a:off x="5181600" y="990600"/>
          <a:ext cx="3795717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038"/>
                <a:gridCol w="341313"/>
                <a:gridCol w="376238"/>
                <a:gridCol w="376238"/>
                <a:gridCol w="376238"/>
                <a:gridCol w="411163"/>
                <a:gridCol w="411163"/>
                <a:gridCol w="411163"/>
                <a:gridCol w="41116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MCS0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MCS8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500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1000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1500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2000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500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1000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1500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2000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ETRI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5.31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5.66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15.94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26.97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34.99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40.63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Huawei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5.31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15.94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27.07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34.97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40.61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5.31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16.20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27.30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35.00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40.80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Qualcomm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18.64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30.75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38.94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44.51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MediaTek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15.79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26.90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34.62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40.24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Intel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15.70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26.80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34.55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40.26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Ericsson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Nokia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15.52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26.66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34.12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39.96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NTT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5.30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16.00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27.10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34.97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40.40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SONY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4.39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15.88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27.14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34.82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40.21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361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374199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38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smtClean="0"/>
              <a:t>Test2a Results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1828800" y="3398781"/>
            <a:ext cx="1219200" cy="3864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 RTS/CTS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400800" y="3429000"/>
            <a:ext cx="1219200" cy="3864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RTS/CTS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103803"/>
              </p:ext>
            </p:extLst>
          </p:nvPr>
        </p:nvGraphicFramePr>
        <p:xfrm>
          <a:off x="5410200" y="990600"/>
          <a:ext cx="3411542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038"/>
                <a:gridCol w="341313"/>
                <a:gridCol w="341313"/>
                <a:gridCol w="341313"/>
                <a:gridCol w="341313"/>
                <a:gridCol w="341313"/>
                <a:gridCol w="341313"/>
                <a:gridCol w="341313"/>
                <a:gridCol w="34131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no RTS/CTS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RTS/CTS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1000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1500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2000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1000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1500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2000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ETRI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4.59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5.31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Huawei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4.56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5.33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4.62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4.50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5.34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Qualcomm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4.57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5.32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MediaTek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4.71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5.48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5.78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5.94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4.35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Intel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4.52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5.48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5.31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Ericsson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4.53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5.48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Nokia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4.58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5.71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5.32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NTT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4.58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5.45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5.35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5.70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5.88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SONY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4.57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5.33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4.43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5.29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5.82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23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841" y="37338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38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smtClean="0"/>
              <a:t>Test2b Results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1828800" y="3398781"/>
            <a:ext cx="779072" cy="3864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MCS0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400800" y="3429000"/>
            <a:ext cx="779072" cy="3864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MCS8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344949"/>
              </p:ext>
            </p:extLst>
          </p:nvPr>
        </p:nvGraphicFramePr>
        <p:xfrm>
          <a:off x="6400800" y="818414"/>
          <a:ext cx="1535114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038"/>
                <a:gridCol w="427038"/>
                <a:gridCol w="427038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MCS0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MCS8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1500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1500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ETRI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0.95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33.96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Huawei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1.01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34.75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1.02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35.00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Qualcomm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0.98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MediaTek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0.04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Intel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1.01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Ericsson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Nokia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1.20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35.66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NTT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1.06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SONY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1.05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37.44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955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38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7338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smtClean="0"/>
              <a:t>Test3 Results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1828800" y="3398781"/>
            <a:ext cx="779072" cy="3864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MCS0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400800" y="3429000"/>
            <a:ext cx="779072" cy="3864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MCS8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574109"/>
              </p:ext>
            </p:extLst>
          </p:nvPr>
        </p:nvGraphicFramePr>
        <p:xfrm>
          <a:off x="7010400" y="1066800"/>
          <a:ext cx="1535114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038"/>
                <a:gridCol w="427038"/>
                <a:gridCol w="427038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MCS0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MCS8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1500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1500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ETRI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33.82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Huawei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34.05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34.20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Qualcomm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MediaTek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Intel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5.66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Ericsson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Nokia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5.59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31.35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NTT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5.40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SONY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5.49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33.56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800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Box1 tests results</a:t>
            </a:r>
          </a:p>
          <a:p>
            <a:pPr lvl="1"/>
            <a:r>
              <a:rPr lang="en-US" altLang="ja-JP" dirty="0"/>
              <a:t>Performed simulations for Tests 1 – </a:t>
            </a:r>
            <a:r>
              <a:rPr lang="en-US" altLang="ja-JP" dirty="0" smtClean="0"/>
              <a:t>5 for SS3</a:t>
            </a:r>
          </a:p>
          <a:p>
            <a:r>
              <a:rPr lang="en-US" altLang="ja-JP" dirty="0" smtClean="0"/>
              <a:t>Box3 tests results</a:t>
            </a:r>
          </a:p>
          <a:p>
            <a:pPr lvl="1"/>
            <a:r>
              <a:rPr lang="en-US" altLang="ja-JP" dirty="0" smtClean="0"/>
              <a:t>Performed </a:t>
            </a:r>
            <a:r>
              <a:rPr lang="en-US" altLang="ja-JP" dirty="0"/>
              <a:t>simulations for Tests 1 – 3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These results are almost aligned with other calibrating companies.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65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Provide </a:t>
            </a:r>
            <a:r>
              <a:rPr lang="en-US" altLang="ja-JP" dirty="0" smtClean="0"/>
              <a:t>calibration </a:t>
            </a:r>
            <a:r>
              <a:rPr lang="en-US" altLang="ja-JP" dirty="0"/>
              <a:t>result </a:t>
            </a:r>
            <a:r>
              <a:rPr lang="en-US" altLang="ja-JP" dirty="0" smtClean="0"/>
              <a:t>of following tests.</a:t>
            </a:r>
          </a:p>
          <a:p>
            <a:pPr lvl="1"/>
            <a:r>
              <a:rPr lang="en-US" altLang="ja-JP" dirty="0" smtClean="0"/>
              <a:t>Box1 tests</a:t>
            </a:r>
          </a:p>
          <a:p>
            <a:pPr lvl="2"/>
            <a:r>
              <a:rPr lang="en-US" altLang="ja-JP" dirty="0" smtClean="0"/>
              <a:t>Test1~5 for SS3</a:t>
            </a:r>
          </a:p>
          <a:p>
            <a:pPr lvl="1"/>
            <a:r>
              <a:rPr lang="en-US" altLang="ja-JP" dirty="0" smtClean="0"/>
              <a:t>Box3 tests</a:t>
            </a:r>
          </a:p>
          <a:p>
            <a:pPr lvl="2"/>
            <a:r>
              <a:rPr lang="en-US" altLang="ja-JP" dirty="0" smtClean="0"/>
              <a:t>Test1~3</a:t>
            </a:r>
            <a:endParaRPr lang="en-US" altLang="ja-JP" dirty="0"/>
          </a:p>
          <a:p>
            <a:r>
              <a:rPr lang="en-US" altLang="ja-JP" dirty="0" smtClean="0"/>
              <a:t>These results are almost aligned.</a:t>
            </a:r>
          </a:p>
          <a:p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dirty="0"/>
              <a:t>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 smtClean="0"/>
              <a:t>11-14-0980-04-00ax-simulation-scenarios</a:t>
            </a:r>
            <a:endParaRPr lang="en-US" altLang="en-US" dirty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 smtClean="0"/>
              <a:t>11-14-0571-05-00ax-evaluation-methodology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 smtClean="0"/>
              <a:t>11-14-0799-02-00ax-modifications-to-simulation-scenarios-and-calibration-process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 smtClean="0"/>
              <a:t>11-14-0800-2</a:t>
            </a:r>
            <a:r>
              <a:rPr lang="en-US" altLang="ja-JP" dirty="0" smtClean="0"/>
              <a:t>4</a:t>
            </a:r>
            <a:r>
              <a:rPr lang="en-US" altLang="en-US" dirty="0" smtClean="0"/>
              <a:t>-00ax-box-1-and-box-2-calibration-results</a:t>
            </a:r>
            <a:endParaRPr lang="en-US" altLang="en-US" dirty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 smtClean="0"/>
              <a:t>11-14-1342-01-00ax-mac-calibration-results</a:t>
            </a:r>
            <a:endParaRPr lang="en-US" altLang="en-US" dirty="0"/>
          </a:p>
          <a:p>
            <a:pPr marL="457200" indent="-457200">
              <a:buFont typeface="Times New Roman" pitchFamily="18" charset="0"/>
              <a:buAutoNum type="arabicPeriod"/>
            </a:pPr>
            <a:endParaRPr kumimoji="1" lang="en-US" altLang="ja-JP" dirty="0"/>
          </a:p>
          <a:p>
            <a:pPr marL="457200" indent="-457200">
              <a:buFont typeface="Times New Roman" pitchFamily="18" charset="0"/>
              <a:buAutoNum type="arabicPeriod" startAt="9"/>
            </a:pP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dirty="0"/>
              <a:t>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5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Box1 tests </a:t>
            </a:r>
            <a:br>
              <a:rPr kumimoji="1" lang="en-US" altLang="ja-JP" dirty="0" smtClean="0"/>
            </a:br>
            <a:r>
              <a:rPr kumimoji="1" lang="en-US" altLang="ja-JP" dirty="0" smtClean="0"/>
              <a:t>(For Simulation Scenario 3)</a:t>
            </a:r>
            <a:endParaRPr kumimoji="1" lang="ja-JP" altLang="en-US" dirty="0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364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Condition for Box1 calibration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80MHz </a:t>
            </a:r>
            <a:r>
              <a:rPr lang="en-US" altLang="ja-JP" dirty="0"/>
              <a:t>5G </a:t>
            </a:r>
            <a:r>
              <a:rPr lang="en-US" altLang="ja-JP" dirty="0" smtClean="0"/>
              <a:t>channel </a:t>
            </a:r>
            <a:r>
              <a:rPr lang="en-US" altLang="ja-JP" dirty="0"/>
              <a:t>are </a:t>
            </a:r>
            <a:r>
              <a:rPr lang="en-US" altLang="ja-JP" dirty="0" smtClean="0"/>
              <a:t>used. (</a:t>
            </a:r>
            <a:r>
              <a:rPr lang="en-US" altLang="ja-JP" dirty="0" err="1" smtClean="0"/>
              <a:t>Freq</a:t>
            </a:r>
            <a:r>
              <a:rPr lang="en-US" altLang="ja-JP" dirty="0" smtClean="0"/>
              <a:t>=5000MHz)</a:t>
            </a:r>
            <a:endParaRPr lang="en-US" altLang="ja-JP" dirty="0"/>
          </a:p>
          <a:p>
            <a:r>
              <a:rPr lang="en-US" altLang="ja-JP" dirty="0" smtClean="0"/>
              <a:t>STA </a:t>
            </a:r>
            <a:r>
              <a:rPr lang="en-US" altLang="ja-JP" dirty="0" err="1" smtClean="0"/>
              <a:t>num</a:t>
            </a:r>
            <a:r>
              <a:rPr lang="en-US" altLang="ja-JP" dirty="0"/>
              <a:t> </a:t>
            </a:r>
            <a:r>
              <a:rPr lang="en-US" altLang="ja-JP" dirty="0" smtClean="0"/>
              <a:t>is 30 </a:t>
            </a:r>
            <a:r>
              <a:rPr lang="en-US" altLang="ja-JP" dirty="0"/>
              <a:t>per </a:t>
            </a:r>
            <a:r>
              <a:rPr lang="en-US" altLang="ja-JP" dirty="0" smtClean="0"/>
              <a:t>BSS.</a:t>
            </a:r>
          </a:p>
          <a:p>
            <a:r>
              <a:rPr lang="en-US" altLang="ja-JP" dirty="0" smtClean="0"/>
              <a:t>STAs are dropped based on SS3 association rules.</a:t>
            </a:r>
          </a:p>
          <a:p>
            <a:r>
              <a:rPr lang="en-US" altLang="ja-JP" dirty="0" err="1" smtClean="0"/>
              <a:t>Tx</a:t>
            </a:r>
            <a:r>
              <a:rPr lang="en-US" altLang="ja-JP" dirty="0" smtClean="0"/>
              <a:t> Power is set to +20dBm(AP)/+15dBm(STA).</a:t>
            </a:r>
          </a:p>
          <a:p>
            <a:r>
              <a:rPr lang="en-US" altLang="ja-JP" dirty="0" smtClean="0"/>
              <a:t>Wrap around is </a:t>
            </a:r>
            <a:r>
              <a:rPr lang="en-US" altLang="ja-JP" u="sng" dirty="0" smtClean="0"/>
              <a:t>not used</a:t>
            </a:r>
            <a:r>
              <a:rPr lang="en-US" altLang="ja-JP" dirty="0" smtClean="0"/>
              <a:t>.</a:t>
            </a:r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Box1 – Test1</a:t>
            </a:r>
            <a:br>
              <a:rPr kumimoji="1" lang="en-US" altLang="ja-JP" dirty="0" smtClean="0"/>
            </a:br>
            <a:r>
              <a:rPr kumimoji="1" lang="en-US" altLang="ja-JP" dirty="0" smtClean="0"/>
              <a:t>(DL SINR when interference free)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716" y="2057400"/>
            <a:ext cx="710247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48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Box1 – Test2</a:t>
            </a:r>
            <a:br>
              <a:rPr kumimoji="1" lang="en-US" altLang="ja-JP" dirty="0" smtClean="0"/>
            </a:br>
            <a:r>
              <a:rPr kumimoji="1" lang="en-US" altLang="ja-JP" dirty="0" smtClean="0"/>
              <a:t>(DL SINR for 100% DL)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62200"/>
            <a:ext cx="6742113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91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Box1 – Test3</a:t>
            </a:r>
            <a:br>
              <a:rPr kumimoji="1" lang="en-US" altLang="ja-JP" dirty="0" smtClean="0"/>
            </a:br>
            <a:r>
              <a:rPr kumimoji="1" lang="en-US" altLang="ja-JP" dirty="0" smtClean="0"/>
              <a:t>(UL SINR for 100% UL)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133600"/>
            <a:ext cx="6280150" cy="334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0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Box1 – Test4</a:t>
            </a:r>
            <a:br>
              <a:rPr kumimoji="1" lang="en-US" altLang="ja-JP" dirty="0" smtClean="0"/>
            </a:br>
            <a:r>
              <a:rPr kumimoji="1" lang="en-US" altLang="ja-JP" dirty="0" smtClean="0"/>
              <a:t>(DL SINR for DL:UL=50:50)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14600"/>
            <a:ext cx="6748463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8044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Box1 – Test4</a:t>
            </a:r>
            <a:br>
              <a:rPr kumimoji="1" lang="en-US" altLang="ja-JP" dirty="0" smtClean="0"/>
            </a:br>
            <a:r>
              <a:rPr kumimoji="1" lang="en-US" altLang="ja-JP" dirty="0" smtClean="0"/>
              <a:t>(UL SINR for DL:UL=50:50)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2438400"/>
            <a:ext cx="6742113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722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22490</TotalTime>
  <Words>799</Words>
  <Application>Microsoft Office PowerPoint</Application>
  <PresentationFormat>画面に合わせる (4:3)</PresentationFormat>
  <Paragraphs>476</Paragraphs>
  <Slides>20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2" baseType="lpstr">
      <vt:lpstr>802-11-Submission</vt:lpstr>
      <vt:lpstr>Microsoft Word 97-2003 文書</vt:lpstr>
      <vt:lpstr>Box1 and Box3 calibration results</vt:lpstr>
      <vt:lpstr>Abstract</vt:lpstr>
      <vt:lpstr>Box1 tests  (For Simulation Scenario 3)</vt:lpstr>
      <vt:lpstr>Condition for Box1 calibration</vt:lpstr>
      <vt:lpstr>Box1 – Test1 (DL SINR when interference free)</vt:lpstr>
      <vt:lpstr>Box1 – Test2 (DL SINR for 100% DL)</vt:lpstr>
      <vt:lpstr>Box1 – Test3 (UL SINR for 100% UL)</vt:lpstr>
      <vt:lpstr>Box1 – Test4 (DL SINR for DL:UL=50:50)</vt:lpstr>
      <vt:lpstr>Box1 – Test4 (UL SINR for DL:UL=50:50)</vt:lpstr>
      <vt:lpstr>Box1 – Test5 (DL SINR when all nodes are active)</vt:lpstr>
      <vt:lpstr>Box1 – Test5 (UL SINR when all nodes are active)</vt:lpstr>
      <vt:lpstr>Box3 tests</vt:lpstr>
      <vt:lpstr>Condition for Box3 calibration</vt:lpstr>
      <vt:lpstr>Test1a Results</vt:lpstr>
      <vt:lpstr>Test1b Results</vt:lpstr>
      <vt:lpstr>Test2a Results</vt:lpstr>
      <vt:lpstr>Test2b Results</vt:lpstr>
      <vt:lpstr>Test3 Results</vt:lpstr>
      <vt:lpstr>Conclusion</vt:lpstr>
      <vt:lpstr>References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Itagaki, Takeshi</dc:creator>
  <cp:lastModifiedBy>Mori, Masahito</cp:lastModifiedBy>
  <cp:revision>316</cp:revision>
  <cp:lastPrinted>1998-02-10T13:28:06Z</cp:lastPrinted>
  <dcterms:created xsi:type="dcterms:W3CDTF">2014-01-02T14:03:14Z</dcterms:created>
  <dcterms:modified xsi:type="dcterms:W3CDTF">2014-11-02T21:30:30Z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