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notesMasterIdLst>
    <p:notesMasterId r:id="rId18"/>
  </p:notesMasterIdLst>
  <p:handoutMasterIdLst>
    <p:handoutMasterId r:id="rId19"/>
  </p:handoutMasterIdLst>
  <p:sldIdLst>
    <p:sldId id="352" r:id="rId2"/>
    <p:sldId id="282" r:id="rId3"/>
    <p:sldId id="284" r:id="rId4"/>
    <p:sldId id="330" r:id="rId5"/>
    <p:sldId id="332" r:id="rId6"/>
    <p:sldId id="333" r:id="rId7"/>
    <p:sldId id="334" r:id="rId8"/>
    <p:sldId id="338" r:id="rId9"/>
    <p:sldId id="344" r:id="rId10"/>
    <p:sldId id="345" r:id="rId11"/>
    <p:sldId id="339" r:id="rId12"/>
    <p:sldId id="340" r:id="rId13"/>
    <p:sldId id="348" r:id="rId14"/>
    <p:sldId id="349" r:id="rId15"/>
    <p:sldId id="350" r:id="rId16"/>
    <p:sldId id="351" r:id="rId17"/>
  </p:sldIdLst>
  <p:sldSz cx="9144000" cy="6858000" type="screen4x3"/>
  <p:notesSz cx="6797675" cy="9926638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38" autoAdjust="0"/>
    <p:restoredTop sz="83057" autoAdjust="0"/>
  </p:normalViewPr>
  <p:slideViewPr>
    <p:cSldViewPr showGuides="1">
      <p:cViewPr>
        <p:scale>
          <a:sx n="50" d="100"/>
          <a:sy n="50" d="100"/>
        </p:scale>
        <p:origin x="-163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2934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fld id="{638F496E-46A9-4FDB-8B66-57DAF10C9DF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9243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ea typeface="宋体" pitchFamily="2" charset="-122"/>
              </a:defRPr>
            </a:lvl1pPr>
          </a:lstStyle>
          <a:p>
            <a:pPr>
              <a:defRPr/>
            </a:pPr>
            <a:fld id="{BC4E98F4-1CBF-4C28-ACA0-0AE98E8DC6C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66421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4E98F4-1CBF-4C28-ACA0-0AE98E8DC6C7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9565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3174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0FB181A9-21BD-40FF-AD37-B7B9DE02C5C6}" type="slidenum">
              <a:rPr lang="zh-CN" altLang="en-US" sz="1200" i="0" smtClean="0">
                <a:solidFill>
                  <a:srgbClr val="000000"/>
                </a:solidFill>
              </a:rPr>
              <a:pPr/>
              <a:t>12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3277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CCCA68C4-FF47-4275-9FD5-C4EB47EF30E6}" type="slidenum">
              <a:rPr lang="zh-CN" altLang="en-US" sz="1200" i="0" smtClean="0">
                <a:solidFill>
                  <a:srgbClr val="000000"/>
                </a:solidFill>
              </a:rPr>
              <a:pPr/>
              <a:t>13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3379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2F0CCF1D-3D71-474A-90BF-267114B4DBD5}" type="slidenum">
              <a:rPr lang="zh-CN" altLang="en-US" sz="1200" i="0" smtClean="0">
                <a:solidFill>
                  <a:srgbClr val="000000"/>
                </a:solidFill>
              </a:rPr>
              <a:pPr/>
              <a:t>14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3482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1F890908-1C08-4288-AFDE-8ED1E2FF1936}" type="slidenum">
              <a:rPr lang="zh-CN" altLang="en-US" sz="1200" i="0" smtClean="0">
                <a:solidFill>
                  <a:srgbClr val="000000"/>
                </a:solidFill>
              </a:rPr>
              <a:pPr/>
              <a:t>15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3584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E013F110-6436-49EE-ACC6-BAB0CDCADC5A}" type="slidenum">
              <a:rPr lang="zh-CN" altLang="en-US" sz="1200" i="0" smtClean="0">
                <a:solidFill>
                  <a:srgbClr val="000000"/>
                </a:solidFill>
              </a:rPr>
              <a:pPr/>
              <a:t>16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2605718F-1A58-4F86-95A3-464207ECA8F5}" type="slidenum">
              <a:rPr lang="zh-CN" altLang="en-US" sz="1200" i="0" smtClean="0">
                <a:solidFill>
                  <a:srgbClr val="000000"/>
                </a:solidFill>
              </a:rPr>
              <a:pPr/>
              <a:t>4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98859E37-9646-4FB7-840D-E9DCC3DD72C8}" type="slidenum">
              <a:rPr lang="zh-CN" altLang="en-US" sz="1200" i="0" smtClean="0">
                <a:solidFill>
                  <a:srgbClr val="000000"/>
                </a:solidFill>
              </a:rPr>
              <a:pPr/>
              <a:t>5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560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6042EAC2-EAB3-407D-AFBA-D1A7752561F9}" type="slidenum">
              <a:rPr lang="zh-CN" altLang="en-US" sz="1200" i="0" smtClean="0">
                <a:solidFill>
                  <a:srgbClr val="000000"/>
                </a:solidFill>
              </a:rPr>
              <a:pPr/>
              <a:t>6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60126CB7-D562-4D0A-859C-39F7E5E489CF}" type="slidenum">
              <a:rPr lang="zh-CN" altLang="en-US" sz="1200" i="0" smtClean="0">
                <a:solidFill>
                  <a:srgbClr val="000000"/>
                </a:solidFill>
              </a:rPr>
              <a:pPr/>
              <a:t>7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765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5851AA48-4B89-4457-8C49-8D259141BA93}" type="slidenum">
              <a:rPr lang="zh-CN" altLang="en-US" sz="1200" i="0" smtClean="0">
                <a:solidFill>
                  <a:srgbClr val="000000"/>
                </a:solidFill>
              </a:rPr>
              <a:pPr/>
              <a:t>8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86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93D02443-5FBA-4D9E-999B-D24BD19C20B0}" type="slidenum">
              <a:rPr lang="zh-CN" altLang="en-US" sz="1200" i="0" smtClean="0">
                <a:solidFill>
                  <a:srgbClr val="000000"/>
                </a:solidFill>
              </a:rPr>
              <a:pPr/>
              <a:t>9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2970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233EA7A7-2D73-4E90-906B-41FD40B066A5}" type="slidenum">
              <a:rPr lang="zh-CN" altLang="en-US" sz="1200" i="0" smtClean="0">
                <a:solidFill>
                  <a:srgbClr val="000000"/>
                </a:solidFill>
              </a:rPr>
              <a:pPr/>
              <a:t>10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endParaRPr lang="zh-CN" altLang="en-US" dirty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fld id="{E238779C-8810-487E-B72C-71ABF6BE30A6}" type="slidenum">
              <a:rPr lang="zh-CN" altLang="en-US" sz="1200" i="0" smtClean="0">
                <a:solidFill>
                  <a:srgbClr val="000000"/>
                </a:solidFill>
              </a:rPr>
              <a:pPr/>
              <a:t>11</a:t>
            </a:fld>
            <a:endParaRPr lang="zh-CN" altLang="en-US" sz="1200" i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11"/>
          <p:cNvSpPr txBox="1">
            <a:spLocks noChangeArrowheads="1"/>
          </p:cNvSpPr>
          <p:nvPr/>
        </p:nvSpPr>
        <p:spPr bwMode="auto">
          <a:xfrm>
            <a:off x="4284663" y="6423025"/>
            <a:ext cx="863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zh-CN" sz="1200"/>
              <a:t>Slide</a:t>
            </a:r>
            <a:fld id="{07D253B7-1711-426E-8813-146A6BE00F63}" type="slidenum">
              <a:rPr lang="en-US" altLang="zh-CN" sz="1200"/>
              <a:pPr/>
              <a:t>‹#›</a:t>
            </a:fld>
            <a:endParaRPr lang="zh-CN" altLang="en-US" sz="1200"/>
          </a:p>
        </p:txBody>
      </p:sp>
      <p:sp>
        <p:nvSpPr>
          <p:cNvPr id="6" name="文本框 12"/>
          <p:cNvSpPr txBox="1">
            <a:spLocks noChangeArrowheads="1"/>
          </p:cNvSpPr>
          <p:nvPr/>
        </p:nvSpPr>
        <p:spPr bwMode="auto">
          <a:xfrm>
            <a:off x="6734175" y="6423025"/>
            <a:ext cx="1976438" cy="2778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smtClean="0"/>
              <a:t>Shiwen He</a:t>
            </a:r>
            <a:r>
              <a:rPr lang="zh-CN" altLang="en-US" sz="1200" smtClean="0"/>
              <a:t>，</a:t>
            </a:r>
            <a:r>
              <a:rPr lang="en-US" altLang="zh-CN" sz="1200" smtClean="0"/>
              <a:t>Haiming Wang</a:t>
            </a:r>
            <a:endParaRPr lang="zh-CN" altLang="en-US" sz="120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5656" y="699298"/>
            <a:ext cx="5257800" cy="762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0"/>
          </p:nvPr>
        </p:nvSpPr>
        <p:spPr>
          <a:xfrm>
            <a:off x="684213" y="82550"/>
            <a:ext cx="2289175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4240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115888"/>
            <a:ext cx="12001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463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1542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738723868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9540" y="213539"/>
            <a:ext cx="3340723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doc</a:t>
            </a:r>
            <a:r>
              <a:rPr kumimoji="0" lang="en-US" altLang="zh-CN" sz="1800" b="1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.: IEEE 802.11-14/1401r0</a:t>
            </a:r>
            <a:endParaRPr kumimoji="0" lang="en-US" altLang="zh-CN" sz="1800" b="1" i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kumimoji="0" lang="en-US" altLang="zh-CN" sz="1200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mtClean="0"/>
          </a:p>
        </p:txBody>
      </p:sp>
      <p:sp>
        <p:nvSpPr>
          <p:cNvPr id="3" name="文本框 1"/>
          <p:cNvSpPr txBox="1">
            <a:spLocks noChangeArrowheads="1"/>
          </p:cNvSpPr>
          <p:nvPr userDrawn="1"/>
        </p:nvSpPr>
        <p:spPr bwMode="auto">
          <a:xfrm>
            <a:off x="684213" y="187325"/>
            <a:ext cx="1958975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800" b="1" i="0" dirty="0" smtClean="0"/>
              <a:t>November 2014</a:t>
            </a:r>
          </a:p>
        </p:txBody>
      </p:sp>
      <p:sp>
        <p:nvSpPr>
          <p:cNvPr id="1034" name="文本框 2"/>
          <p:cNvSpPr txBox="1">
            <a:spLocks noChangeArrowheads="1"/>
          </p:cNvSpPr>
          <p:nvPr userDrawn="1"/>
        </p:nvSpPr>
        <p:spPr bwMode="auto">
          <a:xfrm>
            <a:off x="3995738" y="6311900"/>
            <a:ext cx="792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/>
            <a:r>
              <a:rPr lang="en-US" altLang="zh-CN" sz="1200" i="0"/>
              <a:t>Slide </a:t>
            </a:r>
            <a:fld id="{787C68E3-AAA6-4842-89AE-9EBD81BE808C}" type="slidenum">
              <a:rPr lang="en-US" altLang="zh-CN" sz="1200" i="0"/>
              <a:pPr algn="ctr"/>
              <a:t>‹#›</a:t>
            </a:fld>
            <a:r>
              <a:rPr lang="en-US" altLang="zh-CN" i="0"/>
              <a:t> </a:t>
            </a:r>
            <a:endParaRPr lang="zh-CN" altLang="en-US" i="0"/>
          </a:p>
        </p:txBody>
      </p:sp>
      <p:sp>
        <p:nvSpPr>
          <p:cNvPr id="1035" name="文本框 4"/>
          <p:cNvSpPr txBox="1">
            <a:spLocks noChangeArrowheads="1"/>
          </p:cNvSpPr>
          <p:nvPr userDrawn="1"/>
        </p:nvSpPr>
        <p:spPr bwMode="auto">
          <a:xfrm>
            <a:off x="6721475" y="6429375"/>
            <a:ext cx="2016125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i="0" dirty="0" err="1" smtClean="0"/>
              <a:t>Shiwen</a:t>
            </a:r>
            <a:r>
              <a:rPr lang="en-US" altLang="zh-CN" sz="1200" i="0" dirty="0" smtClean="0"/>
              <a:t> He</a:t>
            </a:r>
            <a:r>
              <a:rPr lang="zh-CN" altLang="en-US" sz="1200" i="0" dirty="0" smtClean="0"/>
              <a:t>，</a:t>
            </a:r>
            <a:r>
              <a:rPr lang="en-US" altLang="zh-CN" sz="1200" i="0" dirty="0" err="1" smtClean="0"/>
              <a:t>Haiming</a:t>
            </a:r>
            <a:r>
              <a:rPr lang="en-US" altLang="zh-CN" sz="1200" i="0" dirty="0" smtClean="0"/>
              <a:t> Wang</a:t>
            </a:r>
            <a:endParaRPr lang="zh-CN" altLang="en-US" sz="1200" i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299" r:id="rId3"/>
    <p:sldLayoutId id="2147484300" r:id="rId4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矩形 1"/>
          <p:cNvSpPr>
            <a:spLocks noChangeArrowheads="1"/>
          </p:cNvSpPr>
          <p:nvPr/>
        </p:nvSpPr>
        <p:spPr bwMode="auto">
          <a:xfrm>
            <a:off x="677227" y="692696"/>
            <a:ext cx="77787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3200" b="1" i="0" dirty="0">
                <a:solidFill>
                  <a:srgbClr val="000000"/>
                </a:solidFill>
              </a:rPr>
              <a:t> </a:t>
            </a:r>
            <a:r>
              <a:rPr lang="en-US" altLang="zh-CN" sz="3200" b="1" i="0" dirty="0"/>
              <a:t>Quasi-Orthogonal STBC </a:t>
            </a:r>
            <a:r>
              <a:rPr lang="en-US" altLang="zh-CN" sz="3200" b="1" i="0" dirty="0" smtClean="0"/>
              <a:t/>
            </a:r>
            <a:br>
              <a:rPr lang="en-US" altLang="zh-CN" sz="3200" b="1" i="0" dirty="0" smtClean="0"/>
            </a:br>
            <a:r>
              <a:rPr lang="en-US" altLang="zh-CN" sz="3200" b="1" i="0" dirty="0" smtClean="0"/>
              <a:t>for SC-PHY in IEEE </a:t>
            </a:r>
            <a:r>
              <a:rPr lang="en-US" altLang="zh-CN" sz="3200" b="1" i="0" dirty="0"/>
              <a:t>802.11aj (45GHz</a:t>
            </a:r>
            <a:r>
              <a:rPr lang="en-US" altLang="zh-CN" sz="3200" b="1" i="0" dirty="0" smtClean="0"/>
              <a:t>)</a:t>
            </a:r>
            <a:endParaRPr lang="zh-CN" altLang="en-US" sz="3200" b="1" i="0" dirty="0"/>
          </a:p>
        </p:txBody>
      </p:sp>
      <p:graphicFrame>
        <p:nvGraphicFramePr>
          <p:cNvPr id="5123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845681"/>
              </p:ext>
            </p:extLst>
          </p:nvPr>
        </p:nvGraphicFramePr>
        <p:xfrm>
          <a:off x="698465" y="3429000"/>
          <a:ext cx="7732712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Document" r:id="rId4" imgW="9733132" imgH="3123872" progId="Word.Document.8">
                  <p:embed/>
                </p:oleObj>
              </mc:Choice>
              <mc:Fallback>
                <p:oleObj name="Document" r:id="rId4" imgW="9733132" imgH="3123872" progId="Word.Document.8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465" y="3429000"/>
                        <a:ext cx="7732712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323"/>
          <p:cNvSpPr>
            <a:spLocks noChangeArrowheads="1"/>
          </p:cNvSpPr>
          <p:nvPr/>
        </p:nvSpPr>
        <p:spPr bwMode="auto">
          <a:xfrm>
            <a:off x="725860" y="2918668"/>
            <a:ext cx="2662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>
                <a:solidFill>
                  <a:srgbClr val="000000"/>
                </a:solidFill>
              </a:rPr>
              <a:t>Authors/contributors:</a:t>
            </a:r>
          </a:p>
        </p:txBody>
      </p:sp>
      <p:sp>
        <p:nvSpPr>
          <p:cNvPr id="5125" name="TextBox 2"/>
          <p:cNvSpPr txBox="1">
            <a:spLocks noChangeArrowheads="1"/>
          </p:cNvSpPr>
          <p:nvPr/>
        </p:nvSpPr>
        <p:spPr bwMode="auto">
          <a:xfrm>
            <a:off x="3162544" y="2000250"/>
            <a:ext cx="28189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i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Date: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2014-11-5</a:t>
            </a:r>
            <a:endParaRPr lang="en-US" altLang="zh-CN" sz="2000" i="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US" altLang="zh-CN" sz="2000" i="0" dirty="0">
                <a:solidFill>
                  <a:srgbClr val="000000"/>
                </a:solidFill>
              </a:rPr>
              <a:t>Presenter: </a:t>
            </a:r>
            <a:r>
              <a:rPr lang="en-US" altLang="zh-CN" sz="2000" i="0" dirty="0" smtClean="0">
                <a:solidFill>
                  <a:srgbClr val="000000"/>
                </a:solidFill>
              </a:rPr>
              <a:t>Haiming Wang</a:t>
            </a:r>
            <a:endParaRPr lang="zh-CN" altLang="en-US" sz="2000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609600" y="692150"/>
            <a:ext cx="7772400" cy="568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-  Comparisons </a:t>
            </a:r>
            <a:r>
              <a:rPr lang="en-US" altLang="zh-CN" sz="1800" b="0" dirty="0">
                <a:ea typeface="宋体" panose="02010600030101010101" pitchFamily="2" charset="-122"/>
              </a:rPr>
              <a:t>of error performance of the 4×1 system with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16-QAM Modulation </a:t>
            </a:r>
            <a:r>
              <a:rPr lang="en-US" altLang="zh-CN" sz="1800" b="0" dirty="0">
                <a:ea typeface="宋体" panose="02010600030101010101" pitchFamily="2" charset="-122"/>
              </a:rPr>
              <a:t>and 1/2-rate and 1-ss</a:t>
            </a:r>
            <a:r>
              <a:rPr lang="en-US" altLang="zh-CN" sz="1800" b="0" dirty="0" smtClean="0">
                <a:ea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QSTBC </a:t>
            </a:r>
            <a:r>
              <a:rPr lang="en-US" altLang="zh-CN" sz="1800" b="0" dirty="0">
                <a:ea typeface="宋体" panose="02010600030101010101" pitchFamily="2" charset="-122"/>
              </a:rPr>
              <a:t>outperforms CSD by </a:t>
            </a:r>
            <a:r>
              <a:rPr lang="en-US" altLang="zh-CN" sz="1800" b="0" dirty="0" smtClean="0">
                <a:solidFill>
                  <a:srgbClr val="FF0066"/>
                </a:solidFill>
                <a:ea typeface="宋体" panose="02010600030101010101" pitchFamily="2" charset="-122"/>
              </a:rPr>
              <a:t>2dB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        </a:t>
            </a: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>
                <a:ea typeface="宋体" panose="02010600030101010101" pitchFamily="2" charset="-122"/>
              </a:rPr>
              <a:t>          </a:t>
            </a:r>
          </a:p>
          <a:p>
            <a:pPr eaLnBrk="1" hangingPunct="1">
              <a:buFontTx/>
              <a:buNone/>
              <a:defRPr/>
            </a:pPr>
            <a:r>
              <a:rPr lang="en-US" altLang="zh-CN" sz="2000" dirty="0" smtClean="0">
                <a:ea typeface="宋体" panose="02010600030101010101" pitchFamily="2" charset="-122"/>
              </a:rPr>
              <a:t>  </a:t>
            </a:r>
          </a:p>
          <a:p>
            <a:pPr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pic>
        <p:nvPicPr>
          <p:cNvPr id="14339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484313"/>
            <a:ext cx="515302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2"/>
          <p:cNvSpPr>
            <a:spLocks noGrp="1"/>
          </p:cNvSpPr>
          <p:nvPr>
            <p:ph idx="1"/>
          </p:nvPr>
        </p:nvSpPr>
        <p:spPr>
          <a:xfrm>
            <a:off x="609600" y="620713"/>
            <a:ext cx="7994650" cy="56276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-  Comparisons </a:t>
            </a:r>
            <a:r>
              <a:rPr lang="en-US" altLang="zh-CN" sz="1800" b="0" dirty="0">
                <a:ea typeface="宋体" panose="02010600030101010101" pitchFamily="2" charset="-122"/>
              </a:rPr>
              <a:t>of error performance of the 4×4 system with BPSK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Modulation </a:t>
            </a:r>
            <a:r>
              <a:rPr lang="en-US" altLang="zh-CN" sz="1800" b="0" dirty="0">
                <a:ea typeface="宋体" panose="02010600030101010101" pitchFamily="2" charset="-122"/>
              </a:rPr>
              <a:t>and 1/2-rate and 1-ss</a:t>
            </a:r>
            <a:r>
              <a:rPr lang="en-US" altLang="zh-CN" sz="1800" b="0" dirty="0" smtClean="0">
                <a:ea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QSTBC </a:t>
            </a:r>
            <a:r>
              <a:rPr lang="en-US" altLang="zh-CN" sz="1800" b="0" dirty="0">
                <a:ea typeface="宋体" panose="02010600030101010101" pitchFamily="2" charset="-122"/>
              </a:rPr>
              <a:t>outperforms CSD by </a:t>
            </a:r>
            <a:r>
              <a:rPr lang="en-US" altLang="zh-CN" sz="1800" b="0" dirty="0" smtClean="0">
                <a:solidFill>
                  <a:srgbClr val="FF0066"/>
                </a:solidFill>
                <a:ea typeface="宋体" panose="02010600030101010101" pitchFamily="2" charset="-122"/>
              </a:rPr>
              <a:t>0.5dB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        </a:t>
            </a:r>
          </a:p>
          <a:p>
            <a:pPr marL="0" indent="0"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marL="0" indent="0"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pic>
        <p:nvPicPr>
          <p:cNvPr id="15363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1341438"/>
            <a:ext cx="506730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内容占位符 2"/>
          <p:cNvSpPr>
            <a:spLocks noGrp="1"/>
          </p:cNvSpPr>
          <p:nvPr>
            <p:ph idx="1"/>
          </p:nvPr>
        </p:nvSpPr>
        <p:spPr>
          <a:xfrm>
            <a:off x="611188" y="609600"/>
            <a:ext cx="7772400" cy="5638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-  Comparisons </a:t>
            </a:r>
            <a:r>
              <a:rPr lang="en-US" altLang="zh-CN" sz="1800" b="0" dirty="0">
                <a:ea typeface="宋体" panose="02010600030101010101" pitchFamily="2" charset="-122"/>
              </a:rPr>
              <a:t>of error performance of the 4×4 system with QPSK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Modulation </a:t>
            </a:r>
            <a:r>
              <a:rPr lang="en-US" altLang="zh-CN" sz="1800" b="0" dirty="0">
                <a:ea typeface="宋体" panose="02010600030101010101" pitchFamily="2" charset="-122"/>
              </a:rPr>
              <a:t>and 1/2-rate and 1-ss</a:t>
            </a:r>
            <a:r>
              <a:rPr lang="en-US" altLang="zh-CN" sz="1800" b="0" dirty="0" smtClean="0">
                <a:ea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QSTBC outperforms CSD by </a:t>
            </a:r>
            <a:r>
              <a:rPr lang="en-US" altLang="zh-CN" sz="1800" b="0" dirty="0" smtClean="0">
                <a:solidFill>
                  <a:srgbClr val="FF0066"/>
                </a:solidFill>
                <a:ea typeface="宋体" panose="02010600030101010101" pitchFamily="2" charset="-122"/>
              </a:rPr>
              <a:t>0.8dB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        </a:t>
            </a:r>
          </a:p>
          <a:p>
            <a:pPr marL="0" indent="0" eaLnBrk="1" hangingPunct="1">
              <a:buFontTx/>
              <a:buNone/>
              <a:defRPr/>
            </a:pPr>
            <a:endParaRPr lang="zh-CN" altLang="en-US" sz="1800" dirty="0" smtClean="0">
              <a:ea typeface="宋体" panose="02010600030101010101" pitchFamily="2" charset="-122"/>
            </a:endParaRPr>
          </a:p>
        </p:txBody>
      </p:sp>
      <p:pic>
        <p:nvPicPr>
          <p:cNvPr id="16387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63" y="1341438"/>
            <a:ext cx="504825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2"/>
          <p:cNvSpPr>
            <a:spLocks noGrp="1"/>
          </p:cNvSpPr>
          <p:nvPr>
            <p:ph idx="1"/>
          </p:nvPr>
        </p:nvSpPr>
        <p:spPr>
          <a:xfrm>
            <a:off x="609600" y="620713"/>
            <a:ext cx="7994650" cy="56276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-  Comparisons </a:t>
            </a:r>
            <a:r>
              <a:rPr lang="en-US" altLang="zh-CN" sz="1800" b="0" dirty="0">
                <a:ea typeface="宋体" panose="02010600030101010101" pitchFamily="2" charset="-122"/>
              </a:rPr>
              <a:t>of error performance of the 4×4 system with 16QAM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Modulation </a:t>
            </a:r>
            <a:r>
              <a:rPr lang="en-US" altLang="zh-CN" sz="1800" b="0" dirty="0">
                <a:ea typeface="宋体" panose="02010600030101010101" pitchFamily="2" charset="-122"/>
              </a:rPr>
              <a:t>and 1/2-rate and 1-ss</a:t>
            </a:r>
            <a:r>
              <a:rPr lang="en-US" altLang="zh-CN" sz="1800" b="0" dirty="0" smtClean="0">
                <a:ea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QSTBC outperforms CSD by </a:t>
            </a:r>
            <a:r>
              <a:rPr lang="en-US" altLang="zh-CN" sz="1800" b="0" dirty="0" smtClean="0">
                <a:solidFill>
                  <a:srgbClr val="FF0066"/>
                </a:solidFill>
                <a:ea typeface="宋体" panose="02010600030101010101" pitchFamily="2" charset="-122"/>
              </a:rPr>
              <a:t>1.5dB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approximately</a:t>
            </a:r>
            <a:r>
              <a:rPr lang="en-US" altLang="zh-CN" sz="1800" b="0" dirty="0">
                <a:ea typeface="宋体" panose="02010600030101010101" pitchFamily="2" charset="-122"/>
              </a:rPr>
              <a:t>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</a:t>
            </a:r>
            <a:endParaRPr lang="zh-CN" altLang="en-US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b="0" dirty="0" smtClean="0">
                <a:ea typeface="宋体" panose="02010600030101010101" pitchFamily="2" charset="-122"/>
              </a:rPr>
              <a:t>       </a:t>
            </a:r>
            <a:endParaRPr lang="en-US" altLang="zh-CN" b="0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marL="0" indent="0"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pic>
        <p:nvPicPr>
          <p:cNvPr id="17411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38" y="1412875"/>
            <a:ext cx="50577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200" b="0" dirty="0" smtClean="0">
                <a:ea typeface="宋体" pitchFamily="2" charset="-122"/>
              </a:rPr>
              <a:t>Similar as the conventional </a:t>
            </a:r>
            <a:r>
              <a:rPr lang="en-US" altLang="zh-CN" sz="2200" b="0" dirty="0" err="1" smtClean="0">
                <a:ea typeface="宋体" pitchFamily="2" charset="-122"/>
              </a:rPr>
              <a:t>Alamouti’s</a:t>
            </a:r>
            <a:r>
              <a:rPr lang="en-US" altLang="zh-CN" sz="2200" b="0" dirty="0" smtClean="0">
                <a:ea typeface="宋体" pitchFamily="2" charset="-122"/>
              </a:rPr>
              <a:t> code with 2 antennas, the QO-STBC can also obtain the full-rate transmission.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200" b="0" dirty="0" smtClean="0">
                <a:ea typeface="宋体" pitchFamily="2" charset="-122"/>
              </a:rPr>
              <a:t>Considering the implementation of  hardware, the decoding algorithm of QOSTBC based on linear processing is low-complexity, and all the signal processing can be performed on existing resources.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200" b="0" dirty="0" smtClean="0">
                <a:ea typeface="宋体" pitchFamily="2" charset="-122"/>
              </a:rPr>
              <a:t> It’s reasonable to apply QO-STBC to the SC-PHY of 802.11aj (45GHz) to improve link robustness or extend coverage.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200" b="0" dirty="0" smtClean="0">
                <a:ea typeface="宋体" pitchFamily="2" charset="-122"/>
              </a:rPr>
              <a:t>The QO-STBC is also possible to used for the OFDM-PHY of 802.11aj (45GHz).</a:t>
            </a:r>
            <a:endParaRPr lang="zh-CN" altLang="en-US" sz="2200" b="0" dirty="0" smtClean="0">
              <a:ea typeface="宋体" pitchFamily="2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内容占位符 2"/>
          <p:cNvSpPr>
            <a:spLocks noGrp="1"/>
          </p:cNvSpPr>
          <p:nvPr>
            <p:ph idx="1"/>
          </p:nvPr>
        </p:nvSpPr>
        <p:spPr>
          <a:xfrm>
            <a:off x="609600" y="620713"/>
            <a:ext cx="7994650" cy="5627687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  <a:defRPr/>
            </a:pPr>
            <a:r>
              <a:rPr kumimoji="1" lang="en-US" altLang="zh-CN" sz="3200" kern="1200" dirty="0" smtClean="0">
                <a:solidFill>
                  <a:srgbClr val="000000"/>
                </a:solidFill>
                <a:ea typeface="宋体" panose="02010600030101010101" pitchFamily="2" charset="-122"/>
              </a:rPr>
              <a:t>Reference</a:t>
            </a:r>
          </a:p>
          <a:p>
            <a:pPr marL="0" indent="0" algn="ctr">
              <a:spcBef>
                <a:spcPct val="0"/>
              </a:spcBef>
              <a:buFontTx/>
              <a:buNone/>
              <a:defRPr/>
            </a:pPr>
            <a:endParaRPr kumimoji="1" lang="zh-CN" altLang="en-US" sz="2800" kern="12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[1</a:t>
            </a:r>
            <a:r>
              <a:rPr kumimoji="1" lang="en-US" altLang="zh-CN" sz="1800" b="0" kern="1200" dirty="0" smtClean="0">
                <a:solidFill>
                  <a:srgbClr val="000000"/>
                </a:solidFill>
                <a:ea typeface="宋体" panose="02010600030101010101" pitchFamily="2" charset="-122"/>
              </a:rPr>
              <a:t>] Single-Carrier </a:t>
            </a: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Frequency-Domain Equalization for Space–Time Block-Coded Transmissions over Frequency-Selective Fading Channels</a:t>
            </a:r>
            <a:endParaRPr kumimoji="1" lang="zh-CN" altLang="en-US" sz="1800" b="0" kern="12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[2] Single-Carrier Frequency-Domain Equalizer with Multi-Antenna Transmit Diversity</a:t>
            </a:r>
            <a:endParaRPr kumimoji="1" lang="zh-CN" altLang="en-US" sz="1800" b="0" kern="12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[3] Frequency Domain DFE for Single-Carrier STBC Block Transmission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[4] Coding for MIMO Communication Systems, </a:t>
            </a:r>
            <a:r>
              <a:rPr kumimoji="1" lang="en-US" altLang="zh-CN" sz="1800" b="0" kern="1200" dirty="0" err="1">
                <a:solidFill>
                  <a:srgbClr val="000000"/>
                </a:solidFill>
                <a:ea typeface="宋体" panose="02010600030101010101" pitchFamily="2" charset="-122"/>
              </a:rPr>
              <a:t>Tolga</a:t>
            </a: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 </a:t>
            </a:r>
            <a:r>
              <a:rPr kumimoji="1" lang="en-US" altLang="zh-CN" sz="1800" b="0" kern="1200" dirty="0" err="1">
                <a:solidFill>
                  <a:srgbClr val="000000"/>
                </a:solidFill>
                <a:ea typeface="宋体" panose="02010600030101010101" pitchFamily="2" charset="-122"/>
              </a:rPr>
              <a:t>M.Duman</a:t>
            </a: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, Ali </a:t>
            </a:r>
            <a:r>
              <a:rPr kumimoji="1" lang="en-US" altLang="zh-CN" sz="1800" b="0" kern="1200" dirty="0" err="1">
                <a:solidFill>
                  <a:srgbClr val="000000"/>
                </a:solidFill>
                <a:ea typeface="宋体" panose="02010600030101010101" pitchFamily="2" charset="-122"/>
              </a:rPr>
              <a:t>Ghrayeb</a:t>
            </a:r>
            <a:endParaRPr kumimoji="1" lang="en-US" altLang="zh-CN" sz="1800" b="0" kern="12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kumimoji="1" lang="en-US" altLang="zh-CN" sz="1800" b="0" i="1" kern="1200" dirty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b="0" dirty="0" smtClean="0">
                <a:ea typeface="宋体" panose="02010600030101010101" pitchFamily="2" charset="-122"/>
              </a:rPr>
              <a:t>       </a:t>
            </a:r>
            <a:endParaRPr lang="en-US" altLang="zh-CN" b="0" dirty="0">
              <a:ea typeface="宋体" panose="02010600030101010101" pitchFamily="2" charset="-122"/>
            </a:endParaRPr>
          </a:p>
          <a:p>
            <a:pPr marL="0" indent="0">
              <a:buFontTx/>
              <a:buNone/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zh-CN" b="0" dirty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marL="0" indent="0"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609600" y="620713"/>
            <a:ext cx="7994650" cy="562768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 smtClean="0">
                <a:ea typeface="宋体" pitchFamily="2" charset="-122"/>
              </a:rPr>
              <a:t>Thanks for Your </a:t>
            </a:r>
            <a:r>
              <a:rPr lang="en-US" altLang="zh-CN" sz="3600" dirty="0" smtClean="0">
                <a:ea typeface="宋体" pitchFamily="2" charset="-122"/>
              </a:rPr>
              <a:t>Attention!</a:t>
            </a:r>
            <a:endParaRPr lang="zh-CN" altLang="en-US" sz="360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b="0" dirty="0" smtClean="0">
              <a:ea typeface="宋体" pitchFamily="2" charset="-122"/>
            </a:endParaRPr>
          </a:p>
          <a:p>
            <a:pPr algn="ctr">
              <a:buFontTx/>
              <a:buNone/>
            </a:pPr>
            <a:r>
              <a:rPr lang="en-US" altLang="zh-CN" b="0" dirty="0" smtClean="0">
                <a:ea typeface="宋体" pitchFamily="2" charset="-122"/>
              </a:rPr>
              <a:t>       </a:t>
            </a:r>
          </a:p>
          <a:p>
            <a:pPr>
              <a:buFontTx/>
              <a:buNone/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spcBef>
                <a:spcPct val="0"/>
              </a:spcBef>
            </a:pPr>
            <a:endParaRPr lang="en-US" altLang="zh-CN" b="0" dirty="0" smtClean="0">
              <a:ea typeface="宋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dirty="0" smtClean="0">
                <a:ea typeface="宋体" pitchFamily="2" charset="-122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altLang="zh-CN" dirty="0" smtClean="0">
                <a:ea typeface="宋体" pitchFamily="2" charset="-122"/>
              </a:rPr>
              <a:t>                    </a:t>
            </a:r>
          </a:p>
          <a:p>
            <a:pPr eaLnBrk="1" hangingPunct="1"/>
            <a:endParaRPr lang="zh-CN" altLang="en-US" dirty="0" smtClean="0">
              <a:ea typeface="宋体" pitchFamily="2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内容占位符 2"/>
          <p:cNvSpPr>
            <a:spLocks noGrp="1"/>
          </p:cNvSpPr>
          <p:nvPr>
            <p:ph idx="1"/>
          </p:nvPr>
        </p:nvSpPr>
        <p:spPr>
          <a:xfrm>
            <a:off x="714375" y="1143000"/>
            <a:ext cx="7786688" cy="5022850"/>
          </a:xfrm>
        </p:spPr>
        <p:txBody>
          <a:bodyPr/>
          <a:lstStyle/>
          <a:p>
            <a:pPr algn="ctr">
              <a:buFontTx/>
              <a:buNone/>
              <a:defRPr/>
            </a:pPr>
            <a:endParaRPr lang="en-US" altLang="zh-CN" sz="2800" dirty="0" smtClean="0">
              <a:ea typeface="宋体" panose="02010600030101010101" pitchFamily="2" charset="-122"/>
            </a:endParaRPr>
          </a:p>
          <a:p>
            <a:pPr algn="just">
              <a:buFontTx/>
              <a:buChar char="-"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In 802.11n/ac/ad, the orthogonal STBC is widely used for improving the performance of wireless communication systems.</a:t>
            </a:r>
          </a:p>
          <a:p>
            <a:pPr algn="just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algn="just">
              <a:buFontTx/>
              <a:buChar char="-"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The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Alamouti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code is the unique scheme to achieve the maximum diversity order as well as full rate transmission in case of  2 transmitting antennas.</a:t>
            </a:r>
          </a:p>
          <a:p>
            <a:pPr algn="just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algn="just">
              <a:buFontTx/>
              <a:buChar char="-"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Some alternative schemes could be applied in systems with more than 2 antennas. These coding schemes are suboptimal as they cannot achieve full transmission rate and full diversity order simultaneously.</a:t>
            </a:r>
          </a:p>
          <a:p>
            <a:pPr marL="0" indent="0" algn="just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algn="just">
              <a:buFontTx/>
              <a:buChar char="-"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 One scheme of Orthogonal STBC can achieve full diversity order at a rate of 1/2.</a:t>
            </a:r>
          </a:p>
          <a:p>
            <a:pPr>
              <a:buFontTx/>
              <a:buChar char="-"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r>
              <a:rPr lang="en-US" altLang="zh-CN" sz="1800" dirty="0" smtClean="0">
                <a:ea typeface="宋体" panose="02010600030101010101" pitchFamily="2" charset="-122"/>
              </a:rPr>
              <a:t>                     </a:t>
            </a:r>
          </a:p>
        </p:txBody>
      </p:sp>
      <p:sp>
        <p:nvSpPr>
          <p:cNvPr id="6147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5638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Background</a:t>
            </a:r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内容占位符 2"/>
          <p:cNvSpPr>
            <a:spLocks noGrp="1"/>
          </p:cNvSpPr>
          <p:nvPr>
            <p:ph idx="1"/>
          </p:nvPr>
        </p:nvSpPr>
        <p:spPr>
          <a:xfrm>
            <a:off x="571500" y="857250"/>
            <a:ext cx="8032750" cy="56435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CN" sz="1800" b="0" smtClean="0">
                <a:ea typeface="宋体" pitchFamily="2" charset="-122"/>
              </a:rPr>
              <a:t>   Code matrix:</a:t>
            </a:r>
          </a:p>
          <a:p>
            <a:pPr marL="0" indent="0">
              <a:buFontTx/>
              <a:buNone/>
            </a:pPr>
            <a:r>
              <a:rPr lang="en-US" altLang="zh-CN" sz="2000" b="0" smtClean="0">
                <a:ea typeface="宋体" pitchFamily="2" charset="-122"/>
                <a:sym typeface="Wingdings" pitchFamily="2" charset="2"/>
              </a:rPr>
              <a:t>             </a:t>
            </a:r>
          </a:p>
          <a:p>
            <a:pPr marL="0" indent="0">
              <a:buFontTx/>
              <a:buNone/>
            </a:pPr>
            <a:endParaRPr lang="en-US" altLang="zh-CN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r>
              <a:rPr lang="en-US" altLang="zh-CN" b="0" smtClean="0">
                <a:ea typeface="宋体" pitchFamily="2" charset="-122"/>
              </a:rPr>
              <a:t>        </a:t>
            </a:r>
          </a:p>
          <a:p>
            <a:pPr marL="0" indent="0">
              <a:buFontTx/>
              <a:buNone/>
            </a:pPr>
            <a:r>
              <a:rPr lang="en-US" altLang="zh-CN" b="0" smtClean="0">
                <a:ea typeface="宋体" pitchFamily="2" charset="-122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zh-CN" sz="1800" b="0" smtClean="0">
                <a:ea typeface="宋体" pitchFamily="2" charset="-122"/>
              </a:rPr>
              <a:t>-  Quasi Orthogonal STBC can achieve full rate transmission with impairing diversity   order.</a:t>
            </a:r>
          </a:p>
          <a:p>
            <a:pPr marL="0" indent="0">
              <a:buFontTx/>
              <a:buNone/>
            </a:pPr>
            <a:r>
              <a:rPr lang="en-US" altLang="zh-CN" sz="1800" b="0" smtClean="0">
                <a:ea typeface="宋体" pitchFamily="2" charset="-122"/>
              </a:rPr>
              <a:t>   Code matrix:</a:t>
            </a: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r>
              <a:rPr lang="en-US" altLang="zh-CN" sz="1800" b="0" smtClean="0">
                <a:ea typeface="宋体" pitchFamily="2" charset="-122"/>
              </a:rPr>
              <a:t>   The elements in each row are the symbols to be transmitted on each antenna.</a:t>
            </a: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  <a:p>
            <a:pPr marL="0" indent="0">
              <a:buFontTx/>
              <a:buNone/>
            </a:pPr>
            <a:endParaRPr lang="en-US" altLang="zh-CN" sz="1800" b="0" smtClean="0">
              <a:ea typeface="宋体" pitchFamily="2" charset="-122"/>
            </a:endParaRPr>
          </a:p>
        </p:txBody>
      </p:sp>
      <p:sp>
        <p:nvSpPr>
          <p:cNvPr id="7171" name="标题 1"/>
          <p:cNvSpPr>
            <a:spLocks noGrp="1"/>
          </p:cNvSpPr>
          <p:nvPr>
            <p:ph type="title"/>
          </p:nvPr>
        </p:nvSpPr>
        <p:spPr>
          <a:xfrm>
            <a:off x="841375" y="1700213"/>
            <a:ext cx="7315200" cy="279400"/>
          </a:xfrm>
        </p:spPr>
        <p:txBody>
          <a:bodyPr/>
          <a:lstStyle/>
          <a:p>
            <a:pPr eaLnBrk="1" hangingPunct="1"/>
            <a:r>
              <a:rPr lang="en-US" altLang="zh-CN" sz="3000" smtClean="0">
                <a:ea typeface="宋体" pitchFamily="2" charset="-122"/>
              </a:rPr>
              <a:t/>
            </a:r>
            <a:br>
              <a:rPr lang="en-US" altLang="zh-CN" sz="3000" smtClean="0">
                <a:ea typeface="宋体" pitchFamily="2" charset="-122"/>
              </a:rPr>
            </a:br>
            <a:endParaRPr lang="zh-CN" altLang="en-US" sz="3000" smtClean="0">
              <a:ea typeface="宋体" pitchFamily="2" charset="-122"/>
            </a:endParaRPr>
          </a:p>
        </p:txBody>
      </p:sp>
      <p:graphicFrame>
        <p:nvGraphicFramePr>
          <p:cNvPr id="7172" name="对象 3"/>
          <p:cNvGraphicFramePr>
            <a:graphicFrameLocks noChangeAspect="1"/>
          </p:cNvGraphicFramePr>
          <p:nvPr/>
        </p:nvGraphicFramePr>
        <p:xfrm>
          <a:off x="2365375" y="1165225"/>
          <a:ext cx="4443413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2565400" imgH="939800" progId="Equation.DSMT4">
                  <p:embed/>
                </p:oleObj>
              </mc:Choice>
              <mc:Fallback>
                <p:oleObj name="Equation" r:id="rId3" imgW="2565400" imgH="939800" progId="Equation.DSMT4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1165225"/>
                        <a:ext cx="4443413" cy="162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对象 4"/>
          <p:cNvGraphicFramePr>
            <a:graphicFrameLocks noChangeAspect="1"/>
          </p:cNvGraphicFramePr>
          <p:nvPr/>
        </p:nvGraphicFramePr>
        <p:xfrm>
          <a:off x="3278188" y="3678238"/>
          <a:ext cx="2441575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1384300" imgH="939800" progId="Equation.DSMT4">
                  <p:embed/>
                </p:oleObj>
              </mc:Choice>
              <mc:Fallback>
                <p:oleObj name="Equation" r:id="rId5" imgW="1384300" imgH="939800" progId="Equation.DSMT4">
                  <p:embed/>
                  <p:pic>
                    <p:nvPicPr>
                      <p:cNvPr id="0" name="对象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678238"/>
                        <a:ext cx="2441575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539750" y="571500"/>
            <a:ext cx="8064500" cy="5748338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kumimoji="1" lang="en-US" altLang="zh-CN" sz="3200" smtClean="0">
                <a:solidFill>
                  <a:srgbClr val="000000"/>
                </a:solidFill>
                <a:ea typeface="宋体" pitchFamily="2" charset="-122"/>
              </a:rPr>
              <a:t>Introduction</a:t>
            </a:r>
          </a:p>
          <a:p>
            <a:pPr marL="0" indent="0">
              <a:spcBef>
                <a:spcPct val="0"/>
              </a:spcBef>
              <a:buFontTx/>
              <a:buChar char="-"/>
            </a:pPr>
            <a:endParaRPr kumimoji="1" lang="en-US" altLang="zh-CN" sz="1800" b="0" smtClean="0">
              <a:solidFill>
                <a:srgbClr val="000000"/>
              </a:solidFill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kumimoji="1" lang="en-US" altLang="zh-CN" sz="1800" b="0" smtClean="0">
                <a:solidFill>
                  <a:srgbClr val="000000"/>
                </a:solidFill>
                <a:ea typeface="宋体" pitchFamily="2" charset="-122"/>
              </a:rPr>
              <a:t>Quasi Orthogonal STBC(4×1 -1ss)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kumimoji="1" lang="en-US" altLang="zh-CN" sz="2000" b="0" smtClean="0">
                <a:solidFill>
                  <a:srgbClr val="000000"/>
                </a:solidFill>
                <a:ea typeface="宋体" pitchFamily="2" charset="-122"/>
              </a:rPr>
              <a:t>      </a:t>
            </a:r>
            <a:r>
              <a:rPr lang="en-US" altLang="zh-CN" sz="1800" smtClean="0">
                <a:ea typeface="宋体" pitchFamily="2" charset="-122"/>
              </a:rPr>
              <a:t>t</a:t>
            </a:r>
            <a:r>
              <a:rPr lang="en-US" altLang="zh-CN" sz="1800" baseline="-25000" smtClean="0">
                <a:ea typeface="宋体" pitchFamily="2" charset="-122"/>
              </a:rPr>
              <a:t>1</a:t>
            </a:r>
            <a:r>
              <a:rPr lang="en-US" altLang="zh-CN" sz="1800" smtClean="0">
                <a:ea typeface="宋体" pitchFamily="2" charset="-122"/>
              </a:rPr>
              <a:t>         t</a:t>
            </a:r>
            <a:r>
              <a:rPr lang="en-US" altLang="zh-CN" sz="1800" baseline="-25000" smtClean="0">
                <a:ea typeface="宋体" pitchFamily="2" charset="-122"/>
              </a:rPr>
              <a:t>2</a:t>
            </a:r>
            <a:r>
              <a:rPr lang="en-US" altLang="zh-CN" sz="1800" smtClean="0">
                <a:ea typeface="宋体" pitchFamily="2" charset="-122"/>
              </a:rPr>
              <a:t>          t</a:t>
            </a:r>
            <a:r>
              <a:rPr lang="en-US" altLang="zh-CN" sz="1800" baseline="-25000" smtClean="0">
                <a:ea typeface="宋体" pitchFamily="2" charset="-122"/>
              </a:rPr>
              <a:t>3</a:t>
            </a:r>
            <a:r>
              <a:rPr lang="en-US" altLang="zh-CN" sz="1800" smtClean="0">
                <a:ea typeface="宋体" pitchFamily="2" charset="-122"/>
              </a:rPr>
              <a:t>         t</a:t>
            </a:r>
            <a:r>
              <a:rPr lang="en-US" altLang="zh-CN" sz="1800" baseline="-25000" smtClean="0">
                <a:ea typeface="宋体" pitchFamily="2" charset="-122"/>
              </a:rPr>
              <a:t>4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Char char="-"/>
            </a:pPr>
            <a:r>
              <a:rPr kumimoji="1" lang="en-US" altLang="zh-CN" sz="1800" b="0" smtClean="0">
                <a:solidFill>
                  <a:srgbClr val="000000"/>
                </a:solidFill>
                <a:ea typeface="宋体" pitchFamily="2" charset="-122"/>
              </a:rPr>
              <a:t>Data stream: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kumimoji="1" lang="en-US" altLang="zh-CN" sz="2000" b="0" baseline="-25000" smtClean="0">
                <a:solidFill>
                  <a:srgbClr val="000000"/>
                </a:solidFill>
                <a:ea typeface="宋体" pitchFamily="2" charset="-122"/>
              </a:rPr>
              <a:t>     </a:t>
            </a:r>
            <a:endParaRPr lang="en-US" altLang="zh-CN" sz="2000" baseline="-25000" smtClean="0">
              <a:ea typeface="宋体" pitchFamily="2" charset="-122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kumimoji="1" lang="en-US" altLang="zh-CN" sz="2000" b="0" smtClean="0">
                <a:solidFill>
                  <a:srgbClr val="000000"/>
                </a:solidFill>
                <a:ea typeface="宋体" pitchFamily="2" charset="-122"/>
              </a:rPr>
              <a:t>                                            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kumimoji="1" lang="en-US" altLang="zh-CN" sz="2000" b="0" smtClean="0">
                <a:solidFill>
                  <a:srgbClr val="000000"/>
                </a:solidFill>
                <a:ea typeface="宋体" pitchFamily="2" charset="-122"/>
              </a:rPr>
              <a:t>                                                                                                       </a:t>
            </a:r>
            <a:r>
              <a:rPr lang="en-US" altLang="zh-CN" sz="2000" smtClean="0">
                <a:ea typeface="宋体" pitchFamily="2" charset="-122"/>
              </a:rPr>
              <a:t>....</a:t>
            </a:r>
            <a:r>
              <a:rPr lang="en-US" altLang="zh-CN" sz="2000" baseline="-25000" smtClean="0">
                <a:ea typeface="宋体" pitchFamily="2" charset="-122"/>
              </a:rPr>
              <a:t> </a:t>
            </a:r>
            <a:r>
              <a:rPr lang="en-US" altLang="zh-CN" sz="2000" smtClean="0">
                <a:ea typeface="宋体" pitchFamily="2" charset="-122"/>
              </a:rPr>
              <a:t>.....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kumimoji="1" lang="en-US" altLang="zh-CN" sz="2000" b="0" smtClean="0">
              <a:solidFill>
                <a:srgbClr val="000000"/>
              </a:solidFill>
              <a:ea typeface="宋体" pitchFamily="2" charset="-122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kumimoji="1" lang="en-US" altLang="zh-CN" sz="3200" b="0" smtClean="0">
              <a:solidFill>
                <a:srgbClr val="000000"/>
              </a:solidFill>
              <a:ea typeface="宋体" pitchFamily="2" charset="-122"/>
            </a:endParaRPr>
          </a:p>
        </p:txBody>
      </p:sp>
      <p:graphicFrame>
        <p:nvGraphicFramePr>
          <p:cNvPr id="8195" name="Object 2"/>
          <p:cNvGraphicFramePr>
            <a:graphicFrameLocks noChangeAspect="1"/>
          </p:cNvGraphicFramePr>
          <p:nvPr/>
        </p:nvGraphicFramePr>
        <p:xfrm>
          <a:off x="884238" y="1970088"/>
          <a:ext cx="2495550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tion" r:id="rId4" imgW="1244600" imgH="914400" progId="Equation.DSMT4">
                  <p:embed/>
                </p:oleObj>
              </mc:Choice>
              <mc:Fallback>
                <p:oleObj name="Equation" r:id="rId4" imgW="1244600" imgH="914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1970088"/>
                        <a:ext cx="2495550" cy="225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等腰三角形 1"/>
          <p:cNvSpPr>
            <a:spLocks noChangeArrowheads="1"/>
          </p:cNvSpPr>
          <p:nvPr/>
        </p:nvSpPr>
        <p:spPr bwMode="auto">
          <a:xfrm rot="-5400000">
            <a:off x="3998119" y="1751806"/>
            <a:ext cx="649288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  <p:sp>
        <p:nvSpPr>
          <p:cNvPr id="8197" name="等腰三角形 1"/>
          <p:cNvSpPr>
            <a:spLocks noChangeArrowheads="1"/>
          </p:cNvSpPr>
          <p:nvPr/>
        </p:nvSpPr>
        <p:spPr bwMode="auto">
          <a:xfrm rot="-5400000">
            <a:off x="3998119" y="2416969"/>
            <a:ext cx="649287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  <p:sp>
        <p:nvSpPr>
          <p:cNvPr id="8198" name="等腰三角形 1"/>
          <p:cNvSpPr>
            <a:spLocks noChangeArrowheads="1"/>
          </p:cNvSpPr>
          <p:nvPr/>
        </p:nvSpPr>
        <p:spPr bwMode="auto">
          <a:xfrm rot="-5400000">
            <a:off x="4017169" y="3063081"/>
            <a:ext cx="649288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  <p:sp>
        <p:nvSpPr>
          <p:cNvPr id="8199" name="等腰三角形 1"/>
          <p:cNvSpPr>
            <a:spLocks noChangeArrowheads="1"/>
          </p:cNvSpPr>
          <p:nvPr/>
        </p:nvSpPr>
        <p:spPr bwMode="auto">
          <a:xfrm rot="-5400000">
            <a:off x="4017169" y="3715544"/>
            <a:ext cx="649287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  <p:cxnSp>
        <p:nvCxnSpPr>
          <p:cNvPr id="8200" name="肘形连接符 21"/>
          <p:cNvCxnSpPr>
            <a:cxnSpLocks noChangeShapeType="1"/>
          </p:cNvCxnSpPr>
          <p:nvPr/>
        </p:nvCxnSpPr>
        <p:spPr bwMode="auto">
          <a:xfrm rot="10800000" flipV="1">
            <a:off x="3830638" y="2051050"/>
            <a:ext cx="223837" cy="39687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1" name="肘形连接符 21"/>
          <p:cNvCxnSpPr>
            <a:cxnSpLocks noChangeShapeType="1"/>
          </p:cNvCxnSpPr>
          <p:nvPr/>
        </p:nvCxnSpPr>
        <p:spPr bwMode="auto">
          <a:xfrm rot="10800000" flipV="1">
            <a:off x="3800475" y="2705100"/>
            <a:ext cx="223838" cy="39687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2" name="肘形连接符 21"/>
          <p:cNvCxnSpPr>
            <a:cxnSpLocks noChangeShapeType="1"/>
          </p:cNvCxnSpPr>
          <p:nvPr/>
        </p:nvCxnSpPr>
        <p:spPr bwMode="auto">
          <a:xfrm rot="10800000" flipV="1">
            <a:off x="3830638" y="3349625"/>
            <a:ext cx="223837" cy="39687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肘形连接符 21"/>
          <p:cNvCxnSpPr>
            <a:cxnSpLocks noChangeShapeType="1"/>
          </p:cNvCxnSpPr>
          <p:nvPr/>
        </p:nvCxnSpPr>
        <p:spPr bwMode="auto">
          <a:xfrm rot="10800000" flipV="1">
            <a:off x="3813175" y="4002088"/>
            <a:ext cx="223838" cy="39687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4" name="直接箭头连接符 27"/>
          <p:cNvCxnSpPr>
            <a:cxnSpLocks noChangeShapeType="1"/>
          </p:cNvCxnSpPr>
          <p:nvPr/>
        </p:nvCxnSpPr>
        <p:spPr bwMode="auto">
          <a:xfrm>
            <a:off x="4603750" y="2082800"/>
            <a:ext cx="1390650" cy="6461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5" name="直接箭头连接符 3"/>
          <p:cNvCxnSpPr>
            <a:cxnSpLocks noChangeShapeType="1"/>
          </p:cNvCxnSpPr>
          <p:nvPr/>
        </p:nvCxnSpPr>
        <p:spPr bwMode="auto">
          <a:xfrm>
            <a:off x="4610100" y="2705100"/>
            <a:ext cx="1366838" cy="1841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直接箭头连接符 5"/>
          <p:cNvCxnSpPr>
            <a:cxnSpLocks noChangeShapeType="1"/>
          </p:cNvCxnSpPr>
          <p:nvPr/>
        </p:nvCxnSpPr>
        <p:spPr bwMode="auto">
          <a:xfrm flipV="1">
            <a:off x="4629150" y="2889250"/>
            <a:ext cx="1347788" cy="4619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7" name="直接箭头连接符 29"/>
          <p:cNvCxnSpPr>
            <a:cxnSpLocks noChangeShapeType="1"/>
          </p:cNvCxnSpPr>
          <p:nvPr/>
        </p:nvCxnSpPr>
        <p:spPr bwMode="auto">
          <a:xfrm flipV="1">
            <a:off x="4629150" y="3025775"/>
            <a:ext cx="1347788" cy="9667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8" name="等腰三角形 8"/>
          <p:cNvSpPr>
            <a:spLocks noChangeArrowheads="1"/>
          </p:cNvSpPr>
          <p:nvPr/>
        </p:nvSpPr>
        <p:spPr bwMode="auto">
          <a:xfrm rot="5400000">
            <a:off x="5939632" y="2602706"/>
            <a:ext cx="649288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zh-CN" altLang="en-US"/>
          </a:p>
        </p:txBody>
      </p:sp>
      <p:graphicFrame>
        <p:nvGraphicFramePr>
          <p:cNvPr id="8209" name="对象 15364"/>
          <p:cNvGraphicFramePr>
            <a:graphicFrameLocks noChangeAspect="1"/>
          </p:cNvGraphicFramePr>
          <p:nvPr/>
        </p:nvGraphicFramePr>
        <p:xfrm>
          <a:off x="6719888" y="2938463"/>
          <a:ext cx="15970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Equation" r:id="rId6" imgW="812447" imgH="228501" progId="Equation.DSMT4">
                  <p:embed/>
                </p:oleObj>
              </mc:Choice>
              <mc:Fallback>
                <p:oleObj name="Equation" r:id="rId6" imgW="812447" imgH="228501" progId="Equation.DSMT4">
                  <p:embed/>
                  <p:pic>
                    <p:nvPicPr>
                      <p:cNvPr id="0" name="对象 153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888" y="2938463"/>
                        <a:ext cx="15970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10" name="直接箭头连接符 43007"/>
          <p:cNvCxnSpPr>
            <a:cxnSpLocks noChangeShapeType="1"/>
          </p:cNvCxnSpPr>
          <p:nvPr/>
        </p:nvCxnSpPr>
        <p:spPr bwMode="auto">
          <a:xfrm>
            <a:off x="6551613" y="2889250"/>
            <a:ext cx="973137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211" name="对象 5"/>
          <p:cNvGraphicFramePr>
            <a:graphicFrameLocks noChangeAspect="1"/>
          </p:cNvGraphicFramePr>
          <p:nvPr/>
        </p:nvGraphicFramePr>
        <p:xfrm>
          <a:off x="1071563" y="5165725"/>
          <a:ext cx="15113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tion" r:id="rId8" imgW="888614" imgH="406224" progId="Equation.DSMT4">
                  <p:embed/>
                </p:oleObj>
              </mc:Choice>
              <mc:Fallback>
                <p:oleObj name="Equation" r:id="rId8" imgW="888614" imgH="406224" progId="Equation.DSMT4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165725"/>
                        <a:ext cx="1511300" cy="6905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2" name="对象 25"/>
          <p:cNvGraphicFramePr>
            <a:graphicFrameLocks noChangeAspect="1"/>
          </p:cNvGraphicFramePr>
          <p:nvPr/>
        </p:nvGraphicFramePr>
        <p:xfrm>
          <a:off x="2576513" y="5146675"/>
          <a:ext cx="1585912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10" imgW="914003" imgH="406224" progId="Equation.DSMT4">
                  <p:embed/>
                </p:oleObj>
              </mc:Choice>
              <mc:Fallback>
                <p:oleObj name="Equation" r:id="rId10" imgW="914003" imgH="406224" progId="Equation.DSMT4">
                  <p:embed/>
                  <p:pic>
                    <p:nvPicPr>
                      <p:cNvPr id="0" name="对象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5146675"/>
                        <a:ext cx="1585912" cy="70485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3" name="对象 26"/>
          <p:cNvGraphicFramePr>
            <a:graphicFrameLocks noChangeAspect="1"/>
          </p:cNvGraphicFramePr>
          <p:nvPr/>
        </p:nvGraphicFramePr>
        <p:xfrm>
          <a:off x="4137025" y="5159375"/>
          <a:ext cx="15017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9" name="Equation" r:id="rId12" imgW="901309" imgH="406224" progId="Equation.DSMT4">
                  <p:embed/>
                </p:oleObj>
              </mc:Choice>
              <mc:Fallback>
                <p:oleObj name="Equation" r:id="rId12" imgW="901309" imgH="406224" progId="Equation.DSMT4">
                  <p:embed/>
                  <p:pic>
                    <p:nvPicPr>
                      <p:cNvPr id="0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5159375"/>
                        <a:ext cx="1501775" cy="674688"/>
                      </a:xfrm>
                      <a:prstGeom prst="rect">
                        <a:avLst/>
                      </a:prstGeom>
                      <a:solidFill>
                        <a:srgbClr val="ADADEB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4" name="对象 27"/>
          <p:cNvGraphicFramePr>
            <a:graphicFrameLocks noChangeAspect="1"/>
          </p:cNvGraphicFramePr>
          <p:nvPr/>
        </p:nvGraphicFramePr>
        <p:xfrm>
          <a:off x="5638800" y="5146675"/>
          <a:ext cx="15255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0" name="Equation" r:id="rId14" imgW="914003" imgH="406224" progId="Equation.DSMT4">
                  <p:embed/>
                </p:oleObj>
              </mc:Choice>
              <mc:Fallback>
                <p:oleObj name="Equation" r:id="rId14" imgW="914003" imgH="406224" progId="Equation.DSMT4">
                  <p:embed/>
                  <p:pic>
                    <p:nvPicPr>
                      <p:cNvPr id="0" name="对象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146675"/>
                        <a:ext cx="1525588" cy="67945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609600" y="692150"/>
            <a:ext cx="7772400" cy="5556250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en-US" altLang="zh-CN" sz="2000" b="0" dirty="0" smtClean="0">
                <a:ea typeface="宋体" panose="02010600030101010101" pitchFamily="2" charset="-122"/>
              </a:rPr>
              <a:t>Location in </a:t>
            </a:r>
            <a:r>
              <a:rPr lang="en-US" altLang="zh-CN" sz="2000" b="0" dirty="0" smtClean="0">
                <a:ea typeface="宋体" panose="02010600030101010101" pitchFamily="2" charset="-122"/>
              </a:rPr>
              <a:t>Transmitter:</a:t>
            </a:r>
            <a:endParaRPr lang="en-US" altLang="zh-CN" sz="2000" b="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sz="2300" dirty="0" smtClean="0">
                <a:ea typeface="宋体" panose="02010600030101010101" pitchFamily="2" charset="-122"/>
              </a:rPr>
              <a:t>    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</a:t>
            </a:r>
            <a:endParaRPr lang="zh-CN" altLang="en-US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</a:t>
            </a:r>
          </a:p>
          <a:p>
            <a:pPr marL="0" indent="0"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pic>
        <p:nvPicPr>
          <p:cNvPr id="9219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14512"/>
            <a:ext cx="8064896" cy="31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矩形 7"/>
          <p:cNvSpPr>
            <a:spLocks noChangeArrowheads="1"/>
          </p:cNvSpPr>
          <p:nvPr/>
        </p:nvSpPr>
        <p:spPr bwMode="auto">
          <a:xfrm>
            <a:off x="5219700" y="1870075"/>
            <a:ext cx="688975" cy="2952750"/>
          </a:xfrm>
          <a:prstGeom prst="rect">
            <a:avLst/>
          </a:prstGeom>
          <a:noFill/>
          <a:ln w="349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609600" y="571500"/>
            <a:ext cx="7772400" cy="5786438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- </a:t>
            </a: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Code block: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zh-CN" sz="2000" dirty="0" smtClean="0">
                <a:ea typeface="宋体" panose="02010600030101010101" pitchFamily="2" charset="-122"/>
              </a:rPr>
              <a:t>    </a:t>
            </a:r>
            <a:r>
              <a:rPr kumimoji="1" lang="en-US" altLang="zh-CN" sz="1800" b="0" i="1" kern="1200" dirty="0" smtClean="0">
                <a:solidFill>
                  <a:srgbClr val="000000"/>
                </a:solidFill>
                <a:ea typeface="宋体" panose="02010600030101010101" pitchFamily="2" charset="-122"/>
              </a:rPr>
              <a:t>k</a:t>
            </a:r>
            <a:r>
              <a:rPr kumimoji="1" lang="en-US" altLang="zh-CN" sz="1800" b="0" kern="1200" dirty="0" smtClean="0">
                <a:solidFill>
                  <a:srgbClr val="000000"/>
                </a:solidFill>
                <a:ea typeface="宋体" panose="02010600030101010101" pitchFamily="2" charset="-122"/>
              </a:rPr>
              <a:t>-</a:t>
            </a:r>
            <a:r>
              <a:rPr kumimoji="1" lang="en-US" altLang="zh-CN" sz="1800" b="0" kern="1200" dirty="0" err="1" smtClean="0">
                <a:solidFill>
                  <a:srgbClr val="000000"/>
                </a:solidFill>
                <a:ea typeface="宋体" panose="02010600030101010101" pitchFamily="2" charset="-122"/>
              </a:rPr>
              <a:t>th</a:t>
            </a:r>
            <a:r>
              <a:rPr kumimoji="1" lang="en-US" altLang="zh-CN" sz="1800" b="0" kern="1200" dirty="0" smtClean="0">
                <a:solidFill>
                  <a:srgbClr val="000000"/>
                </a:solidFill>
                <a:ea typeface="宋体" panose="02010600030101010101" pitchFamily="2" charset="-122"/>
              </a:rPr>
              <a:t>  </a:t>
            </a:r>
            <a:r>
              <a:rPr kumimoji="1" lang="en-US" altLang="zh-CN" sz="1800" b="0" kern="1200" dirty="0">
                <a:solidFill>
                  <a:srgbClr val="000000"/>
                </a:solidFill>
                <a:ea typeface="宋体" panose="02010600030101010101" pitchFamily="2" charset="-122"/>
              </a:rPr>
              <a:t>time slot: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00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   (</a:t>
            </a:r>
            <a:r>
              <a:rPr kumimoji="1" lang="en-US" altLang="zh-CN" sz="1800" b="0" i="1" kern="1200" dirty="0">
                <a:solidFill>
                  <a:srgbClr val="000000"/>
                </a:solidFill>
                <a:ea typeface="宋体" panose="02010600030101010101" pitchFamily="2" charset="-122"/>
              </a:rPr>
              <a:t>k</a:t>
            </a:r>
            <a:r>
              <a:rPr lang="en-US" altLang="zh-CN" sz="1800" b="0" dirty="0">
                <a:ea typeface="宋体" panose="02010600030101010101" pitchFamily="2" charset="-122"/>
              </a:rPr>
              <a:t>+1)-</a:t>
            </a:r>
            <a:r>
              <a:rPr lang="en-US" altLang="zh-CN" sz="1800" b="0" dirty="0" err="1">
                <a:ea typeface="宋体" panose="02010600030101010101" pitchFamily="2" charset="-122"/>
              </a:rPr>
              <a:t>th</a:t>
            </a:r>
            <a:r>
              <a:rPr lang="en-US" altLang="zh-CN" sz="1800" b="0" dirty="0">
                <a:ea typeface="宋体" panose="02010600030101010101" pitchFamily="2" charset="-122"/>
              </a:rPr>
              <a:t> time slot:</a:t>
            </a:r>
          </a:p>
          <a:p>
            <a:pPr marL="0" indent="0" eaLnBrk="1" hangingPunct="1">
              <a:buFontTx/>
              <a:buNone/>
              <a:defRPr/>
            </a:pP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</a:t>
            </a:r>
          </a:p>
          <a:p>
            <a:pPr marL="0" indent="0"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10243" name="Object 1"/>
          <p:cNvGraphicFramePr>
            <a:graphicFrameLocks noChangeAspect="1"/>
          </p:cNvGraphicFramePr>
          <p:nvPr/>
        </p:nvGraphicFramePr>
        <p:xfrm>
          <a:off x="2811463" y="1404938"/>
          <a:ext cx="3367087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4" imgW="2374900" imgH="1206500" progId="Equation.DSMT4">
                  <p:embed/>
                </p:oleObj>
              </mc:Choice>
              <mc:Fallback>
                <p:oleObj name="Equation" r:id="rId4" imgW="2374900" imgH="1206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1404938"/>
                        <a:ext cx="3367087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2"/>
          <p:cNvGraphicFramePr>
            <a:graphicFrameLocks noChangeAspect="1"/>
          </p:cNvGraphicFramePr>
          <p:nvPr/>
        </p:nvGraphicFramePr>
        <p:xfrm>
          <a:off x="2195513" y="4005263"/>
          <a:ext cx="5726112" cy="187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6" imgW="4711700" imgH="1358900" progId="Equation.DSMT4">
                  <p:embed/>
                </p:oleObj>
              </mc:Choice>
              <mc:Fallback>
                <p:oleObj name="Equation" r:id="rId6" imgW="4711700" imgH="13589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005263"/>
                        <a:ext cx="5726112" cy="187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/>
          <p:cNvSpPr>
            <a:spLocks noGrp="1"/>
          </p:cNvSpPr>
          <p:nvPr>
            <p:ph idx="1"/>
          </p:nvPr>
        </p:nvSpPr>
        <p:spPr>
          <a:xfrm>
            <a:off x="609600" y="549275"/>
            <a:ext cx="7772400" cy="569912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(</a:t>
            </a:r>
            <a:r>
              <a:rPr kumimoji="1" lang="en-US" altLang="zh-CN" sz="1800" b="0" i="1" kern="1200" dirty="0">
                <a:solidFill>
                  <a:srgbClr val="000000"/>
                </a:solidFill>
                <a:ea typeface="宋体" panose="02010600030101010101" pitchFamily="2" charset="-122"/>
              </a:rPr>
              <a:t>k</a:t>
            </a:r>
            <a:r>
              <a:rPr lang="en-US" altLang="zh-CN" sz="1800" b="0" dirty="0">
                <a:ea typeface="宋体" panose="02010600030101010101" pitchFamily="2" charset="-122"/>
              </a:rPr>
              <a:t>+2)-</a:t>
            </a:r>
            <a:r>
              <a:rPr lang="en-US" altLang="zh-CN" sz="1800" b="0" dirty="0" err="1">
                <a:ea typeface="宋体" panose="02010600030101010101" pitchFamily="2" charset="-122"/>
              </a:rPr>
              <a:t>th</a:t>
            </a:r>
            <a:r>
              <a:rPr lang="en-US" altLang="zh-CN" sz="1800" b="0" dirty="0">
                <a:ea typeface="宋体" panose="02010600030101010101" pitchFamily="2" charset="-122"/>
              </a:rPr>
              <a:t> time slot:</a:t>
            </a:r>
          </a:p>
          <a:p>
            <a:pPr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  (</a:t>
            </a:r>
            <a:r>
              <a:rPr kumimoji="1" lang="en-US" altLang="zh-CN" sz="1800" b="0" i="1" kern="1200" dirty="0">
                <a:solidFill>
                  <a:srgbClr val="000000"/>
                </a:solidFill>
                <a:ea typeface="宋体" panose="02010600030101010101" pitchFamily="2" charset="-122"/>
              </a:rPr>
              <a:t>k</a:t>
            </a:r>
            <a:r>
              <a:rPr lang="en-US" altLang="zh-CN" sz="1800" b="0" dirty="0">
                <a:ea typeface="宋体" panose="02010600030101010101" pitchFamily="2" charset="-122"/>
              </a:rPr>
              <a:t>+3)-</a:t>
            </a:r>
            <a:r>
              <a:rPr lang="en-US" altLang="zh-CN" sz="1800" b="0" dirty="0" err="1">
                <a:ea typeface="宋体" panose="02010600030101010101" pitchFamily="2" charset="-122"/>
              </a:rPr>
              <a:t>th</a:t>
            </a:r>
            <a:r>
              <a:rPr lang="en-US" altLang="zh-CN" sz="1800" b="0" dirty="0">
                <a:ea typeface="宋体" panose="02010600030101010101" pitchFamily="2" charset="-122"/>
              </a:rPr>
              <a:t> time slot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</a:t>
            </a:r>
          </a:p>
          <a:p>
            <a:pPr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r>
              <a:rPr lang="en-US" altLang="zh-CN" sz="2000" b="0" dirty="0" smtClean="0">
                <a:ea typeface="宋体" panose="02010600030101010101" pitchFamily="2" charset="-122"/>
              </a:rPr>
              <a:t>-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Then  </a:t>
            </a:r>
            <a:r>
              <a:rPr lang="en-US" altLang="zh-CN" sz="1800" b="0" dirty="0">
                <a:ea typeface="宋体" panose="02010600030101010101" pitchFamily="2" charset="-122"/>
              </a:rPr>
              <a:t>the original data can be obtained using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linear processing in the receiver.</a:t>
            </a:r>
          </a:p>
          <a:p>
            <a:pPr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en-US" altLang="zh-CN" sz="2300" dirty="0" smtClean="0">
                <a:ea typeface="宋体" panose="02010600030101010101" pitchFamily="2" charset="-122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2543175" y="908050"/>
          <a:ext cx="582295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4" imgW="4699000" imgH="1358900" progId="Equation.DSMT4">
                  <p:embed/>
                </p:oleObj>
              </mc:Choice>
              <mc:Fallback>
                <p:oleObj name="Equation" r:id="rId4" imgW="4699000" imgH="1358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175" y="908050"/>
                        <a:ext cx="5822950" cy="168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2492375" y="3067050"/>
          <a:ext cx="4678363" cy="186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6" imgW="3733800" imgH="1485900" progId="Equation.DSMT4">
                  <p:embed/>
                </p:oleObj>
              </mc:Choice>
              <mc:Fallback>
                <p:oleObj name="Equation" r:id="rId6" imgW="3733800" imgH="14859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3067050"/>
                        <a:ext cx="4678363" cy="186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内容占位符 2"/>
          <p:cNvSpPr>
            <a:spLocks noGrp="1"/>
          </p:cNvSpPr>
          <p:nvPr>
            <p:ph idx="1"/>
          </p:nvPr>
        </p:nvSpPr>
        <p:spPr>
          <a:xfrm>
            <a:off x="714375" y="1214438"/>
            <a:ext cx="7772400" cy="523557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-  Comparisons </a:t>
            </a:r>
            <a:r>
              <a:rPr lang="en-US" altLang="zh-CN" sz="1800" b="0" dirty="0">
                <a:ea typeface="宋体" panose="02010600030101010101" pitchFamily="2" charset="-122"/>
              </a:rPr>
              <a:t>of error performance of the 4×1 system with BPSK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Modulation </a:t>
            </a:r>
            <a:r>
              <a:rPr lang="en-US" altLang="zh-CN" sz="1800" b="0" dirty="0">
                <a:ea typeface="宋体" panose="02010600030101010101" pitchFamily="2" charset="-122"/>
              </a:rPr>
              <a:t>and 1/2-rate and 1-ss</a:t>
            </a:r>
            <a:r>
              <a:rPr lang="en-US" altLang="zh-CN" sz="1800" b="0" dirty="0" smtClean="0">
                <a:ea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QSTBC </a:t>
            </a:r>
            <a:r>
              <a:rPr lang="en-US" altLang="zh-CN" sz="1800" b="0" dirty="0">
                <a:ea typeface="宋体" panose="02010600030101010101" pitchFamily="2" charset="-122"/>
              </a:rPr>
              <a:t>outperforms CSD by 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0.4dB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        </a:t>
            </a: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>
                <a:ea typeface="宋体" panose="02010600030101010101" pitchFamily="2" charset="-122"/>
              </a:rPr>
              <a:t>       QSTBC outperforms SC-1×1 by 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2.2dB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0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CN" sz="2300" dirty="0" smtClean="0">
              <a:ea typeface="宋体" panose="02010600030101010101" pitchFamily="2" charset="-122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marL="0" indent="0"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sp>
        <p:nvSpPr>
          <p:cNvPr id="12291" name="标题 1"/>
          <p:cNvSpPr>
            <a:spLocks noGrp="1"/>
          </p:cNvSpPr>
          <p:nvPr>
            <p:ph type="title"/>
          </p:nvPr>
        </p:nvSpPr>
        <p:spPr>
          <a:xfrm>
            <a:off x="857250" y="500063"/>
            <a:ext cx="7315200" cy="720725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Simulation</a:t>
            </a:r>
            <a:endParaRPr lang="zh-CN" altLang="en-US" smtClean="0">
              <a:ea typeface="宋体" pitchFamily="2" charset="-122"/>
            </a:endParaRPr>
          </a:p>
        </p:txBody>
      </p:sp>
      <p:pic>
        <p:nvPicPr>
          <p:cNvPr id="1229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874838"/>
            <a:ext cx="51054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内容占位符 2"/>
          <p:cNvSpPr>
            <a:spLocks noGrp="1"/>
          </p:cNvSpPr>
          <p:nvPr>
            <p:ph idx="1"/>
          </p:nvPr>
        </p:nvSpPr>
        <p:spPr>
          <a:xfrm>
            <a:off x="609600" y="765175"/>
            <a:ext cx="7772400" cy="568801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-  Comparisons </a:t>
            </a:r>
            <a:r>
              <a:rPr lang="en-US" altLang="zh-CN" sz="1800" b="0" dirty="0">
                <a:ea typeface="宋体" panose="02010600030101010101" pitchFamily="2" charset="-122"/>
              </a:rPr>
              <a:t>of error performance of the 4×1 system with QPSK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Modulation </a:t>
            </a:r>
            <a:r>
              <a:rPr lang="en-US" altLang="zh-CN" sz="1800" b="0" dirty="0">
                <a:ea typeface="宋体" panose="02010600030101010101" pitchFamily="2" charset="-122"/>
              </a:rPr>
              <a:t>and 1/2-rate and 1-ss</a:t>
            </a:r>
            <a:r>
              <a:rPr lang="en-US" altLang="zh-CN" sz="1800" b="0" dirty="0" smtClean="0">
                <a:ea typeface="宋体" panose="02010600030101010101" pitchFamily="2" charset="-122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>
              <a:ea typeface="宋体" panose="02010600030101010101" pitchFamily="2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endParaRPr lang="en-US" altLang="zh-CN" sz="1800" b="0" dirty="0" smtClean="0">
              <a:ea typeface="宋体" panose="02010600030101010101" pitchFamily="2" charset="-122"/>
            </a:endParaRP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 smtClean="0">
                <a:ea typeface="宋体" panose="02010600030101010101" pitchFamily="2" charset="-122"/>
              </a:rPr>
              <a:t>QSTBC </a:t>
            </a:r>
            <a:r>
              <a:rPr lang="en-US" altLang="zh-CN" sz="1800" b="0" dirty="0">
                <a:ea typeface="宋体" panose="02010600030101010101" pitchFamily="2" charset="-122"/>
              </a:rPr>
              <a:t>outperforms CSD by </a:t>
            </a:r>
            <a:r>
              <a:rPr lang="en-US" altLang="zh-CN" sz="1800" b="0" dirty="0" smtClean="0">
                <a:solidFill>
                  <a:srgbClr val="FF0066"/>
                </a:solidFill>
                <a:ea typeface="宋体" panose="02010600030101010101" pitchFamily="2" charset="-122"/>
              </a:rPr>
              <a:t>0.8dB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        </a:t>
            </a:r>
          </a:p>
          <a:p>
            <a:pPr marL="0" indent="0" algn="ctr">
              <a:buFontTx/>
              <a:buNone/>
              <a:defRPr/>
            </a:pPr>
            <a:r>
              <a:rPr lang="en-US" altLang="zh-CN" sz="1800" b="0" dirty="0">
                <a:ea typeface="宋体" panose="02010600030101010101" pitchFamily="2" charset="-122"/>
              </a:rPr>
              <a:t>      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QSTBC </a:t>
            </a:r>
            <a:r>
              <a:rPr lang="en-US" altLang="zh-CN" sz="1800" b="0" dirty="0">
                <a:ea typeface="宋体" panose="02010600030101010101" pitchFamily="2" charset="-122"/>
              </a:rPr>
              <a:t>outperforms SC-1×1 by 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1.</a:t>
            </a:r>
            <a:r>
              <a:rPr lang="en-US" altLang="zh-CN" sz="1800" b="0" dirty="0" smtClean="0">
                <a:solidFill>
                  <a:srgbClr val="FF0066"/>
                </a:solidFill>
                <a:ea typeface="宋体" panose="02010600030101010101" pitchFamily="2" charset="-122"/>
              </a:rPr>
              <a:t>2dB </a:t>
            </a:r>
            <a:r>
              <a:rPr lang="en-US" altLang="zh-CN" sz="1800" b="0" dirty="0">
                <a:ea typeface="宋体" panose="02010600030101010101" pitchFamily="2" charset="-122"/>
              </a:rPr>
              <a:t>approximately.(</a:t>
            </a:r>
            <a:r>
              <a:rPr lang="en-US" altLang="zh-CN" sz="1800" b="0" dirty="0">
                <a:solidFill>
                  <a:srgbClr val="FF0066"/>
                </a:solidFill>
                <a:ea typeface="宋体" panose="02010600030101010101" pitchFamily="2" charset="-122"/>
              </a:rPr>
              <a:t>PER=0.1</a:t>
            </a:r>
            <a:r>
              <a:rPr lang="en-US" altLang="zh-CN" sz="1800" b="0" dirty="0">
                <a:ea typeface="宋体" panose="02010600030101010101" pitchFamily="2" charset="-12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000" b="0" dirty="0">
              <a:ea typeface="宋体" panose="02010600030101010101" pitchFamily="2" charset="-122"/>
            </a:endParaRPr>
          </a:p>
          <a:p>
            <a:pPr eaLnBrk="1" hangingPunct="1">
              <a:buFontTx/>
              <a:buNone/>
              <a:defRPr/>
            </a:pPr>
            <a:endParaRPr lang="en-US" altLang="zh-CN" sz="2000" dirty="0" smtClean="0">
              <a:ea typeface="宋体" panose="02010600030101010101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</a:t>
            </a:r>
          </a:p>
          <a:p>
            <a:pPr eaLnBrk="1" hangingPunct="1">
              <a:buFontTx/>
              <a:buNone/>
              <a:defRPr/>
            </a:pPr>
            <a:r>
              <a:rPr lang="en-US" altLang="zh-CN" dirty="0" smtClean="0">
                <a:ea typeface="宋体" panose="02010600030101010101" pitchFamily="2" charset="-122"/>
              </a:rPr>
              <a:t>                    </a:t>
            </a:r>
          </a:p>
          <a:p>
            <a:pPr eaLnBrk="1" hangingPunct="1">
              <a:defRPr/>
            </a:pPr>
            <a:endParaRPr lang="zh-CN" altLang="en-US" dirty="0" smtClean="0">
              <a:ea typeface="宋体" panose="02010600030101010101" pitchFamily="2" charset="-122"/>
            </a:endParaRPr>
          </a:p>
        </p:txBody>
      </p:sp>
      <p:pic>
        <p:nvPicPr>
          <p:cNvPr id="13315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341438"/>
            <a:ext cx="51054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6767</TotalTime>
  <Words>580</Words>
  <Application>Microsoft Office PowerPoint</Application>
  <PresentationFormat>全屏显示(4:3)</PresentationFormat>
  <Paragraphs>284</Paragraphs>
  <Slides>16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Times New Roman</vt:lpstr>
      <vt:lpstr>宋体</vt:lpstr>
      <vt:lpstr>Arial</vt:lpstr>
      <vt:lpstr>Wingdings</vt:lpstr>
      <vt:lpstr>Calibri</vt:lpstr>
      <vt:lpstr>Default Design</vt:lpstr>
      <vt:lpstr>Microsoft Word 97 - 2003 文档</vt:lpstr>
      <vt:lpstr>MathType 6.0 Equation</vt:lpstr>
      <vt:lpstr>PowerPoint 演示文稿</vt:lpstr>
      <vt:lpstr>Background</vt:lpstr>
      <vt:lpstr> </vt:lpstr>
      <vt:lpstr>PowerPoint 演示文稿</vt:lpstr>
      <vt:lpstr>PowerPoint 演示文稿</vt:lpstr>
      <vt:lpstr>PowerPoint 演示文稿</vt:lpstr>
      <vt:lpstr>PowerPoint 演示文稿</vt:lpstr>
      <vt:lpstr>Simulation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</vt:lpstr>
      <vt:lpstr>PowerPoint 演示文稿</vt:lpstr>
      <vt:lpstr>PowerPoint 演示文稿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Chinese WPAN WG</dc:title>
  <dc:creator>Vinno_staff</dc:creator>
  <cp:lastModifiedBy>Haiming Wang</cp:lastModifiedBy>
  <cp:revision>404</cp:revision>
  <dcterms:created xsi:type="dcterms:W3CDTF">2006-02-24T01:46:22Z</dcterms:created>
  <dcterms:modified xsi:type="dcterms:W3CDTF">2014-11-04T21:53:59Z</dcterms:modified>
</cp:coreProperties>
</file>