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361" r:id="rId2"/>
    <p:sldId id="333" r:id="rId3"/>
    <p:sldId id="334" r:id="rId4"/>
    <p:sldId id="396" r:id="rId5"/>
    <p:sldId id="398" r:id="rId6"/>
    <p:sldId id="370" r:id="rId7"/>
    <p:sldId id="373" r:id="rId8"/>
    <p:sldId id="399" r:id="rId9"/>
    <p:sldId id="374" r:id="rId10"/>
    <p:sldId id="384" r:id="rId11"/>
    <p:sldId id="385" r:id="rId12"/>
    <p:sldId id="377" r:id="rId13"/>
    <p:sldId id="350" r:id="rId14"/>
    <p:sldId id="378" r:id="rId15"/>
    <p:sldId id="351" r:id="rId16"/>
    <p:sldId id="352" r:id="rId17"/>
    <p:sldId id="401" r:id="rId18"/>
    <p:sldId id="387" r:id="rId19"/>
    <p:sldId id="408" r:id="rId20"/>
    <p:sldId id="404" r:id="rId21"/>
    <p:sldId id="409" r:id="rId22"/>
    <p:sldId id="410" r:id="rId23"/>
    <p:sldId id="426" r:id="rId24"/>
    <p:sldId id="427" r:id="rId25"/>
    <p:sldId id="411" r:id="rId26"/>
    <p:sldId id="412" r:id="rId27"/>
    <p:sldId id="359" r:id="rId28"/>
    <p:sldId id="423" r:id="rId29"/>
    <p:sldId id="413" r:id="rId30"/>
    <p:sldId id="425" r:id="rId31"/>
    <p:sldId id="415" r:id="rId32"/>
    <p:sldId id="418" r:id="rId33"/>
    <p:sldId id="414" r:id="rId34"/>
    <p:sldId id="416" r:id="rId35"/>
    <p:sldId id="420" r:id="rId36"/>
    <p:sldId id="429" r:id="rId37"/>
    <p:sldId id="428" r:id="rId38"/>
    <p:sldId id="422" r:id="rId39"/>
    <p:sldId id="421" r:id="rId40"/>
    <p:sldId id="393" r:id="rId41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0000"/>
    <a:srgbClr val="FF0066"/>
    <a:srgbClr val="003399"/>
    <a:srgbClr val="FF0000"/>
    <a:srgbClr val="00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0" autoAdjust="0"/>
    <p:restoredTop sz="94660"/>
  </p:normalViewPr>
  <p:slideViewPr>
    <p:cSldViewPr showGuides="1"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fld id="{CDD0F69E-9463-4D41-AD5C-4D8DB48FD4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5801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0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fld id="{73671D2E-3026-47E3-A075-3C1506C2AC6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1258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F2DF3FB2-FE84-48B1-8729-1901FEC676D0}" type="slidenum">
              <a:rPr lang="en-US" altLang="zh-CN" sz="1200" smtClean="0"/>
              <a:pPr/>
              <a:t>10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115888"/>
            <a:ext cx="12001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75898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93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609600"/>
            <a:ext cx="2000250" cy="5638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5848350" cy="5638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2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90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9670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10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23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81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77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21181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299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315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6724650" y="6453188"/>
            <a:ext cx="1928813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kumimoji="0" lang="en-GB" altLang="zh-CN" sz="1200" i="0" dirty="0" err="1" smtClean="0">
                <a:solidFill>
                  <a:srgbClr val="000000"/>
                </a:solidFill>
                <a:ea typeface="宋体" charset="-122"/>
              </a:rPr>
              <a:t>Shiwen</a:t>
            </a:r>
            <a:r>
              <a:rPr kumimoji="0" lang="en-GB" altLang="zh-CN" sz="1200" i="0" dirty="0" smtClean="0">
                <a:solidFill>
                  <a:srgbClr val="000000"/>
                </a:solidFill>
                <a:ea typeface="宋体" charset="-122"/>
              </a:rPr>
              <a:t> He, </a:t>
            </a:r>
            <a:r>
              <a:rPr kumimoji="0" lang="en-GB" altLang="zh-CN" sz="1200" i="0" dirty="0" err="1" smtClean="0">
                <a:solidFill>
                  <a:srgbClr val="000000"/>
                </a:solidFill>
                <a:ea typeface="宋体" charset="-122"/>
              </a:rPr>
              <a:t>Haiming</a:t>
            </a:r>
            <a:r>
              <a:rPr kumimoji="0" lang="en-GB" altLang="zh-CN" sz="1200" i="0" dirty="0" smtClean="0">
                <a:solidFill>
                  <a:srgbClr val="000000"/>
                </a:solidFill>
                <a:ea typeface="宋体" charset="-122"/>
              </a:rPr>
              <a:t> Wang</a:t>
            </a:r>
            <a:endParaRPr kumimoji="0" lang="en-GB" altLang="zh-CN" sz="1200" i="0" dirty="0">
              <a:solidFill>
                <a:srgbClr val="000000"/>
              </a:solidFill>
              <a:ea typeface="宋体" charset="-122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87375" y="6429375"/>
            <a:ext cx="9032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0" lang="en-US" altLang="zh-CN" sz="1200" i="0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itchFamily="34" charset="-128"/>
              </a:rPr>
              <a:t>Submission</a:t>
            </a:r>
            <a:endParaRPr kumimoji="0" lang="en-US" sz="1200" i="0" dirty="0">
              <a:effectLst>
                <a:outerShdw blurRad="38100" dist="38100" dir="2700000" algn="tl">
                  <a:srgbClr val="C0C0C0"/>
                </a:outerShdw>
              </a:effectLst>
              <a:ea typeface="MS PGothic" pitchFamily="34" charset="-128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306888" y="648176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kumimoji="0" lang="en-US" altLang="ja-JP" sz="1200" i="0">
                <a:effectLst>
                  <a:outerShdw blurRad="38100" dist="38100" dir="2700000" algn="tl">
                    <a:srgbClr val="C0C0C0"/>
                  </a:outerShdw>
                </a:effectLst>
                <a:ea typeface="MS PGothic" pitchFamily="34" charset="-128"/>
              </a:rPr>
              <a:t>Slide </a:t>
            </a:r>
            <a:fld id="{53CE3623-48EB-4B2A-9EE4-43E886E1DB72}" type="slidenum">
              <a:rPr kumimoji="0" lang="en-US" altLang="ja-JP" sz="1200" i="0">
                <a:effectLst>
                  <a:outerShdw blurRad="38100" dist="38100" dir="2700000" algn="tl">
                    <a:srgbClr val="C0C0C0"/>
                  </a:outerShdw>
                </a:effectLst>
                <a:ea typeface="MS PGothic" pitchFamily="34" charset="-128"/>
              </a:rPr>
              <a:pPr algn="ctr">
                <a:defRPr/>
              </a:pPr>
              <a:t>‹#›</a:t>
            </a:fld>
            <a:endParaRPr kumimoji="0" lang="en-US" altLang="ja-JP" sz="1200" i="0">
              <a:effectLst>
                <a:outerShdw blurRad="38100" dist="38100" dir="2700000" algn="tl">
                  <a:srgbClr val="C0C0C0"/>
                </a:outerShdw>
              </a:effectLst>
              <a:ea typeface="MS PGothic" pitchFamily="34" charset="-128"/>
            </a:endParaRPr>
          </a:p>
        </p:txBody>
      </p:sp>
      <p:sp>
        <p:nvSpPr>
          <p:cNvPr id="1034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mtClean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000625" y="334963"/>
            <a:ext cx="3444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1" hangingPunct="1">
              <a:defRPr/>
            </a:pPr>
            <a:r>
              <a:rPr lang="en-US" altLang="ja-JP" sz="1800" b="1" i="0" dirty="0" smtClean="0">
                <a:ea typeface="MS PGothic" panose="020B0600070205080204" pitchFamily="34" charset="-128"/>
              </a:rPr>
              <a:t>doc.:11-14-1364-00-00aj</a:t>
            </a:r>
            <a:endParaRPr lang="en-US" altLang="zh-CN" sz="1800" b="1" i="0" dirty="0" smtClean="0">
              <a:ea typeface="MS PGothic" panose="020B0600070205080204" pitchFamily="34" charset="-128"/>
            </a:endParaRPr>
          </a:p>
        </p:txBody>
      </p:sp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571500" y="266700"/>
            <a:ext cx="1725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ja-JP" sz="1800" b="1" i="0" dirty="0" smtClean="0">
                <a:ea typeface="MS PGothic" panose="020B0600070205080204" pitchFamily="34" charset="-128"/>
              </a:rPr>
              <a:t>November 2014</a:t>
            </a:r>
            <a:endParaRPr lang="en-US" altLang="zh-CN" sz="1800" b="1" i="0" dirty="0" smtClean="0">
              <a:ea typeface="MS PGothic" panose="020B0600070205080204" pitchFamily="34" charset="-128"/>
            </a:endParaRPr>
          </a:p>
        </p:txBody>
      </p:sp>
      <p:sp>
        <p:nvSpPr>
          <p:cNvPr id="1035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93" r:id="rId1"/>
    <p:sldLayoutId id="2147485083" r:id="rId2"/>
    <p:sldLayoutId id="2147485084" r:id="rId3"/>
    <p:sldLayoutId id="2147485085" r:id="rId4"/>
    <p:sldLayoutId id="2147485086" r:id="rId5"/>
    <p:sldLayoutId id="2147485087" r:id="rId6"/>
    <p:sldLayoutId id="2147485088" r:id="rId7"/>
    <p:sldLayoutId id="2147485089" r:id="rId8"/>
    <p:sldLayoutId id="2147485090" r:id="rId9"/>
    <p:sldLayoutId id="2147485091" r:id="rId10"/>
    <p:sldLayoutId id="21474850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/>
        </p:nvSpPr>
        <p:spPr bwMode="auto">
          <a:xfrm>
            <a:off x="671513" y="928688"/>
            <a:ext cx="7778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2800" b="1" i="0">
                <a:solidFill>
                  <a:srgbClr val="000000"/>
                </a:solidFill>
              </a:rPr>
              <a:t> CSI Feedback for MIMO-OFDM Transmission in IEEE 802.11aj (45 GHz) </a:t>
            </a:r>
            <a:endParaRPr lang="zh-CN" altLang="en-US" sz="2800" i="0">
              <a:solidFill>
                <a:srgbClr val="000000"/>
              </a:solidFill>
            </a:endParaRPr>
          </a:p>
        </p:txBody>
      </p:sp>
      <p:graphicFrame>
        <p:nvGraphicFramePr>
          <p:cNvPr id="3075" name="Object 239"/>
          <p:cNvGraphicFramePr>
            <a:graphicFrameLocks noChangeAspect="1"/>
          </p:cNvGraphicFramePr>
          <p:nvPr/>
        </p:nvGraphicFramePr>
        <p:xfrm>
          <a:off x="758825" y="3178175"/>
          <a:ext cx="7794625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3" imgW="9403043" imgH="4066279" progId="Word.Document.8">
                  <p:embed/>
                </p:oleObj>
              </mc:Choice>
              <mc:Fallback>
                <p:oleObj name="Document" r:id="rId3" imgW="9403043" imgH="4066279" progId="Word.Document.8">
                  <p:embed/>
                  <p:pic>
                    <p:nvPicPr>
                      <p:cNvPr id="0" name="Object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3178175"/>
                        <a:ext cx="7794625" cy="337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323"/>
          <p:cNvSpPr>
            <a:spLocks noChangeArrowheads="1"/>
          </p:cNvSpPr>
          <p:nvPr/>
        </p:nvSpPr>
        <p:spPr bwMode="auto">
          <a:xfrm>
            <a:off x="900113" y="2636838"/>
            <a:ext cx="2662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>
                <a:solidFill>
                  <a:srgbClr val="000000"/>
                </a:solidFill>
              </a:rPr>
              <a:t>Authors/contributors:</a:t>
            </a: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3132933" y="1930540"/>
            <a:ext cx="28559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Date: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2014-11-5</a:t>
            </a:r>
            <a:endParaRPr lang="en-US" altLang="zh-CN" sz="2000" i="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Presenter: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Haiming Wang</a:t>
            </a:r>
            <a:endParaRPr lang="zh-CN" altLang="en-US" sz="2000" i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0" y="741363"/>
            <a:ext cx="6388100" cy="609600"/>
          </a:xfrm>
        </p:spPr>
        <p:txBody>
          <a:bodyPr/>
          <a:lstStyle/>
          <a:p>
            <a:r>
              <a:rPr lang="en-US" altLang="zh-CN" sz="3200" b="1" smtClean="0"/>
              <a:t>Frame Format of  MIMO Control</a:t>
            </a:r>
            <a:endParaRPr lang="zh-CN" altLang="en-US" sz="3200" b="1" smtClean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901700" y="1577975"/>
            <a:ext cx="7772400" cy="49990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QMG CSI/Beamforming frame format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 marL="0" lvl="1" indent="0">
              <a:buFontTx/>
              <a:buNone/>
              <a:defRPr/>
            </a:pPr>
            <a:r>
              <a:rPr lang="en-US" altLang="zh-CN" sz="2000" dirty="0" smtClean="0"/>
              <a:t> 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QMG MIMO Control field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r>
              <a:rPr lang="en-US" altLang="zh-CN" sz="2000" dirty="0" smtClean="0"/>
              <a:t>                                                                   </a:t>
            </a: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900113" y="2087563"/>
          <a:ext cx="3816350" cy="198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974"/>
                <a:gridCol w="3019376"/>
              </a:tblGrid>
              <a:tr h="3039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  <a:endParaRPr lang="zh-CN" altLang="en-US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QMG Action</a:t>
                      </a:r>
                      <a:endParaRPr lang="zh-CN" altLang="en-US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QMG MIMO Control</a:t>
                      </a:r>
                      <a:endParaRPr lang="en-US" altLang="zh-CN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9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QMG CSI/Beamforming Report</a:t>
                      </a:r>
                      <a:endParaRPr lang="en-US" altLang="zh-CN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4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MU Exclusive </a:t>
                      </a:r>
                      <a:r>
                        <a:rPr lang="en-US" altLang="zh-CN" sz="1200" b="0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Noncompressed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/Compressed Beamforming Report</a:t>
                      </a:r>
                      <a:endParaRPr lang="zh-CN" altLang="en-US" sz="1200" b="0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5" name="文本框 13"/>
          <p:cNvSpPr txBox="1">
            <a:spLocks noChangeArrowheads="1"/>
          </p:cNvSpPr>
          <p:nvPr/>
        </p:nvSpPr>
        <p:spPr bwMode="auto">
          <a:xfrm>
            <a:off x="4787900" y="2028825"/>
            <a:ext cx="40354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2857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lvl="1">
              <a:spcBef>
                <a:spcPts val="600"/>
              </a:spcBef>
              <a:buFont typeface="Arial" charset="0"/>
              <a:buChar char="•"/>
            </a:pPr>
            <a:r>
              <a:rPr lang="en-US" altLang="zh-CN" sz="1400" i="0">
                <a:solidFill>
                  <a:srgbClr val="CC0000"/>
                </a:solidFill>
              </a:rPr>
              <a:t>The Category field is set to 22 for QMG Action 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zh-CN" sz="1400" i="0">
                <a:solidFill>
                  <a:srgbClr val="CC0000"/>
                </a:solidFill>
              </a:rPr>
              <a:t>The QMG Action field is set to 0 for QMG CSI, set to 1 for QMG Noncompressed Beamforming, set to 2 for QMG Compressed Beamforming.	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zh-CN" sz="1400" i="0">
                <a:solidFill>
                  <a:srgbClr val="CC0000"/>
                </a:solidFill>
              </a:rPr>
              <a:t>The MU Exclusive Noncompressed/Compressed Beamforming Report present when the Feedback Type is MU.</a:t>
            </a:r>
          </a:p>
          <a:p>
            <a:pPr>
              <a:spcBef>
                <a:spcPts val="600"/>
              </a:spcBef>
              <a:buFontTx/>
              <a:buChar char="•"/>
            </a:pPr>
            <a:endParaRPr lang="zh-CN" altLang="en-US" sz="1400" i="0">
              <a:solidFill>
                <a:srgbClr val="CC0000"/>
              </a:solidFill>
            </a:endParaRPr>
          </a:p>
        </p:txBody>
      </p:sp>
      <p:pic>
        <p:nvPicPr>
          <p:cNvPr id="12316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084763"/>
            <a:ext cx="7813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813" y="731838"/>
            <a:ext cx="6696075" cy="609600"/>
          </a:xfrm>
        </p:spPr>
        <p:txBody>
          <a:bodyPr/>
          <a:lstStyle/>
          <a:p>
            <a:r>
              <a:rPr lang="en-US" altLang="zh-CN" sz="3200" b="1" smtClean="0"/>
              <a:t>Description of MIMO Control Field</a:t>
            </a:r>
            <a:endParaRPr lang="zh-CN" altLang="en-US" sz="3200" b="1" smtClean="0"/>
          </a:p>
        </p:txBody>
      </p:sp>
      <p:sp>
        <p:nvSpPr>
          <p:cNvPr id="20483" name="内容占位符 1"/>
          <p:cNvSpPr>
            <a:spLocks noGrp="1"/>
          </p:cNvSpPr>
          <p:nvPr>
            <p:ph idx="1"/>
          </p:nvPr>
        </p:nvSpPr>
        <p:spPr>
          <a:xfrm>
            <a:off x="755650" y="1412875"/>
            <a:ext cx="7772400" cy="3587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QMG MIMO Control field description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 marL="0" indent="0">
              <a:buFontTx/>
              <a:buNone/>
              <a:defRPr/>
            </a:pPr>
            <a:endParaRPr lang="en-US" altLang="zh-CN" sz="2000" dirty="0" smtClean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altLang="zh-CN" sz="2000" dirty="0" smtClean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altLang="zh-CN" sz="16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600"/>
              </a:spcBef>
              <a:buFontTx/>
              <a:buNone/>
              <a:defRPr/>
            </a:pPr>
            <a:endParaRPr lang="en-US" altLang="zh-CN" sz="1600" dirty="0">
              <a:solidFill>
                <a:srgbClr val="C00000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27100" y="1989138"/>
          <a:ext cx="7600950" cy="4200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575"/>
                <a:gridCol w="6625375"/>
              </a:tblGrid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Index</a:t>
                      </a: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columns of  V matrix: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0\1\2\3 for </a:t>
                      </a:r>
                      <a:r>
                        <a:rPr lang="en-US" altLang="zh-CN" sz="1200" b="0" i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=1\2\3\4</a:t>
                      </a:r>
                      <a:endParaRPr lang="zh-CN" altLang="en-US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 Index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rows of  V matrix: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0\1\2\3 for </a:t>
                      </a:r>
                      <a:r>
                        <a:rPr lang="en-US" altLang="zh-CN" sz="1200" b="0" i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Nr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=1\2\3\4</a:t>
                      </a:r>
                      <a:endParaRPr lang="zh-CN" altLang="en-US" sz="1200" b="0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Channel Width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channel width: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 for 540\1080 MHz</a:t>
                      </a:r>
                      <a:endParaRPr lang="zh-CN" altLang="en-US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7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carriers grouped into one: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0\1\2\3 for </a:t>
                      </a:r>
                      <a:r>
                        <a:rPr lang="en-US" altLang="zh-CN" sz="1200" b="0" i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=1\2\4\6</a:t>
                      </a:r>
                      <a:endParaRPr lang="en-US" altLang="zh-CN" sz="1200" b="0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494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Information</a:t>
                      </a:r>
                      <a:endParaRPr lang="zh-CN" altLang="en-US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Indicates the number of bits in the representation of the real and imaginary parts of each element in the matrix for QMG CSI feedback and QMG </a:t>
                      </a:r>
                      <a:r>
                        <a:rPr lang="en-US" altLang="zh-CN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Noncompressed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Beamforming feedback, or indicates the size of codebook entries for Compressed Beamforming feedback</a:t>
                      </a:r>
                      <a:r>
                        <a:rPr lang="zh-CN" alt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CSI feedback:</a:t>
                      </a:r>
                    </a:p>
                    <a:p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Set to 0\1\2\3 for </a:t>
                      </a:r>
                      <a:r>
                        <a:rPr lang="en-US" altLang="zh-CN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</a:t>
                      </a:r>
                      <a:r>
                        <a:rPr lang="en-US" altLang="zh-CN" sz="12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4\5\6\8</a:t>
                      </a:r>
                    </a:p>
                    <a:p>
                      <a:r>
                        <a:rPr lang="en-US" altLang="zh-CN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en-US" altLang="zh-CN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Noncompressed</a:t>
                      </a:r>
                      <a:r>
                        <a:rPr lang="en-US" altLang="zh-CN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Beamforming feedback:</a:t>
                      </a:r>
                    </a:p>
                    <a:p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Set 0\1\2\3 for </a:t>
                      </a:r>
                      <a:r>
                        <a:rPr lang="en-US" altLang="zh-CN" sz="12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</a:t>
                      </a:r>
                      <a:r>
                        <a:rPr lang="en-US" altLang="zh-CN" sz="12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4\3\6\8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For compressed Beamforming feedback: </a:t>
                      </a:r>
                      <a:endParaRPr lang="en-US" altLang="zh-CN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If Feedback Type is SU:                                                       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Feedback Type is MU: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Set to 0 for 2 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r>
                        <a:rPr lang="en-US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0 for 5 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l-GR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Set to 1 for 3 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l-GR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bits for </a:t>
                      </a:r>
                      <a:r>
                        <a:rPr lang="el-GR" altLang="zh-CN" sz="1200" b="0" i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Set to 1 for 7 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ψ</a:t>
                      </a:r>
                      <a:r>
                        <a:rPr lang="el-GR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bits for </a:t>
                      </a:r>
                      <a:r>
                        <a:rPr lang="el-GR" altLang="zh-CN" sz="1200" b="0" i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ϕ</a:t>
                      </a:r>
                      <a:endParaRPr lang="en-US" altLang="zh-CN" sz="1200" b="0" i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4" marR="45724" marT="36001" marB="360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971550" y="620713"/>
            <a:ext cx="7315200" cy="838200"/>
          </a:xfrm>
        </p:spPr>
        <p:txBody>
          <a:bodyPr/>
          <a:lstStyle/>
          <a:p>
            <a:r>
              <a:rPr lang="en-US" altLang="zh-CN" sz="3200" b="1" smtClean="0"/>
              <a:t>Simulation Settings</a:t>
            </a:r>
            <a:endParaRPr lang="zh-CN" altLang="en-US" sz="3200" b="1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>
          <a:xfrm>
            <a:off x="692150" y="1628775"/>
            <a:ext cx="8064500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Channel model: 802.11aj (45 GHz) channel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Number of distinguishable paths: 25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Maximum/RMS delay spread: 100 ns/10 ns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Channel bandwidth: 540 MHz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Packet length: 4096 bytes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Number of channel realizations: 3000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Simulation antennas: 2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1, 4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1 for 1ss, 3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2, 4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2, 4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×4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 for 2ss, 4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×</a:t>
            </a:r>
            <a:r>
              <a:rPr kumimoji="0" lang="en-US" altLang="zh-CN" sz="2000" dirty="0">
                <a:solidFill>
                  <a:srgbClr val="000000"/>
                </a:solidFill>
              </a:rPr>
              <a:t>3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 for 3ss. 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Modulation and code rate: {QPSK ½},{64QAM </a:t>
            </a:r>
            <a:r>
              <a:rPr kumimoji="0" lang="en-US" altLang="zh-CN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⅝</a:t>
            </a:r>
            <a:r>
              <a:rPr kumimoji="0" lang="en-US" altLang="zh-CN" sz="2000" dirty="0" smtClean="0">
                <a:solidFill>
                  <a:srgbClr val="000000"/>
                </a:solidFill>
              </a:rPr>
              <a:t>}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kumimoji="0" lang="en-US" altLang="zh-CN" sz="2000" dirty="0" smtClean="0">
                <a:solidFill>
                  <a:srgbClr val="000000"/>
                </a:solidFill>
              </a:rPr>
              <a:t>Single user, LS channel estimation, without STBC.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Actual channel estimation for receiving sounding NDP is added.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altLang="zh-CN" sz="2000" dirty="0" smtClean="0"/>
              <a:t>Linear spherical interpolation is applied for subcarrier grouping, and use 7 bits to quantize</a:t>
            </a:r>
            <a:r>
              <a:rPr lang="en-US" altLang="zh-CN" sz="2000" i="1" dirty="0" smtClean="0"/>
              <a:t> </a:t>
            </a:r>
            <a:r>
              <a:rPr lang="el-GR" altLang="zh-CN" sz="2000" i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, 5 bits to quantize </a:t>
            </a:r>
            <a:r>
              <a:rPr lang="el-GR" altLang="zh-CN" sz="2000" i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ψ</a:t>
            </a:r>
            <a:r>
              <a:rPr lang="en-US" altLang="zh-CN" sz="2000" i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zh-CN" sz="2000" i="1" dirty="0" smtClean="0"/>
          </a:p>
          <a:p>
            <a:pPr>
              <a:buFont typeface="Wingdings" panose="05000000000000000000" pitchFamily="2" charset="2"/>
              <a:buChar char="l"/>
              <a:defRPr/>
            </a:pPr>
            <a:endParaRPr lang="en-US" altLang="zh-CN" sz="2000" dirty="0" smtClean="0"/>
          </a:p>
          <a:p>
            <a:pPr marL="0" indent="0" eaLnBrk="1" hangingPunct="1">
              <a:buFontTx/>
              <a:buNone/>
              <a:defRPr/>
            </a:pPr>
            <a:endParaRPr kumimoji="0" lang="en-US" altLang="zh-CN" sz="20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endParaRPr lang="zh-CN" altLang="en-US" sz="2000" dirty="0" smtClean="0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0" y="152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900113" y="685800"/>
            <a:ext cx="7343775" cy="655638"/>
          </a:xfrm>
        </p:spPr>
        <p:txBody>
          <a:bodyPr/>
          <a:lstStyle/>
          <a:p>
            <a:r>
              <a:rPr lang="en-US" altLang="zh-CN" sz="3200" b="1" smtClean="0"/>
              <a:t>Simulation Results</a:t>
            </a:r>
            <a:endParaRPr lang="zh-CN" altLang="en-US" sz="3200" b="1" smtClean="0"/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>
          <a:xfrm>
            <a:off x="757238" y="1557338"/>
            <a:ext cx="7631112" cy="4724400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 sz="2000" smtClean="0"/>
              <a:t>For Givens Rotation based angle quantization, simulation show that 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</a:rPr>
              <a:t>Using 5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3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could achieve the performance of perfect beamforming matrix.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</a:rPr>
              <a:t>Using 4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2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could also achieve the performance close to perfect beamforming matrix,  with performance loss less than 0.4 dB.</a:t>
            </a:r>
            <a:endParaRPr lang="en-US" altLang="zh-CN" sz="1800" smtClean="0">
              <a:cs typeface="Times New Roman" pitchFamily="18" charset="0"/>
            </a:endParaRP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endParaRPr lang="en-US" altLang="zh-CN" sz="2000" smtClean="0"/>
          </a:p>
          <a:p>
            <a:pPr>
              <a:buFont typeface="Wingdings" pitchFamily="2" charset="2"/>
              <a:buChar char="l"/>
            </a:pPr>
            <a:r>
              <a:rPr lang="en-US" altLang="zh-CN" sz="2000" smtClean="0"/>
              <a:t>For subcarrier grouping, simulations show that 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1.8 dB</a:t>
            </a:r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2 dB</a:t>
            </a:r>
            <a:endParaRPr lang="zh-CN" altLang="en-US" sz="1800" smtClean="0"/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2.5 dB</a:t>
            </a:r>
            <a:endParaRPr lang="zh-CN" altLang="en-US" sz="1800" smtClean="0"/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r>
              <a:rPr lang="en-US" altLang="zh-CN" sz="1800" smtClean="0"/>
              <a:t>For             , the maximum performance loss is 3.4 dB</a:t>
            </a:r>
            <a:endParaRPr lang="zh-CN" altLang="en-US" sz="1800" smtClean="0"/>
          </a:p>
          <a:p>
            <a:pPr lvl="1">
              <a:spcBef>
                <a:spcPts val="1200"/>
              </a:spcBef>
              <a:buFont typeface="宋体" pitchFamily="2" charset="-122"/>
              <a:buChar char="-"/>
            </a:pPr>
            <a:endParaRPr lang="zh-CN" altLang="en-US" sz="1600" smtClean="0"/>
          </a:p>
        </p:txBody>
      </p:sp>
      <p:graphicFrame>
        <p:nvGraphicFramePr>
          <p:cNvPr id="15364" name="对象 8"/>
          <p:cNvGraphicFramePr>
            <a:graphicFrameLocks noChangeAspect="1"/>
          </p:cNvGraphicFramePr>
          <p:nvPr/>
        </p:nvGraphicFramePr>
        <p:xfrm>
          <a:off x="1976438" y="4989513"/>
          <a:ext cx="6842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3" imgW="469696" imgH="241195" progId="Equation.DSMT4">
                  <p:embed/>
                </p:oleObj>
              </mc:Choice>
              <mc:Fallback>
                <p:oleObj name="Equation" r:id="rId3" imgW="469696" imgH="241195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4989513"/>
                        <a:ext cx="68421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976438" y="5845175"/>
          <a:ext cx="68421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5" imgW="457200" imgH="241300" progId="Equation.DSMT4">
                  <p:embed/>
                </p:oleObj>
              </mc:Choice>
              <mc:Fallback>
                <p:oleObj name="Equation" r:id="rId5" imgW="4572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845175"/>
                        <a:ext cx="684212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对象 8"/>
          <p:cNvGraphicFramePr>
            <a:graphicFrameLocks noChangeAspect="1"/>
          </p:cNvGraphicFramePr>
          <p:nvPr/>
        </p:nvGraphicFramePr>
        <p:xfrm>
          <a:off x="1976438" y="4573588"/>
          <a:ext cx="6842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7" imgW="469696" imgH="241195" progId="Equation.DSMT4">
                  <p:embed/>
                </p:oleObj>
              </mc:Choice>
              <mc:Fallback>
                <p:oleObj name="Equation" r:id="rId7" imgW="469696" imgH="241195" progId="Equation.DSMT4">
                  <p:embed/>
                  <p:pic>
                    <p:nvPicPr>
                      <p:cNvPr id="0" name="对象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4573588"/>
                        <a:ext cx="68421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5"/>
          <p:cNvGraphicFramePr>
            <a:graphicFrameLocks noChangeAspect="1"/>
          </p:cNvGraphicFramePr>
          <p:nvPr/>
        </p:nvGraphicFramePr>
        <p:xfrm>
          <a:off x="1976438" y="5411788"/>
          <a:ext cx="6842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9" imgW="457200" imgH="241300" progId="Equation.DSMT4">
                  <p:embed/>
                </p:oleObj>
              </mc:Choice>
              <mc:Fallback>
                <p:oleObj name="Equation" r:id="rId9" imgW="4572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411788"/>
                        <a:ext cx="684212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1187450" y="620713"/>
            <a:ext cx="6732588" cy="731837"/>
          </a:xfrm>
        </p:spPr>
        <p:txBody>
          <a:bodyPr/>
          <a:lstStyle/>
          <a:p>
            <a:r>
              <a:rPr lang="en-US" altLang="zh-CN" sz="3200" b="1" smtClean="0"/>
              <a:t>Conclusions</a:t>
            </a:r>
            <a:endParaRPr lang="zh-CN" altLang="en-US" sz="3200" b="1" smtClean="0"/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>
          <a:xfrm>
            <a:off x="971550" y="1557338"/>
            <a:ext cx="7310438" cy="4724400"/>
          </a:xfrm>
        </p:spPr>
        <p:txBody>
          <a:bodyPr/>
          <a:lstStyle/>
          <a:p>
            <a:pPr algn="just">
              <a:buFont typeface="Wingdings" pitchFamily="2" charset="2"/>
              <a:buChar char="l"/>
            </a:pPr>
            <a:r>
              <a:rPr kumimoji="0" lang="en-US" altLang="zh-CN" sz="2000" smtClean="0">
                <a:solidFill>
                  <a:srgbClr val="000000"/>
                </a:solidFill>
                <a:cs typeface="Times New Roman" pitchFamily="18" charset="0"/>
              </a:rPr>
              <a:t>Two type of angle quantization are proposed to IEEE 802.11aj (45 GHz) , including </a:t>
            </a:r>
          </a:p>
          <a:p>
            <a:pPr lvl="1" algn="just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4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2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.</a:t>
            </a:r>
          </a:p>
          <a:p>
            <a:pPr lvl="1" algn="just">
              <a:spcBef>
                <a:spcPts val="1200"/>
              </a:spcBef>
              <a:buFont typeface="宋体" pitchFamily="2" charset="-122"/>
              <a:buChar char="-"/>
            </a:pP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5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ϕ</a:t>
            </a:r>
            <a:r>
              <a:rPr kumimoji="0" lang="en-US" altLang="zh-CN" sz="1800" smtClean="0">
                <a:solidFill>
                  <a:srgbClr val="000000"/>
                </a:solidFill>
                <a:cs typeface="Times New Roman" pitchFamily="18" charset="0"/>
              </a:rPr>
              <a:t>, 3 bits to quantize </a:t>
            </a:r>
            <a:r>
              <a:rPr kumimoji="0" lang="el-GR" altLang="zh-CN" sz="1800" i="1" smtClean="0">
                <a:solidFill>
                  <a:srgbClr val="000000"/>
                </a:solidFill>
                <a:cs typeface="Times New Roman" pitchFamily="18" charset="0"/>
              </a:rPr>
              <a:t>ψ</a:t>
            </a:r>
            <a:r>
              <a:rPr kumimoji="0" lang="en-US" altLang="zh-CN" sz="1800" i="1" smtClean="0">
                <a:solidFill>
                  <a:srgbClr val="000000"/>
                </a:solidFill>
                <a:cs typeface="Times New Roman" pitchFamily="18" charset="0"/>
              </a:rPr>
              <a:t> . </a:t>
            </a:r>
          </a:p>
          <a:p>
            <a:pPr>
              <a:buFont typeface="Wingdings" pitchFamily="2" charset="2"/>
              <a:buChar char="l"/>
            </a:pPr>
            <a:endParaRPr lang="en-US" altLang="zh-CN" sz="2000" smtClean="0"/>
          </a:p>
          <a:p>
            <a:pPr algn="just">
              <a:buFont typeface="Wingdings" pitchFamily="2" charset="2"/>
              <a:buChar char="l"/>
            </a:pPr>
            <a:r>
              <a:rPr lang="en-US" altLang="zh-CN" sz="2000" smtClean="0"/>
              <a:t>Optional group size set {1, 2, 4, 6} is proposed for subcarrier grouping in IEEE 802.11aj (45 GHz).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 txBox="1">
            <a:spLocks noChangeArrowheads="1"/>
          </p:cNvSpPr>
          <p:nvPr/>
        </p:nvSpPr>
        <p:spPr bwMode="auto">
          <a:xfrm>
            <a:off x="1331913" y="731838"/>
            <a:ext cx="63357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/>
              <a:t>Reference</a:t>
            </a:r>
            <a:endParaRPr lang="zh-CN" altLang="en-US" sz="3200" b="1">
              <a:solidFill>
                <a:schemeClr val="tx2"/>
              </a:solidFill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714375" y="1416050"/>
            <a:ext cx="771525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[1] “11-10-0332-00-00ac-csi-report-for-explicit-feedback-beamforming-in-downlink-mu-mimo</a:t>
            </a:r>
            <a:r>
              <a:rPr lang="en-US" altLang="zh-CN" sz="1600" i="0">
                <a:ea typeface="Gulim" pitchFamily="34" charset="-127"/>
                <a:cs typeface="Times New Roman" pitchFamily="18" charset="0"/>
                <a:sym typeface="Times New Roman" pitchFamily="18" charset="0"/>
              </a:rPr>
              <a:t>”, 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Koichi Ishihara et al.</a:t>
            </a:r>
          </a:p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[2] “11-10-0806-01-00ac-csi-feedback-scheme-using-dct-for-explicit-beamforming”, Koichi Ishihara et al.</a:t>
            </a:r>
          </a:p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[3] “11-11-1539-00-00ah-beamforming-for-11ah”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,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Minho Cheong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 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et al.</a:t>
            </a:r>
          </a:p>
          <a:p>
            <a:pPr eaLnBrk="1" hangingPunct="1"/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[4]“11-05-1645-02-000n-preambles-beamforming-wwise-proposal”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,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Christopher J. Hansen et al.</a:t>
            </a: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[5]"11-07-0612-02-000n-comment-resolution-csi-uncompressed-steering-matrix-feedback-bitwidth-nb",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Hongyuan Zhang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 et al.</a:t>
            </a:r>
            <a:endParaRPr lang="en-US" altLang="zh-CN" sz="1600" i="0">
              <a:cs typeface="Times New Roman" pitchFamily="18" charset="0"/>
              <a:sym typeface="Times New Roman" pitchFamily="18" charset="0"/>
            </a:endParaRP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[6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]"11-10-0586-01-00ac-time-domain-csi-report-for-explicit-feedback "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, 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Laurent Cariou  et al.</a:t>
            </a: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[7]"11-10-1131-00-00ac-time-domain-csi-compression-schemes-for-explicit-beamforming-in-mu-mimo",Koichi Ishihara et al.</a:t>
            </a:r>
            <a:endParaRPr lang="en-US" altLang="zh-CN" sz="1600" i="0">
              <a:cs typeface="Times New Roman" pitchFamily="18" charset="0"/>
              <a:sym typeface="Times New Roman" pitchFamily="18" charset="0"/>
            </a:endParaRP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8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]"Draft P802.11REVmc_D1.5"</a:t>
            </a:r>
          </a:p>
          <a:p>
            <a:pPr eaLnBrk="1" hangingPunct="1"/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[</a:t>
            </a:r>
            <a:r>
              <a:rPr lang="en-US" altLang="zh-CN" sz="1600" i="0">
                <a:cs typeface="Times New Roman" pitchFamily="18" charset="0"/>
                <a:sym typeface="Times New Roman" pitchFamily="18" charset="0"/>
              </a:rPr>
              <a:t>9</a:t>
            </a:r>
            <a:r>
              <a:rPr lang="zh-CN" altLang="en-US" sz="1600" i="0">
                <a:cs typeface="Times New Roman" pitchFamily="18" charset="0"/>
                <a:sym typeface="Times New Roman" pitchFamily="18" charset="0"/>
              </a:rPr>
              <a:t>]"Draft-802.11ac_D5.1"</a:t>
            </a:r>
          </a:p>
          <a:p>
            <a:pPr eaLnBrk="1" hangingPunct="1"/>
            <a:endParaRPr lang="zh-CN" altLang="en-US" sz="1600" i="0">
              <a:cs typeface="Times New Roman" pitchFamily="18" charset="0"/>
              <a:sym typeface="Times New Roman" pitchFamily="18" charset="0"/>
            </a:endParaRPr>
          </a:p>
          <a:p>
            <a:pPr eaLnBrk="1" hangingPunct="1"/>
            <a:endParaRPr lang="zh-CN" altLang="en-US" sz="1200" i="0"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矩形 1"/>
          <p:cNvSpPr>
            <a:spLocks noChangeArrowheads="1"/>
          </p:cNvSpPr>
          <p:nvPr/>
        </p:nvSpPr>
        <p:spPr bwMode="auto">
          <a:xfrm>
            <a:off x="1835150" y="2060575"/>
            <a:ext cx="66246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zh-CN" b="1" i="0"/>
              <a:t>APPENDIX A: </a:t>
            </a:r>
            <a:endParaRPr lang="en-US" altLang="zh-CN" b="1" i="0"/>
          </a:p>
          <a:p>
            <a:endParaRPr lang="en-US" altLang="zh-CN" b="1" i="0"/>
          </a:p>
          <a:p>
            <a:pPr algn="ctr"/>
            <a:r>
              <a:rPr lang="zh-CN" altLang="zh-CN" b="1" i="0"/>
              <a:t>Simulation</a:t>
            </a:r>
            <a:r>
              <a:rPr lang="en-US" altLang="zh-CN" b="1" i="0"/>
              <a:t> Results for Angle Quantization</a:t>
            </a:r>
            <a:endParaRPr lang="zh-CN" altLang="zh-CN" b="1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836613"/>
            <a:ext cx="7361237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7212013" y="3119438"/>
          <a:ext cx="11255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4" imgW="939392" imgH="241195" progId="Equation.DSMT4">
                  <p:embed/>
                </p:oleObj>
              </mc:Choice>
              <mc:Fallback>
                <p:oleObj name="Equation" r:id="rId4" imgW="939392" imgH="24119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013" y="3119438"/>
                        <a:ext cx="11255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文本框 3"/>
          <p:cNvSpPr txBox="1">
            <a:spLocks noChangeArrowheads="1"/>
          </p:cNvSpPr>
          <p:nvPr/>
        </p:nvSpPr>
        <p:spPr bwMode="auto">
          <a:xfrm>
            <a:off x="7077075" y="3068638"/>
            <a:ext cx="19907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795338"/>
            <a:ext cx="7632700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文本框 3"/>
          <p:cNvSpPr txBox="1">
            <a:spLocks noChangeArrowheads="1"/>
          </p:cNvSpPr>
          <p:nvPr/>
        </p:nvSpPr>
        <p:spPr bwMode="auto">
          <a:xfrm>
            <a:off x="7094538" y="2997200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graphicFrame>
        <p:nvGraphicFramePr>
          <p:cNvPr id="20484" name="Object 7"/>
          <p:cNvGraphicFramePr>
            <a:graphicFrameLocks noChangeAspect="1"/>
          </p:cNvGraphicFramePr>
          <p:nvPr/>
        </p:nvGraphicFramePr>
        <p:xfrm>
          <a:off x="7212013" y="3068638"/>
          <a:ext cx="11255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4" imgW="939392" imgH="241195" progId="Equation.DSMT4">
                  <p:embed/>
                </p:oleObj>
              </mc:Choice>
              <mc:Fallback>
                <p:oleObj name="Equation" r:id="rId4" imgW="939392" imgH="24119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013" y="3068638"/>
                        <a:ext cx="11255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836613"/>
            <a:ext cx="7632700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文本框 3"/>
          <p:cNvSpPr txBox="1">
            <a:spLocks noChangeArrowheads="1"/>
          </p:cNvSpPr>
          <p:nvPr/>
        </p:nvSpPr>
        <p:spPr bwMode="auto">
          <a:xfrm>
            <a:off x="7043738" y="29702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1508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1650"/>
            <a:ext cx="11255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ChangeArrowheads="1"/>
          </p:cNvSpPr>
          <p:nvPr/>
        </p:nvSpPr>
        <p:spPr bwMode="auto">
          <a:xfrm>
            <a:off x="665163" y="836613"/>
            <a:ext cx="7772400" cy="1066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b="1" i="0" dirty="0" smtClean="0">
                <a:solidFill>
                  <a:schemeClr val="tx2"/>
                </a:solidFill>
                <a:latin typeface="+mn-lt"/>
              </a:rPr>
              <a:t>Abstract</a:t>
            </a:r>
            <a:endParaRPr lang="zh-CN" altLang="en-US" b="1" i="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785813" y="1903413"/>
            <a:ext cx="7651750" cy="276701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</a:rPr>
              <a:t>This presentation proposes CSI feedback schemes for </a:t>
            </a:r>
            <a:r>
              <a:rPr lang="en-US" altLang="zh-CN" sz="2000" i="0" dirty="0" smtClean="0"/>
              <a:t>transmit beamforming </a:t>
            </a:r>
            <a:r>
              <a:rPr lang="en-US" altLang="zh-CN" sz="2000" i="0" dirty="0" smtClean="0">
                <a:latin typeface="+mn-lt"/>
              </a:rPr>
              <a:t>in IEEE 802.11aj (45 GHz).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836613"/>
            <a:ext cx="7632700" cy="5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文本框 3"/>
          <p:cNvSpPr txBox="1">
            <a:spLocks noChangeArrowheads="1"/>
          </p:cNvSpPr>
          <p:nvPr/>
        </p:nvSpPr>
        <p:spPr bwMode="auto">
          <a:xfrm>
            <a:off x="7164388" y="2897188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0.2 dB performance loss.</a:t>
            </a:r>
            <a:endParaRPr lang="zh-CN" altLang="en-US" sz="1600" i="0"/>
          </a:p>
        </p:txBody>
      </p:sp>
      <p:pic>
        <p:nvPicPr>
          <p:cNvPr id="22532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2970213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7704138" cy="578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文本框 3"/>
          <p:cNvSpPr txBox="1">
            <a:spLocks noChangeArrowheads="1"/>
          </p:cNvSpPr>
          <p:nvPr/>
        </p:nvSpPr>
        <p:spPr bwMode="auto">
          <a:xfrm>
            <a:off x="7116763" y="3041650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3556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3113088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712788"/>
            <a:ext cx="7775575" cy="583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文本框 3"/>
          <p:cNvSpPr txBox="1">
            <a:spLocks noChangeArrowheads="1"/>
          </p:cNvSpPr>
          <p:nvPr/>
        </p:nvSpPr>
        <p:spPr bwMode="auto">
          <a:xfrm>
            <a:off x="7164388" y="29702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0.2 dB performance loss.</a:t>
            </a:r>
            <a:endParaRPr lang="zh-CN" altLang="en-US" sz="1600" i="0"/>
          </a:p>
        </p:txBody>
      </p:sp>
      <p:pic>
        <p:nvPicPr>
          <p:cNvPr id="24580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3041650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692150"/>
            <a:ext cx="7904162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文本框 3"/>
          <p:cNvSpPr txBox="1">
            <a:spLocks noChangeArrowheads="1"/>
          </p:cNvSpPr>
          <p:nvPr/>
        </p:nvSpPr>
        <p:spPr bwMode="auto">
          <a:xfrm>
            <a:off x="7164388" y="29702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5604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3041650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文本框 3"/>
          <p:cNvSpPr txBox="1">
            <a:spLocks noChangeArrowheads="1"/>
          </p:cNvSpPr>
          <p:nvPr/>
        </p:nvSpPr>
        <p:spPr bwMode="auto">
          <a:xfrm>
            <a:off x="7164388" y="3113088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6628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3186113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765175"/>
            <a:ext cx="7704138" cy="578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文本框 3"/>
          <p:cNvSpPr txBox="1">
            <a:spLocks noChangeArrowheads="1"/>
          </p:cNvSpPr>
          <p:nvPr/>
        </p:nvSpPr>
        <p:spPr bwMode="auto">
          <a:xfrm>
            <a:off x="7116763" y="3041650"/>
            <a:ext cx="1992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0.1 dB performance loss.</a:t>
            </a:r>
            <a:endParaRPr lang="zh-CN" altLang="en-US" sz="1600" i="0"/>
          </a:p>
        </p:txBody>
      </p:sp>
      <p:pic>
        <p:nvPicPr>
          <p:cNvPr id="27652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3113088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363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文本框 3"/>
          <p:cNvSpPr txBox="1">
            <a:spLocks noChangeArrowheads="1"/>
          </p:cNvSpPr>
          <p:nvPr/>
        </p:nvSpPr>
        <p:spPr bwMode="auto">
          <a:xfrm>
            <a:off x="7116763" y="3186113"/>
            <a:ext cx="199231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                        can achieve performance</a:t>
            </a:r>
            <a:endParaRPr lang="zh-CN" altLang="en-US" sz="1600" i="0"/>
          </a:p>
          <a:p>
            <a:r>
              <a:rPr lang="en-US" altLang="zh-CN" sz="1600" i="0"/>
              <a:t>close to unquantized angles, with 0.4 dB performance loss.</a:t>
            </a:r>
            <a:endParaRPr lang="zh-CN" altLang="en-US" sz="1600" i="0"/>
          </a:p>
        </p:txBody>
      </p:sp>
      <p:pic>
        <p:nvPicPr>
          <p:cNvPr id="28676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3257550"/>
            <a:ext cx="1125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1"/>
          <p:cNvSpPr>
            <a:spLocks noChangeArrowheads="1"/>
          </p:cNvSpPr>
          <p:nvPr/>
        </p:nvSpPr>
        <p:spPr bwMode="auto">
          <a:xfrm>
            <a:off x="1835150" y="2060575"/>
            <a:ext cx="66246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zh-CN" b="1" i="0"/>
              <a:t>APPENDIX </a:t>
            </a:r>
            <a:r>
              <a:rPr lang="en-US" altLang="zh-CN" b="1" i="0"/>
              <a:t>B</a:t>
            </a:r>
            <a:r>
              <a:rPr lang="zh-CN" altLang="zh-CN" b="1" i="0"/>
              <a:t>: </a:t>
            </a:r>
            <a:endParaRPr lang="en-US" altLang="zh-CN" b="1" i="0"/>
          </a:p>
          <a:p>
            <a:endParaRPr lang="en-US" altLang="zh-CN" b="1" i="0"/>
          </a:p>
          <a:p>
            <a:pPr algn="ctr"/>
            <a:r>
              <a:rPr lang="zh-CN" altLang="zh-CN" b="1" i="0"/>
              <a:t>Simulation</a:t>
            </a:r>
            <a:r>
              <a:rPr lang="en-US" altLang="zh-CN" b="1" i="0"/>
              <a:t> Results for Subcarrier Grouping</a:t>
            </a:r>
            <a:endParaRPr lang="zh-CN" altLang="zh-CN" b="1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5"/>
          <p:cNvSpPr txBox="1">
            <a:spLocks noChangeArrowheads="1"/>
          </p:cNvSpPr>
          <p:nvPr/>
        </p:nvSpPr>
        <p:spPr bwMode="auto">
          <a:xfrm>
            <a:off x="7380288" y="2708275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0.15 dB</a:t>
            </a:r>
          </a:p>
          <a:p>
            <a:r>
              <a:rPr lang="en-US" altLang="zh-CN" sz="1600" i="0"/>
              <a:t>Ng=4, 0.2 dB</a:t>
            </a:r>
          </a:p>
          <a:p>
            <a:r>
              <a:rPr lang="en-US" altLang="zh-CN" sz="1600" i="0"/>
              <a:t>Ng=6, 0.4 dB</a:t>
            </a:r>
          </a:p>
          <a:p>
            <a:r>
              <a:rPr lang="en-US" altLang="zh-CN" sz="1600" i="0"/>
              <a:t>Ng=8, 0.8 dB</a:t>
            </a:r>
            <a:endParaRPr lang="zh-CN" altLang="en-US" sz="1600" i="0"/>
          </a:p>
        </p:txBody>
      </p:sp>
      <p:pic>
        <p:nvPicPr>
          <p:cNvPr id="3072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7904163" cy="593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文本框 5"/>
          <p:cNvSpPr txBox="1">
            <a:spLocks noChangeArrowheads="1"/>
          </p:cNvSpPr>
          <p:nvPr/>
        </p:nvSpPr>
        <p:spPr bwMode="auto">
          <a:xfrm>
            <a:off x="7380288" y="2708275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0.5 dB</a:t>
            </a:r>
          </a:p>
          <a:p>
            <a:r>
              <a:rPr lang="en-US" altLang="zh-CN" sz="1600" i="0"/>
              <a:t>Ng=8, 0.9 dB</a:t>
            </a:r>
            <a:endParaRPr lang="zh-CN" altLang="en-US" sz="1600" i="0"/>
          </a:p>
        </p:txBody>
      </p:sp>
      <p:pic>
        <p:nvPicPr>
          <p:cNvPr id="31747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Introduction (1/2)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/>
        </p:nvSpPr>
        <p:spPr bwMode="auto">
          <a:xfrm>
            <a:off x="992188" y="1557338"/>
            <a:ext cx="7467600" cy="4348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>
            <a:lvl1pPr marL="274638" indent="-274638" defTabSz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639763" indent="-246063" defTabSz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Beamforming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can improve the performance of system, including</a:t>
            </a:r>
            <a:endParaRPr lang="en-US" altLang="zh-CN" sz="2000" i="0" dirty="0" smtClean="0">
              <a:latin typeface="+mn-lt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4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E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nhance throughput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in IEEE 802.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11n/ac</a:t>
            </a:r>
          </a:p>
          <a:p>
            <a:pPr lvl="1" algn="just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2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   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Q</a:t>
            </a: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uasi-ML detection performance can be achieved with 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a low-</a:t>
            </a: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complexity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receiving structure.</a:t>
            </a: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16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   </a:t>
            </a:r>
          </a:p>
          <a:p>
            <a:pPr lvl="1" eaLnBrk="1" hangingPunct="1">
              <a:spcBef>
                <a:spcPts val="6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2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Expand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overage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in IEEE 802.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11ad</a:t>
            </a:r>
          </a:p>
          <a:p>
            <a:pPr lvl="1" algn="just" eaLnBrk="1" hangingPunct="1">
              <a:buFontTx/>
              <a:buNone/>
              <a:defRPr/>
            </a:pPr>
            <a:r>
              <a:rPr lang="zh-CN" altLang="en-US" sz="12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   </a:t>
            </a:r>
            <a:r>
              <a:rPr lang="zh-CN" altLang="en-US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By focusing transmitting </a:t>
            </a:r>
            <a:r>
              <a:rPr lang="en-US" altLang="zh-CN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power </a:t>
            </a:r>
            <a:r>
              <a:rPr lang="zh-CN" altLang="en-US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on </a:t>
            </a:r>
            <a:r>
              <a:rPr lang="en-US" altLang="zh-CN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a </a:t>
            </a:r>
            <a:r>
              <a:rPr lang="zh-CN" altLang="en-US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specific direction, signals can be    transmitted </a:t>
            </a:r>
            <a:r>
              <a:rPr lang="en-US" altLang="zh-CN" sz="16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to a longer distance</a:t>
            </a:r>
            <a:r>
              <a:rPr lang="en-US" altLang="zh-CN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000" b="1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ompressed beamforming 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matrix feedback </a:t>
            </a: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based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on </a:t>
            </a: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Givens Rotation 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ha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been used in 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IEEE 802.</a:t>
            </a:r>
            <a:r>
              <a:rPr lang="zh-CN" altLang="en-US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11n/ac, </a:t>
            </a: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due to</a:t>
            </a:r>
            <a:endParaRPr lang="zh-CN" altLang="en-US" sz="2000" i="0" dirty="0" smtClean="0">
              <a:latin typeface="+mn-lt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4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Reduced</a:t>
            </a:r>
            <a:r>
              <a:rPr lang="en-US" altLang="zh-CN" sz="1800" i="0" dirty="0" smtClean="0">
                <a:solidFill>
                  <a:srgbClr val="FF0000"/>
                </a:solidFill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feedback overhead</a:t>
            </a:r>
            <a:endParaRPr lang="zh-CN" altLang="en-US" sz="18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4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L</a:t>
            </a:r>
            <a:r>
              <a:rPr lang="zh-CN" altLang="en-US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ow complexity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1800" b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800" b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800" b="1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zh-CN" altLang="en-US" sz="20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文本框 2"/>
          <p:cNvSpPr txBox="1">
            <a:spLocks noChangeArrowheads="1"/>
          </p:cNvSpPr>
          <p:nvPr/>
        </p:nvSpPr>
        <p:spPr bwMode="auto">
          <a:xfrm>
            <a:off x="7453313" y="2825750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0.5 dB</a:t>
            </a:r>
          </a:p>
          <a:p>
            <a:r>
              <a:rPr lang="en-US" altLang="zh-CN" sz="1600" i="0"/>
              <a:t>Ng=8, 1 dB</a:t>
            </a:r>
            <a:endParaRPr lang="zh-CN" altLang="en-US" sz="1600" i="0"/>
          </a:p>
        </p:txBody>
      </p:sp>
      <p:pic>
        <p:nvPicPr>
          <p:cNvPr id="32771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150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文本框 2"/>
          <p:cNvSpPr txBox="1">
            <a:spLocks noChangeArrowheads="1"/>
          </p:cNvSpPr>
          <p:nvPr/>
        </p:nvSpPr>
        <p:spPr bwMode="auto">
          <a:xfrm>
            <a:off x="7380288" y="2708275"/>
            <a:ext cx="16557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0.2 dB</a:t>
            </a:r>
          </a:p>
          <a:p>
            <a:r>
              <a:rPr lang="en-US" altLang="zh-CN" sz="1600" i="0"/>
              <a:t>Ng=6, 0.5 dB</a:t>
            </a:r>
          </a:p>
          <a:p>
            <a:r>
              <a:rPr lang="en-US" altLang="zh-CN" sz="1600" i="0"/>
              <a:t>Ng=8, 1 dB</a:t>
            </a:r>
            <a:endParaRPr lang="zh-CN" altLang="en-US" sz="1600" i="0"/>
          </a:p>
        </p:txBody>
      </p:sp>
      <p:pic>
        <p:nvPicPr>
          <p:cNvPr id="33795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150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文本框 5"/>
          <p:cNvSpPr txBox="1">
            <a:spLocks noChangeArrowheads="1"/>
          </p:cNvSpPr>
          <p:nvPr/>
        </p:nvSpPr>
        <p:spPr bwMode="auto">
          <a:xfrm>
            <a:off x="7380288" y="27813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0.6 dB</a:t>
            </a:r>
          </a:p>
          <a:p>
            <a:r>
              <a:rPr lang="en-US" altLang="zh-CN" sz="1600" i="0"/>
              <a:t>Ng=8, 0.8 dB</a:t>
            </a:r>
            <a:endParaRPr lang="zh-CN" altLang="en-US" sz="1600" i="0"/>
          </a:p>
        </p:txBody>
      </p:sp>
      <p:pic>
        <p:nvPicPr>
          <p:cNvPr id="34819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5"/>
          <p:cNvSpPr txBox="1">
            <a:spLocks noChangeArrowheads="1"/>
          </p:cNvSpPr>
          <p:nvPr/>
        </p:nvSpPr>
        <p:spPr bwMode="auto">
          <a:xfrm>
            <a:off x="7380288" y="27813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0.3 dB</a:t>
            </a:r>
          </a:p>
          <a:p>
            <a:r>
              <a:rPr lang="en-US" altLang="zh-CN" sz="1600" i="0"/>
              <a:t>Ng=4, 0.7 dB</a:t>
            </a:r>
          </a:p>
          <a:p>
            <a:r>
              <a:rPr lang="en-US" altLang="zh-CN" sz="1600" i="0"/>
              <a:t>Ng=6, 1.3 dB</a:t>
            </a:r>
          </a:p>
          <a:p>
            <a:r>
              <a:rPr lang="en-US" altLang="zh-CN" sz="1600" i="0"/>
              <a:t>Ng=8, 2 dB</a:t>
            </a:r>
            <a:endParaRPr lang="zh-CN" altLang="en-US" sz="1600" i="0"/>
          </a:p>
        </p:txBody>
      </p:sp>
      <p:pic>
        <p:nvPicPr>
          <p:cNvPr id="35843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5"/>
          <p:cNvSpPr txBox="1">
            <a:spLocks noChangeArrowheads="1"/>
          </p:cNvSpPr>
          <p:nvPr/>
        </p:nvSpPr>
        <p:spPr bwMode="auto">
          <a:xfrm>
            <a:off x="7380288" y="27813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0.2 dB</a:t>
            </a:r>
          </a:p>
          <a:p>
            <a:r>
              <a:rPr lang="en-US" altLang="zh-CN" sz="1600" i="0"/>
              <a:t>Ng=4, 0.3 dB</a:t>
            </a:r>
          </a:p>
          <a:p>
            <a:r>
              <a:rPr lang="en-US" altLang="zh-CN" sz="1600" i="0"/>
              <a:t>Ng=6, 0.6 dB</a:t>
            </a:r>
          </a:p>
          <a:p>
            <a:r>
              <a:rPr lang="en-US" altLang="zh-CN" sz="1600" i="0"/>
              <a:t>Ng=8, 1 dB</a:t>
            </a:r>
            <a:endParaRPr lang="zh-CN" altLang="en-US" sz="1600" i="0"/>
          </a:p>
        </p:txBody>
      </p:sp>
      <p:pic>
        <p:nvPicPr>
          <p:cNvPr id="36867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7904163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文本框 5"/>
          <p:cNvSpPr txBox="1">
            <a:spLocks noChangeArrowheads="1"/>
          </p:cNvSpPr>
          <p:nvPr/>
        </p:nvSpPr>
        <p:spPr bwMode="auto">
          <a:xfrm>
            <a:off x="7380288" y="2852738"/>
            <a:ext cx="1655762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0.5 dB</a:t>
            </a:r>
          </a:p>
          <a:p>
            <a:r>
              <a:rPr lang="en-US" altLang="zh-CN" sz="1600" i="0"/>
              <a:t>Ng=4, 0.8 dB</a:t>
            </a:r>
          </a:p>
          <a:p>
            <a:r>
              <a:rPr lang="en-US" altLang="zh-CN" sz="1600" i="0"/>
              <a:t>Ng=6, 1.4 dB</a:t>
            </a:r>
          </a:p>
          <a:p>
            <a:r>
              <a:rPr lang="en-US" altLang="zh-CN" sz="1600" i="0"/>
              <a:t>Ng=8, 2.1 dB</a:t>
            </a:r>
            <a:endParaRPr lang="zh-CN" altLang="en-US" sz="1600" i="0"/>
          </a:p>
        </p:txBody>
      </p:sp>
      <p:pic>
        <p:nvPicPr>
          <p:cNvPr id="37891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92150"/>
            <a:ext cx="790575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03263"/>
            <a:ext cx="7904163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0.5 dB</a:t>
            </a:r>
          </a:p>
          <a:p>
            <a:r>
              <a:rPr lang="en-US" altLang="zh-CN" sz="1600" i="0"/>
              <a:t>Ng=4, 0.55 dB</a:t>
            </a:r>
          </a:p>
          <a:p>
            <a:r>
              <a:rPr lang="en-US" altLang="zh-CN" sz="1600" i="0"/>
              <a:t>Ng=6, 0.7 dB</a:t>
            </a:r>
          </a:p>
          <a:p>
            <a:r>
              <a:rPr lang="en-US" altLang="zh-CN" sz="1600" i="0"/>
              <a:t>Ng=8, 0.9 dB</a:t>
            </a:r>
            <a:endParaRPr lang="zh-CN" altLang="en-US" sz="16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7904163" cy="593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1 dB</a:t>
            </a:r>
          </a:p>
          <a:p>
            <a:r>
              <a:rPr lang="en-US" altLang="zh-CN" sz="1600" i="0"/>
              <a:t>Ng=4, 1.2 dB</a:t>
            </a:r>
          </a:p>
          <a:p>
            <a:r>
              <a:rPr lang="en-US" altLang="zh-CN" sz="1600" i="0"/>
              <a:t>Ng=6, 1.3 dB</a:t>
            </a:r>
          </a:p>
          <a:p>
            <a:r>
              <a:rPr lang="en-US" altLang="zh-CN" sz="1600" i="0"/>
              <a:t>Ng=8, 1.5 dB</a:t>
            </a:r>
            <a:endParaRPr lang="zh-CN" altLang="en-US" sz="16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0.6 dB</a:t>
            </a:r>
          </a:p>
          <a:p>
            <a:r>
              <a:rPr lang="en-US" altLang="zh-CN" sz="1600" i="0"/>
              <a:t>Ng=4, 0.8 dB</a:t>
            </a:r>
          </a:p>
          <a:p>
            <a:r>
              <a:rPr lang="en-US" altLang="zh-CN" sz="1600" i="0"/>
              <a:t>Ng=6, 1 dB</a:t>
            </a:r>
          </a:p>
          <a:p>
            <a:r>
              <a:rPr lang="en-US" altLang="zh-CN" sz="1600" i="0"/>
              <a:t>Ng=8, 1.3 dB</a:t>
            </a:r>
            <a:endParaRPr lang="zh-CN" altLang="en-US" sz="1600" i="0"/>
          </a:p>
        </p:txBody>
      </p:sp>
      <p:pic>
        <p:nvPicPr>
          <p:cNvPr id="4096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03263"/>
            <a:ext cx="7904163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文本框 5"/>
          <p:cNvSpPr txBox="1">
            <a:spLocks noChangeArrowheads="1"/>
          </p:cNvSpPr>
          <p:nvPr/>
        </p:nvSpPr>
        <p:spPr bwMode="auto">
          <a:xfrm>
            <a:off x="7380288" y="3009900"/>
            <a:ext cx="16557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600" i="0"/>
              <a:t>Performance loss:</a:t>
            </a:r>
          </a:p>
          <a:p>
            <a:r>
              <a:rPr lang="en-US" altLang="zh-CN" sz="1600" i="0"/>
              <a:t>Ng=2, 1.8 dB</a:t>
            </a:r>
          </a:p>
          <a:p>
            <a:r>
              <a:rPr lang="en-US" altLang="zh-CN" sz="1600" i="0"/>
              <a:t>Ng=4, 2 dB</a:t>
            </a:r>
          </a:p>
          <a:p>
            <a:r>
              <a:rPr lang="en-US" altLang="zh-CN" sz="1600" i="0"/>
              <a:t>Ng=6, 2.5 dB</a:t>
            </a:r>
          </a:p>
          <a:p>
            <a:r>
              <a:rPr lang="en-US" altLang="zh-CN" sz="1600" i="0"/>
              <a:t>Ng=8, 3.4 dB</a:t>
            </a:r>
            <a:endParaRPr lang="zh-CN" altLang="en-US" sz="1600" i="0"/>
          </a:p>
        </p:txBody>
      </p:sp>
      <p:pic>
        <p:nvPicPr>
          <p:cNvPr id="41987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03263"/>
            <a:ext cx="7904163" cy="593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Introduction (2/2)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/>
        </p:nvSpPr>
        <p:spPr bwMode="auto">
          <a:xfrm>
            <a:off x="992188" y="1557338"/>
            <a:ext cx="7540625" cy="4348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>
            <a:lvl1pPr marL="274638" indent="-274638" defTabSz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639763" indent="-246063" defTabSz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The number of bits used for angle quantization in IEEE 802.11n and IEEE 802.11ac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802.11n supports (3,1), (4,2), (5,3) or (6,4) bits to quantize angle (</a:t>
            </a:r>
            <a:r>
              <a:rPr lang="el-GR" altLang="zh-CN" sz="180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 ψ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).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802.11ac supports 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4,2) or 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6,4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) bits to quantize angle (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en-US" altLang="zh-CN" sz="180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l-GR" altLang="zh-CN" sz="180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ψ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) for single user, and (7,5) or (9,7) 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bits to quantize angle (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ϕ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el-GR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 ψ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) for multi-user.</a:t>
            </a:r>
            <a:endParaRPr lang="zh-CN" altLang="en-US" sz="18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6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  <a:endParaRPr lang="zh-CN" altLang="en-US" sz="1800" b="1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Subcarrier grouping has been applied in IEEE 802.11n and IEEE 802.11ac to further reduce feedback amount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11n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and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11ac both support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to combine 2 or 4 subcarriers into one group.</a:t>
            </a:r>
          </a:p>
          <a:p>
            <a:pPr lvl="1" algn="just" eaLnBrk="1" hangingPunct="1">
              <a:spcBef>
                <a:spcPts val="12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Appropriate interpolation method is needed to reconstruct beamforming matrices.</a:t>
            </a:r>
            <a:endParaRPr lang="zh-CN" altLang="en-US" sz="1800" dirty="0" smtClean="0">
              <a:latin typeface="+mn-lt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1800" dirty="0" smtClean="0">
                <a:latin typeface="+mn-lt"/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endParaRPr lang="zh-CN" altLang="en-US" sz="20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6"/>
          <p:cNvSpPr txBox="1">
            <a:spLocks/>
          </p:cNvSpPr>
          <p:nvPr/>
        </p:nvSpPr>
        <p:spPr bwMode="auto">
          <a:xfrm>
            <a:off x="685800" y="2286000"/>
            <a:ext cx="7989888" cy="16478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4000" b="1" i="0" kern="0" dirty="0" smtClean="0">
                <a:solidFill>
                  <a:schemeClr val="tx1"/>
                </a:solidFill>
              </a:rPr>
              <a:t>Thanks for Your </a:t>
            </a:r>
            <a:r>
              <a:rPr lang="en-US" altLang="zh-CN" sz="4000" b="1" i="0" kern="0" dirty="0" smtClean="0">
                <a:solidFill>
                  <a:schemeClr val="tx1"/>
                </a:solidFill>
              </a:rPr>
              <a:t>Attention!</a:t>
            </a:r>
            <a:endParaRPr lang="zh-CN" altLang="en-US" sz="4000" b="1" i="0" kern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Feedback scheme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7171" name="文本框 2"/>
          <p:cNvSpPr txBox="1">
            <a:spLocks noChangeArrowheads="1"/>
          </p:cNvSpPr>
          <p:nvPr/>
        </p:nvSpPr>
        <p:spPr bwMode="auto">
          <a:xfrm>
            <a:off x="827088" y="1773238"/>
            <a:ext cx="7777162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2001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just">
              <a:buFont typeface="Wingdings" pitchFamily="2" charset="2"/>
              <a:buChar char="l"/>
            </a:pPr>
            <a:r>
              <a:rPr lang="en-US" altLang="zh-CN" sz="2000" i="0" dirty="0"/>
              <a:t>Explicit feedback is proposed for </a:t>
            </a:r>
            <a:r>
              <a:rPr lang="en-US" altLang="zh-CN" sz="2000" i="0" dirty="0" err="1"/>
              <a:t>beamforming</a:t>
            </a:r>
            <a:r>
              <a:rPr lang="en-US" altLang="zh-CN" sz="2000" i="0" dirty="0"/>
              <a:t> to 802.11aj (45 GHz), including 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lphaLcParenR"/>
            </a:pPr>
            <a:r>
              <a:rPr lang="en-US" altLang="zh-CN" sz="1800" i="0" dirty="0"/>
              <a:t>CSI feedback </a:t>
            </a:r>
          </a:p>
          <a:p>
            <a:pPr lvl="2"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zh-CN" sz="1600" i="0" dirty="0"/>
              <a:t>Channel matrix  </a:t>
            </a:r>
            <a:r>
              <a:rPr lang="en-US" altLang="zh-CN" sz="1600" b="1" i="0" dirty="0"/>
              <a:t>H</a:t>
            </a:r>
            <a:endParaRPr lang="en-US" altLang="zh-CN" sz="1600" i="0" dirty="0"/>
          </a:p>
          <a:p>
            <a:pPr marL="800100" lvl="1" indent="-342900">
              <a:spcBef>
                <a:spcPts val="1800"/>
              </a:spcBef>
              <a:buFont typeface="+mj-lt"/>
              <a:buAutoNum type="alphaLcParenR"/>
            </a:pPr>
            <a:r>
              <a:rPr lang="en-US" altLang="zh-CN" sz="1800" i="0" dirty="0" err="1"/>
              <a:t>Noncompressed</a:t>
            </a:r>
            <a:r>
              <a:rPr lang="en-US" altLang="zh-CN" sz="1800" i="0" dirty="0"/>
              <a:t> </a:t>
            </a:r>
            <a:r>
              <a:rPr lang="en-US" altLang="zh-CN" sz="1800" i="0" dirty="0" err="1"/>
              <a:t>Beamforming</a:t>
            </a:r>
            <a:r>
              <a:rPr lang="en-US" altLang="zh-CN" sz="1800" i="0" dirty="0"/>
              <a:t> Matrix feedback</a:t>
            </a:r>
          </a:p>
          <a:p>
            <a:pPr lvl="2"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zh-CN" sz="1600" i="0" dirty="0"/>
              <a:t>Right singular matrix of  </a:t>
            </a:r>
            <a:r>
              <a:rPr lang="en-US" altLang="zh-CN" sz="1600" b="1" i="0" dirty="0"/>
              <a:t>H</a:t>
            </a:r>
          </a:p>
          <a:p>
            <a:pPr marL="800100" lvl="1" indent="-342900">
              <a:spcBef>
                <a:spcPts val="1800"/>
              </a:spcBef>
              <a:buFont typeface="+mj-lt"/>
              <a:buAutoNum type="alphaLcParenR"/>
            </a:pPr>
            <a:r>
              <a:rPr lang="en-US" altLang="zh-CN" sz="1800" i="0" dirty="0"/>
              <a:t>Compressed </a:t>
            </a:r>
            <a:r>
              <a:rPr lang="en-US" altLang="zh-CN" sz="1800" i="0" dirty="0" err="1"/>
              <a:t>Beamforming</a:t>
            </a:r>
            <a:r>
              <a:rPr lang="en-US" altLang="zh-CN" sz="1800" i="0" dirty="0"/>
              <a:t> Matrix feedback</a:t>
            </a:r>
          </a:p>
          <a:p>
            <a:pPr lvl="2">
              <a:spcBef>
                <a:spcPts val="600"/>
              </a:spcBef>
              <a:buFont typeface="宋体" pitchFamily="2" charset="-122"/>
              <a:buChar char="-"/>
            </a:pPr>
            <a:r>
              <a:rPr lang="en-US" altLang="zh-CN" sz="1600" i="0" dirty="0"/>
              <a:t>Compressed right singular matrix of  </a:t>
            </a:r>
            <a:r>
              <a:rPr lang="en-US" altLang="zh-CN" sz="1600" b="1" i="0" dirty="0"/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Angle Quantization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5650" y="1620838"/>
            <a:ext cx="7777163" cy="42165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/>
              <a:t>For </a:t>
            </a:r>
            <a:r>
              <a:rPr lang="en-US" altLang="zh-CN" sz="20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zh-CN" altLang="en-US" sz="20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ompressed beamforming </a:t>
            </a:r>
            <a:r>
              <a:rPr lang="en-US" altLang="zh-CN" sz="20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matrix feedback based on Givens Rotation </a:t>
            </a:r>
            <a:r>
              <a:rPr lang="en-US" altLang="zh-CN" sz="2000" i="0" dirty="0"/>
              <a:t>, angles </a:t>
            </a:r>
            <a:r>
              <a:rPr lang="el-GR" altLang="zh-CN" sz="2000" dirty="0">
                <a:cs typeface="Times New Roman" panose="02020603050405020304" pitchFamily="18" charset="0"/>
              </a:rPr>
              <a:t>ψ</a:t>
            </a:r>
            <a:r>
              <a:rPr lang="en-US" altLang="zh-CN" sz="2000" i="0" dirty="0">
                <a:cs typeface="Times New Roman" panose="02020603050405020304" pitchFamily="18" charset="0"/>
              </a:rPr>
              <a:t> and</a:t>
            </a:r>
            <a:r>
              <a:rPr lang="en-US" altLang="zh-CN" sz="2000" i="0" dirty="0"/>
              <a:t> </a:t>
            </a:r>
            <a:r>
              <a:rPr lang="el-GR" altLang="zh-CN" sz="2000" dirty="0">
                <a:cs typeface="Times New Roman" panose="02020603050405020304" pitchFamily="18" charset="0"/>
              </a:rPr>
              <a:t>ϕ</a:t>
            </a:r>
            <a:r>
              <a:rPr lang="en-US" altLang="zh-CN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i="0" dirty="0">
                <a:cs typeface="Times New Roman" panose="02020603050405020304" pitchFamily="18" charset="0"/>
              </a:rPr>
              <a:t>are quantized as </a:t>
            </a: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  <a:defRPr/>
            </a:pPr>
            <a:endParaRPr lang="en-US" altLang="zh-CN" sz="1800" i="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  </a:t>
            </a:r>
          </a:p>
          <a:p>
            <a:pPr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</a:t>
            </a:r>
            <a:endParaRPr lang="en-US" altLang="zh-CN" sz="1800" i="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</a:rPr>
              <a:t>     where        </a:t>
            </a:r>
            <a:r>
              <a:rPr lang="en-US" altLang="zh-CN" sz="1800" i="0" dirty="0">
                <a:cs typeface="Times New Roman" panose="02020603050405020304" pitchFamily="18" charset="0"/>
              </a:rPr>
              <a:t>and       are the number of bits used to quantize </a:t>
            </a:r>
            <a:r>
              <a:rPr lang="el-GR" altLang="zh-CN" sz="1800" dirty="0">
                <a:cs typeface="Times New Roman" panose="02020603050405020304" pitchFamily="18" charset="0"/>
              </a:rPr>
              <a:t>ψ</a:t>
            </a:r>
            <a:r>
              <a:rPr lang="en-US" altLang="zh-CN" sz="1800" i="0" dirty="0">
                <a:cs typeface="Times New Roman" panose="02020603050405020304" pitchFamily="18" charset="0"/>
              </a:rPr>
              <a:t> and</a:t>
            </a:r>
            <a:r>
              <a:rPr lang="en-US" altLang="zh-CN" sz="1800" i="0" dirty="0"/>
              <a:t> </a:t>
            </a:r>
            <a:r>
              <a:rPr lang="el-GR" altLang="zh-CN" sz="1800" dirty="0">
                <a:cs typeface="Times New Roman" panose="02020603050405020304" pitchFamily="18" charset="0"/>
              </a:rPr>
              <a:t>ϕ</a:t>
            </a: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i="0" dirty="0">
                <a:cs typeface="Times New Roman" panose="02020603050405020304" pitchFamily="18" charset="0"/>
              </a:rPr>
              <a:t>respectively</a:t>
            </a:r>
            <a:r>
              <a:rPr lang="en-US" altLang="zh-CN" sz="1800" dirty="0"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After quantization, angle </a:t>
            </a:r>
            <a:r>
              <a:rPr lang="el-GR" altLang="zh-CN" sz="1800" dirty="0">
                <a:cs typeface="Times New Roman" panose="02020603050405020304" pitchFamily="18" charset="0"/>
              </a:rPr>
              <a:t>ϕ</a:t>
            </a:r>
            <a:r>
              <a:rPr lang="en-US" altLang="zh-CN" sz="1800" i="0" dirty="0">
                <a:cs typeface="Times New Roman" panose="02020603050405020304" pitchFamily="18" charset="0"/>
              </a:rPr>
              <a:t> is quantized between 0 and 2</a:t>
            </a:r>
            <a:r>
              <a:rPr lang="el-GR" altLang="zh-CN" sz="1800" i="0" dirty="0">
                <a:cs typeface="Times New Roman" panose="02020603050405020304" pitchFamily="18" charset="0"/>
              </a:rPr>
              <a:t>π</a:t>
            </a:r>
            <a:r>
              <a:rPr lang="en-US" altLang="zh-CN" sz="1800" i="0" dirty="0">
                <a:cs typeface="Times New Roman" panose="02020603050405020304" pitchFamily="18" charset="0"/>
              </a:rPr>
              <a:t>, angle </a:t>
            </a:r>
            <a:r>
              <a:rPr lang="el-GR" altLang="zh-CN" sz="1800" dirty="0">
                <a:cs typeface="Times New Roman" panose="02020603050405020304" pitchFamily="18" charset="0"/>
              </a:rPr>
              <a:t>ψ</a:t>
            </a: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i="0" dirty="0">
                <a:cs typeface="Times New Roman" panose="02020603050405020304" pitchFamily="18" charset="0"/>
              </a:rPr>
              <a:t>is quantized between 0 and </a:t>
            </a:r>
            <a:r>
              <a:rPr lang="el-GR" altLang="zh-CN" sz="1800" dirty="0">
                <a:cs typeface="Times New Roman" panose="02020603050405020304" pitchFamily="18" charset="0"/>
              </a:rPr>
              <a:t>π</a:t>
            </a:r>
            <a:r>
              <a:rPr lang="en-US" altLang="zh-CN" sz="1800" i="0" dirty="0">
                <a:cs typeface="Times New Roman" panose="02020603050405020304" pitchFamily="18" charset="0"/>
              </a:rPr>
              <a:t>/2.</a:t>
            </a:r>
          </a:p>
          <a:p>
            <a:pPr marL="742950" lvl="1" indent="-28575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 is more than      by 2 bits.</a:t>
            </a:r>
          </a:p>
        </p:txBody>
      </p:sp>
      <p:graphicFrame>
        <p:nvGraphicFramePr>
          <p:cNvPr id="8196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42954"/>
              </p:ext>
            </p:extLst>
          </p:nvPr>
        </p:nvGraphicFramePr>
        <p:xfrm>
          <a:off x="2625830" y="2636912"/>
          <a:ext cx="3892339" cy="13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2578100" imgH="889000" progId="Equation.DSMT4">
                  <p:embed/>
                </p:oleObj>
              </mc:Choice>
              <mc:Fallback>
                <p:oleObj name="Equation" r:id="rId3" imgW="2578100" imgH="8890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830" y="2636912"/>
                        <a:ext cx="3892339" cy="13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276184"/>
              </p:ext>
            </p:extLst>
          </p:nvPr>
        </p:nvGraphicFramePr>
        <p:xfrm>
          <a:off x="1808163" y="4222526"/>
          <a:ext cx="2730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5" imgW="228600" imgH="241300" progId="Equation.DSMT4">
                  <p:embed/>
                </p:oleObj>
              </mc:Choice>
              <mc:Fallback>
                <p:oleObj name="Equation" r:id="rId5" imgW="2286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4222526"/>
                        <a:ext cx="2730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768017"/>
              </p:ext>
            </p:extLst>
          </p:nvPr>
        </p:nvGraphicFramePr>
        <p:xfrm>
          <a:off x="2555875" y="4222526"/>
          <a:ext cx="258763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7" imgW="215713" imgH="241091" progId="Equation.DSMT4">
                  <p:embed/>
                </p:oleObj>
              </mc:Choice>
              <mc:Fallback>
                <p:oleObj name="Equation" r:id="rId7" imgW="215713" imgH="24109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4222526"/>
                        <a:ext cx="258763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583546"/>
              </p:ext>
            </p:extLst>
          </p:nvPr>
        </p:nvGraphicFramePr>
        <p:xfrm>
          <a:off x="1579563" y="5513164"/>
          <a:ext cx="258762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9" imgW="215713" imgH="241091" progId="Equation.DSMT4">
                  <p:embed/>
                </p:oleObj>
              </mc:Choice>
              <mc:Fallback>
                <p:oleObj name="Equation" r:id="rId9" imgW="215713" imgH="24109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5513164"/>
                        <a:ext cx="258762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797123"/>
              </p:ext>
            </p:extLst>
          </p:nvPr>
        </p:nvGraphicFramePr>
        <p:xfrm>
          <a:off x="3059113" y="5513164"/>
          <a:ext cx="2730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10" imgW="228600" imgH="241300" progId="Equation.DSMT4">
                  <p:embed/>
                </p:oleObj>
              </mc:Choice>
              <mc:Fallback>
                <p:oleObj name="Equation" r:id="rId10" imgW="228600" imgH="241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5513164"/>
                        <a:ext cx="27305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ChangeArrowheads="1"/>
          </p:cNvSpPr>
          <p:nvPr/>
        </p:nvSpPr>
        <p:spPr bwMode="auto">
          <a:xfrm>
            <a:off x="2197100" y="6858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3200" b="1" i="0">
                <a:solidFill>
                  <a:schemeClr val="tx2"/>
                </a:solidFill>
              </a:rPr>
              <a:t>Subcarrier Grouping </a:t>
            </a:r>
            <a:endParaRPr lang="zh-CN" altLang="en-US" sz="3200" b="1" i="0">
              <a:solidFill>
                <a:schemeClr val="tx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5650" y="1620838"/>
            <a:ext cx="7777163" cy="35240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>
                <a:cs typeface="Times New Roman" panose="02020603050405020304" pitchFamily="18" charset="0"/>
              </a:rPr>
              <a:t>For subcarrier grouping, the group size      should satisfy </a:t>
            </a:r>
          </a:p>
          <a:p>
            <a:pPr>
              <a:defRPr/>
            </a:pPr>
            <a:r>
              <a:rPr lang="en-US" altLang="zh-CN" sz="2000" dirty="0">
                <a:cs typeface="Times New Roman" panose="02020603050405020304" pitchFamily="18" charset="0"/>
              </a:rPr>
              <a:t>     </a:t>
            </a:r>
          </a:p>
          <a:p>
            <a:pPr marL="285750" indent="-285750">
              <a:buFont typeface="Wingdings" panose="05000000000000000000" pitchFamily="2" charset="2"/>
              <a:buChar char="l"/>
              <a:defRPr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1800" i="0" dirty="0" smtClean="0">
                <a:cs typeface="Times New Roman" panose="02020603050405020304" pitchFamily="18" charset="0"/>
              </a:rPr>
              <a:t>where        </a:t>
            </a:r>
            <a:r>
              <a:rPr lang="en-US" altLang="zh-CN" sz="1800" i="0" dirty="0">
                <a:cs typeface="Times New Roman" panose="02020603050405020304" pitchFamily="18" charset="0"/>
              </a:rPr>
              <a:t>is subcarrier frequency spacing,       is </a:t>
            </a:r>
            <a:r>
              <a:rPr lang="en-US" altLang="zh-CN" sz="1800" i="0" dirty="0" smtClean="0">
                <a:cs typeface="Times New Roman" panose="02020603050405020304" pitchFamily="18" charset="0"/>
              </a:rPr>
              <a:t>the coherent </a:t>
            </a:r>
            <a:r>
              <a:rPr lang="en-US" altLang="zh-CN" sz="1800" i="0" dirty="0">
                <a:cs typeface="Times New Roman" panose="02020603050405020304" pitchFamily="18" charset="0"/>
              </a:rPr>
              <a:t>bandwidth of the </a:t>
            </a:r>
            <a:r>
              <a:rPr lang="en-US" altLang="zh-CN" sz="1800" i="0" dirty="0" smtClean="0">
                <a:cs typeface="Times New Roman" panose="02020603050405020304" pitchFamily="18" charset="0"/>
              </a:rPr>
              <a:t>channel</a:t>
            </a:r>
            <a:r>
              <a:rPr lang="en-US" altLang="zh-CN" sz="1800" i="0" dirty="0">
                <a:cs typeface="Times New Roman" panose="02020603050405020304" pitchFamily="18" charset="0"/>
              </a:rPr>
              <a:t>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The RMS delay spread of 802.11aj (45 GHz) channel is 10 ns, and 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                                   ,                                              ,                      .</a:t>
            </a:r>
          </a:p>
          <a:p>
            <a:pPr marL="800100" lvl="1" indent="-342900">
              <a:spcBef>
                <a:spcPts val="18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</a:rPr>
              <a:t>Since the number of effective subcarriers is 176/352, which is even, so optional       set is {2, 4, 6}.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  <a:defRPr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9220" name="对象 4"/>
          <p:cNvGraphicFramePr>
            <a:graphicFrameLocks noChangeAspect="1"/>
          </p:cNvGraphicFramePr>
          <p:nvPr/>
        </p:nvGraphicFramePr>
        <p:xfrm>
          <a:off x="3306763" y="2124075"/>
          <a:ext cx="15716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1143000" imgH="254000" progId="Equation.DSMT4">
                  <p:embed/>
                </p:oleObj>
              </mc:Choice>
              <mc:Fallback>
                <p:oleObj name="Equation" r:id="rId3" imgW="1143000" imgH="2540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3" y="2124075"/>
                        <a:ext cx="15716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5148263" y="1698625"/>
          <a:ext cx="2968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5" imgW="215713" imgH="241091" progId="Equation.DSMT4">
                  <p:embed/>
                </p:oleObj>
              </mc:Choice>
              <mc:Fallback>
                <p:oleObj name="Equation" r:id="rId5" imgW="215713" imgH="24109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1698625"/>
                        <a:ext cx="29686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988349"/>
              </p:ext>
            </p:extLst>
          </p:nvPr>
        </p:nvGraphicFramePr>
        <p:xfrm>
          <a:off x="1417936" y="2593975"/>
          <a:ext cx="2968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7" imgW="215713" imgH="203024" progId="Equation.DSMT4">
                  <p:embed/>
                </p:oleObj>
              </mc:Choice>
              <mc:Fallback>
                <p:oleObj name="Equation" r:id="rId7" imgW="215713" imgH="2030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936" y="2593975"/>
                        <a:ext cx="2968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668001"/>
              </p:ext>
            </p:extLst>
          </p:nvPr>
        </p:nvGraphicFramePr>
        <p:xfrm>
          <a:off x="4792961" y="2570163"/>
          <a:ext cx="2444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9" imgW="177646" imgH="228402" progId="Equation.DSMT4">
                  <p:embed/>
                </p:oleObj>
              </mc:Choice>
              <mc:Fallback>
                <p:oleObj name="Equation" r:id="rId9" imgW="177646" imgH="22840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961" y="2570163"/>
                        <a:ext cx="2444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413125" y="3660775"/>
          <a:ext cx="26019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1" imgW="1892300" imgH="279400" progId="Equation.DSMT4">
                  <p:embed/>
                </p:oleObj>
              </mc:Choice>
              <mc:Fallback>
                <p:oleObj name="Equation" r:id="rId11" imgW="18923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25" y="3660775"/>
                        <a:ext cx="260191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1612900" y="3717925"/>
          <a:ext cx="16938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13" imgW="1231366" imgH="203112" progId="Equation.DSMT4">
                  <p:embed/>
                </p:oleObj>
              </mc:Choice>
              <mc:Fallback>
                <p:oleObj name="Equation" r:id="rId13" imgW="1231366" imgH="20311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3717925"/>
                        <a:ext cx="169386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6156325" y="3679825"/>
          <a:ext cx="1117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15" imgW="812447" imgH="253890" progId="Equation.DSMT4">
                  <p:embed/>
                </p:oleObj>
              </mc:Choice>
              <mc:Fallback>
                <p:oleObj name="Equation" r:id="rId15" imgW="812447" imgH="25389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679825"/>
                        <a:ext cx="1117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2459038" y="4481513"/>
          <a:ext cx="2968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7" imgW="215713" imgH="241091" progId="Equation.DSMT4">
                  <p:embed/>
                </p:oleObj>
              </mc:Choice>
              <mc:Fallback>
                <p:oleObj name="Equation" r:id="rId17" imgW="215713" imgH="24109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4481513"/>
                        <a:ext cx="296862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97100" y="685800"/>
            <a:ext cx="44958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3200" b="1" i="0" kern="0" dirty="0" smtClean="0"/>
              <a:t>Frame Format of NDP</a:t>
            </a:r>
            <a:endParaRPr lang="zh-CN" altLang="en-US" sz="3200" b="1" i="0" kern="0" dirty="0" smtClean="0"/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928688" y="1628775"/>
            <a:ext cx="7540625" cy="4564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>
            <a:lvl1pPr marL="274638" indent="-274638" defTabSz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639763" indent="-246063" defTabSz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zh-CN" sz="20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Propose to use the same NDP sounding mechanism as 11ac, and the NDP format is shown as follows.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0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buFontTx/>
              <a:buNone/>
              <a:defRPr/>
            </a:pPr>
            <a:endParaRPr lang="en-US" altLang="zh-CN" sz="20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600"/>
              </a:spcBef>
              <a:buFont typeface="Times New Roman" panose="02020603050405020304" pitchFamily="18" charset="0"/>
              <a:buNone/>
              <a:defRPr/>
            </a:pPr>
            <a:endParaRPr lang="zh-CN" altLang="en-US" sz="1800" b="1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lvl="1" eaLnBrk="1" hangingPunct="1">
              <a:spcBef>
                <a:spcPts val="24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QTF is composed of 14 ZCZ sequences</a:t>
            </a:r>
          </a:p>
          <a:p>
            <a:pPr lvl="1" eaLnBrk="1" hangingPunct="1">
              <a:spcBef>
                <a:spcPts val="2400"/>
              </a:spcBef>
              <a:buFont typeface="宋体" panose="02010600030101010101" pitchFamily="2" charset="-122"/>
              <a:buChar char="-"/>
              <a:defRPr/>
            </a:pP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MCTF is used to estimate channel, and </a:t>
            </a:r>
            <a:r>
              <a:rPr lang="en-US" altLang="zh-CN" sz="1800" dirty="0">
                <a:cs typeface="Times New Roman" panose="02020603050405020304" pitchFamily="18" charset="0"/>
                <a:sym typeface="Times New Roman" panose="02020603050405020304" pitchFamily="18" charset="0"/>
              </a:rPr>
              <a:t>N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 depends on the dimension of channel matrices to be </a:t>
            </a:r>
            <a:r>
              <a:rPr lang="en-US" altLang="zh-CN" sz="1800" i="0" dirty="0" smtClean="0">
                <a:cs typeface="Times New Roman" panose="02020603050405020304" pitchFamily="18" charset="0"/>
                <a:sym typeface="Times New Roman" panose="02020603050405020304" pitchFamily="18" charset="0"/>
              </a:rPr>
              <a:t>estimated</a:t>
            </a:r>
            <a:r>
              <a:rPr lang="en-US" altLang="zh-CN" sz="1800" i="0" dirty="0"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 lvl="1" eaLnBrk="1" hangingPunct="1">
              <a:buFont typeface="宋体" panose="02010600030101010101" pitchFamily="2" charset="-122"/>
              <a:buChar char="-"/>
              <a:defRPr/>
            </a:pPr>
            <a:endParaRPr lang="zh-CN" altLang="en-US" sz="1600" i="0" dirty="0" smtClean="0"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10244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2708275"/>
            <a:ext cx="53340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97100" y="685800"/>
            <a:ext cx="44958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3200" b="1" i="0" kern="0" dirty="0" smtClean="0"/>
              <a:t>Frame Format of NDP</a:t>
            </a:r>
            <a:endParaRPr lang="zh-CN" altLang="en-US" sz="3200" b="1" i="0" kern="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/>
        </p:nvSpPr>
        <p:spPr bwMode="auto">
          <a:xfrm>
            <a:off x="928688" y="1528763"/>
            <a:ext cx="7540625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74638" indent="-274638" defTabSz="0" eaLnBrk="1" hangingPunct="1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zh-CN" sz="2000" i="0">
                <a:cs typeface="Times New Roman" pitchFamily="18" charset="0"/>
                <a:sym typeface="Times New Roman" pitchFamily="18" charset="0"/>
              </a:rPr>
              <a:t>QMG NDP Announcement frame format</a:t>
            </a:r>
            <a:endParaRPr lang="zh-CN" altLang="en-US" sz="1800" b="1">
              <a:cs typeface="Times New Roman" pitchFamily="18" charset="0"/>
              <a:sym typeface="Times New Roman" pitchFamily="18" charset="0"/>
            </a:endParaRPr>
          </a:p>
          <a:p>
            <a:pPr marL="639763" lvl="1" indent="-246063" defTabSz="0" eaLnBrk="1" hangingPunct="1">
              <a:spcBef>
                <a:spcPts val="600"/>
              </a:spcBef>
              <a:buFont typeface="Times New Roman" pitchFamily="18" charset="0"/>
              <a:buNone/>
            </a:pPr>
            <a:endParaRPr lang="zh-CN" altLang="en-US" sz="1800" b="1">
              <a:cs typeface="Times New Roman" pitchFamily="18" charset="0"/>
              <a:sym typeface="Times New Roman" pitchFamily="18" charset="0"/>
            </a:endParaRPr>
          </a:p>
          <a:p>
            <a:pPr marL="274638" indent="-274638" defTabSz="0" eaLnBrk="1" hangingPunct="1">
              <a:spcBef>
                <a:spcPct val="20000"/>
              </a:spcBef>
            </a:pPr>
            <a:endParaRPr lang="zh-CN" altLang="en-US" sz="2000" b="1">
              <a:cs typeface="Times New Roman" pitchFamily="18" charset="0"/>
              <a:sym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589694"/>
              </p:ext>
            </p:extLst>
          </p:nvPr>
        </p:nvGraphicFramePr>
        <p:xfrm>
          <a:off x="3059113" y="4581525"/>
          <a:ext cx="3455987" cy="183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997"/>
                <a:gridCol w="2663990"/>
              </a:tblGrid>
              <a:tr h="46652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Feedback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Type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0" marR="91430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Set to 0 for SU;</a:t>
                      </a:r>
                    </a:p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Set to 1 for MU.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0" marR="91430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18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1" dirty="0" err="1" smtClean="0">
                          <a:latin typeface="+mn-lt"/>
                        </a:rPr>
                        <a:t>Nc</a:t>
                      </a:r>
                      <a:r>
                        <a:rPr lang="en-US" altLang="zh-CN" sz="1200" dirty="0" smtClean="0">
                          <a:latin typeface="+mn-lt"/>
                        </a:rPr>
                        <a:t> Index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marL="91430" marR="91430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dirty="0" smtClean="0">
                          <a:latin typeface="+mn-lt"/>
                        </a:rPr>
                        <a:t>If</a:t>
                      </a:r>
                      <a:r>
                        <a:rPr lang="en-US" altLang="zh-CN" sz="1200" baseline="0" dirty="0" smtClean="0">
                          <a:latin typeface="+mn-lt"/>
                        </a:rPr>
                        <a:t> the Feedback Type field indicate MU</a:t>
                      </a:r>
                      <a:r>
                        <a:rPr lang="en-US" altLang="zh-CN" sz="1200" b="0" baseline="0" dirty="0" smtClean="0">
                          <a:latin typeface="+mn-lt"/>
                        </a:rPr>
                        <a:t>, 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then </a:t>
                      </a:r>
                      <a:r>
                        <a:rPr lang="en-US" altLang="zh-CN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Index indicates the number of columns </a:t>
                      </a:r>
                      <a:r>
                        <a:rPr lang="en-US" altLang="zh-CN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feedback matrix: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Set to 0 \1\2\3 to request </a:t>
                      </a:r>
                      <a:r>
                        <a:rPr lang="en-US" altLang="zh-CN" sz="1200" b="0" i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r>
                        <a:rPr lang="en-US" altLang="zh-CN" sz="12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= 1\2\3\4</a:t>
                      </a:r>
                      <a:endParaRPr lang="en-US" altLang="zh-CN" sz="12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 if the Feedback Type field indicates SU</a:t>
                      </a:r>
                      <a:r>
                        <a:rPr lang="en-US" altLang="zh-CN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zh-CN" altLang="en-US" sz="1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zh-CN" altLang="en-US" sz="1200" dirty="0">
                        <a:latin typeface="+mn-lt"/>
                      </a:endParaRPr>
                    </a:p>
                  </a:txBody>
                  <a:tcPr marL="91430" marR="91430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279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133600"/>
            <a:ext cx="7208837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model">
  <a:themeElements>
    <a:clrScheme name="ppt_mode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pt_model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ppt_mode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mode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mode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C:\Liang_Li_Vinno\Chinese_std_group\ppt_model.pot</Template>
  <TotalTime>18106</TotalTime>
  <Words>1695</Words>
  <Application>Microsoft Office PowerPoint</Application>
  <PresentationFormat>全屏显示(4:3)</PresentationFormat>
  <Paragraphs>267</Paragraphs>
  <Slides>40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40</vt:i4>
      </vt:variant>
    </vt:vector>
  </HeadingPairs>
  <TitlesOfParts>
    <vt:vector size="49" baseType="lpstr">
      <vt:lpstr>Times New Roman</vt:lpstr>
      <vt:lpstr>宋体</vt:lpstr>
      <vt:lpstr>Arial</vt:lpstr>
      <vt:lpstr>MS PGothic</vt:lpstr>
      <vt:lpstr>Wingdings</vt:lpstr>
      <vt:lpstr>Gulim</vt:lpstr>
      <vt:lpstr>ppt_model</vt:lpstr>
      <vt:lpstr>Microsoft Word 97 - 2003 文档</vt:lpstr>
      <vt:lpstr>MathType 6.0 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Frame Format of  MIMO Control</vt:lpstr>
      <vt:lpstr>Description of MIMO Control Field</vt:lpstr>
      <vt:lpstr>Simulation Settings</vt:lpstr>
      <vt:lpstr>Simulation Results</vt:lpstr>
      <vt:lpstr>Conclusions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684</cp:revision>
  <dcterms:created xsi:type="dcterms:W3CDTF">2006-02-24T01:46:22Z</dcterms:created>
  <dcterms:modified xsi:type="dcterms:W3CDTF">2014-11-04T21:41:03Z</dcterms:modified>
</cp:coreProperties>
</file>