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6"/>
  </p:notesMasterIdLst>
  <p:handoutMasterIdLst>
    <p:handoutMasterId r:id="rId27"/>
  </p:handoutMasterIdLst>
  <p:sldIdLst>
    <p:sldId id="336" r:id="rId2"/>
    <p:sldId id="304" r:id="rId3"/>
    <p:sldId id="306" r:id="rId4"/>
    <p:sldId id="308" r:id="rId5"/>
    <p:sldId id="307" r:id="rId6"/>
    <p:sldId id="312" r:id="rId7"/>
    <p:sldId id="325" r:id="rId8"/>
    <p:sldId id="326" r:id="rId9"/>
    <p:sldId id="330" r:id="rId10"/>
    <p:sldId id="331" r:id="rId11"/>
    <p:sldId id="316" r:id="rId12"/>
    <p:sldId id="352" r:id="rId13"/>
    <p:sldId id="332" r:id="rId14"/>
    <p:sldId id="338" r:id="rId15"/>
    <p:sldId id="335" r:id="rId16"/>
    <p:sldId id="334" r:id="rId17"/>
    <p:sldId id="337" r:id="rId18"/>
    <p:sldId id="339" r:id="rId19"/>
    <p:sldId id="340" r:id="rId20"/>
    <p:sldId id="346" r:id="rId21"/>
    <p:sldId id="348" r:id="rId22"/>
    <p:sldId id="349" r:id="rId23"/>
    <p:sldId id="350" r:id="rId24"/>
    <p:sldId id="351" r:id="rId25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5B2346F-28FA-4E06-842E-E73AE7F7A26F}">
          <p14:sldIdLst>
            <p14:sldId id="336"/>
            <p14:sldId id="304"/>
            <p14:sldId id="306"/>
            <p14:sldId id="308"/>
            <p14:sldId id="307"/>
            <p14:sldId id="312"/>
            <p14:sldId id="325"/>
            <p14:sldId id="326"/>
            <p14:sldId id="330"/>
            <p14:sldId id="331"/>
            <p14:sldId id="316"/>
            <p14:sldId id="352"/>
            <p14:sldId id="332"/>
            <p14:sldId id="338"/>
            <p14:sldId id="335"/>
            <p14:sldId id="334"/>
            <p14:sldId id="337"/>
            <p14:sldId id="339"/>
            <p14:sldId id="340"/>
            <p14:sldId id="346"/>
            <p14:sldId id="348"/>
            <p14:sldId id="349"/>
            <p14:sldId id="350"/>
            <p14:sldId id="351"/>
          </p14:sldIdLst>
        </p14:section>
        <p14:section name="无标题节" id="{3D760BC0-9E81-4123-883B-770D84A51BFA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W用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FF0000"/>
    <a:srgbClr val="00CC66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5488" autoAdjust="0"/>
  </p:normalViewPr>
  <p:slideViewPr>
    <p:cSldViewPr>
      <p:cViewPr>
        <p:scale>
          <a:sx n="66" d="100"/>
          <a:sy n="66" d="100"/>
        </p:scale>
        <p:origin x="-12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9ECCA48C-A788-4A58-9798-EE7D3BFACD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489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B2A18A05-A0E0-4A81-81C7-5D8C9AA8A1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574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92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15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95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16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02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17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54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18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05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19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20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16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21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86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24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7542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03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2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33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5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82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6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9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8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686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11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51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09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9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56754" cy="369332"/>
          </a:xfrm>
          <a:prstGeom prst="rect">
            <a:avLst/>
          </a:prstGeom>
        </p:spPr>
        <p:txBody>
          <a:bodyPr/>
          <a:lstStyle>
            <a:lvl1pPr>
              <a:defRPr kumimoji="1" sz="2400" i="0"/>
            </a:lvl1pPr>
          </a:lstStyle>
          <a:p>
            <a:pPr>
              <a:defRPr/>
            </a:pPr>
            <a:endParaRPr lang="en-GB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53511" y="6524625"/>
            <a:ext cx="535403" cy="184666"/>
          </a:xfrm>
        </p:spPr>
        <p:txBody>
          <a:bodyPr/>
          <a:lstStyle>
            <a:lvl1pPr>
              <a:defRPr kumimoji="1" i="0"/>
            </a:lvl1pPr>
          </a:lstStyle>
          <a:p>
            <a:pPr>
              <a:defRPr/>
            </a:pPr>
            <a:r>
              <a:rPr lang="en-GB" smtClean="0"/>
              <a:t>Slide </a:t>
            </a:r>
            <a:fld id="{7854AB3B-8BBD-4B6C-8F35-36C429FEBD6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749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A77BB9C2-877F-4CA9-98BC-C8C87C236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728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endParaRPr lang="en-GB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8285CB34-0337-40C7-B387-3E9BACF199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795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endParaRPr lang="en-GB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0582E152-E54A-4372-AC82-AEFCFC0781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51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endParaRPr lang="en-GB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D99EC7D9-0A92-45DA-AF1D-172ACA5960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48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endParaRPr lang="en-GB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068D2979-9774-4A1B-939C-AB13066619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340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endParaRPr lang="en-GB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FFB520FA-F1F2-4711-91F6-0325190E2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874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E1FA71CC-6F92-4D7D-9261-6D69E99F0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933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53511" y="6524625"/>
            <a:ext cx="535403" cy="184666"/>
          </a:xfrm>
        </p:spPr>
        <p:txBody>
          <a:bodyPr/>
          <a:lstStyle>
            <a:lvl1pPr>
              <a:defRPr kumimoji="1" i="0"/>
            </a:lvl1pPr>
          </a:lstStyle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89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altLang="zh-CN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 sz="1200" i="0">
                <a:solidFill>
                  <a:srgbClr val="000000"/>
                </a:solidFill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E66A81F6-2FE1-452C-8207-375118D43D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5718" y="187325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doc</a:t>
            </a:r>
            <a:r>
              <a:rPr kumimoji="0" lang="en-US" altLang="zh-CN" sz="1800" b="1" i="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</a:rPr>
              <a:t>.: </a:t>
            </a: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IEEE 802.11-14/1399r0</a:t>
            </a:r>
            <a:endParaRPr kumimoji="0" lang="en-US" altLang="zh-CN" sz="1800" b="1" i="0" baseline="0" dirty="0" smtClean="0">
              <a:solidFill>
                <a:schemeClr val="tx1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kumimoji="0" lang="en-US" altLang="zh-CN" sz="1200" i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日期占位符 5"/>
          <p:cNvSpPr txBox="1">
            <a:spLocks noGrp="1"/>
          </p:cNvSpPr>
          <p:nvPr userDrawn="1"/>
        </p:nvSpPr>
        <p:spPr bwMode="auto">
          <a:xfrm>
            <a:off x="684213" y="186551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kumimoji="0" lang="en-US" altLang="zh-CN" sz="1800" b="1" i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November</a:t>
            </a:r>
            <a:r>
              <a:rPr kumimoji="0" lang="en-US" altLang="zh-CN" sz="1800" b="1" i="0" baseline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kumimoji="0" lang="en-US" altLang="zh-CN" sz="1800" b="1" i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2014</a:t>
            </a:r>
            <a:endParaRPr kumimoji="0" lang="en-GB" altLang="zh-CN" sz="1800" b="1" i="0" dirty="0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638800" y="6492876"/>
            <a:ext cx="28956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539750" y="768350"/>
            <a:ext cx="7778750" cy="107721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3200" b="1" i="0" dirty="0" smtClean="0"/>
              <a:t>Multi-Carrier Training Field for </a:t>
            </a:r>
            <a:br>
              <a:rPr lang="en-US" altLang="zh-CN" sz="3200" b="1" i="0" dirty="0" smtClean="0"/>
            </a:br>
            <a:r>
              <a:rPr lang="en-US" altLang="zh-CN" sz="3200" b="1" i="0" dirty="0" smtClean="0"/>
              <a:t>OFDM Transmission in 802.11aj (45GHz)</a:t>
            </a:r>
            <a:endParaRPr lang="zh-CN" altLang="en-US" sz="3200" b="1" i="0" dirty="0" smtClean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900113" y="2636838"/>
            <a:ext cx="2662237" cy="381000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j-lt"/>
                <a:ea typeface="宋体" pitchFamily="2" charset="-122"/>
              </a:rPr>
              <a:t>Authors/contributors: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3162544" y="1910661"/>
            <a:ext cx="281891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CN" sz="2000" i="0" dirty="0">
                <a:latin typeface="+mj-lt"/>
                <a:ea typeface="宋体" pitchFamily="2" charset="-122"/>
              </a:rPr>
              <a:t>Date: </a:t>
            </a:r>
            <a:r>
              <a:rPr lang="en-US" altLang="zh-CN" sz="2000" i="0" dirty="0" smtClean="0">
                <a:latin typeface="+mj-lt"/>
                <a:ea typeface="宋体" pitchFamily="2" charset="-122"/>
              </a:rPr>
              <a:t>2014-11-5</a:t>
            </a:r>
            <a:endParaRPr lang="en-US" altLang="zh-CN" sz="2000" i="0" dirty="0">
              <a:latin typeface="+mj-lt"/>
              <a:ea typeface="宋体" pitchFamily="2" charset="-122"/>
            </a:endParaRPr>
          </a:p>
          <a:p>
            <a:pPr algn="ctr" eaLnBrk="1" hangingPunct="1">
              <a:defRPr/>
            </a:pPr>
            <a:r>
              <a:rPr lang="en-US" altLang="zh-CN" sz="2000" i="0" dirty="0">
                <a:latin typeface="+mj-lt"/>
                <a:ea typeface="宋体" pitchFamily="2" charset="-122"/>
              </a:rPr>
              <a:t>Presenter: </a:t>
            </a:r>
            <a:r>
              <a:rPr lang="en-US" altLang="zh-CN" sz="2000" i="0" dirty="0" smtClean="0">
                <a:latin typeface="+mj-lt"/>
                <a:ea typeface="宋体" pitchFamily="2" charset="-122"/>
              </a:rPr>
              <a:t>Haiming Wang</a:t>
            </a:r>
            <a:endParaRPr lang="zh-CN" altLang="en-US" sz="2000" i="0" dirty="0">
              <a:latin typeface="+mj-lt"/>
              <a:ea typeface="宋体" pitchFamily="2" charset="-122"/>
            </a:endParaRPr>
          </a:p>
        </p:txBody>
      </p:sp>
      <p:graphicFrame>
        <p:nvGraphicFramePr>
          <p:cNvPr id="47108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741778"/>
              </p:ext>
            </p:extLst>
          </p:nvPr>
        </p:nvGraphicFramePr>
        <p:xfrm>
          <a:off x="858838" y="3140075"/>
          <a:ext cx="8053387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4" name="Document" r:id="rId3" imgW="10576935" imgH="3491501" progId="Word.Document.8">
                  <p:embed/>
                </p:oleObj>
              </mc:Choice>
              <mc:Fallback>
                <p:oleObj name="Document" r:id="rId3" imgW="10576935" imgH="3491501" progId="Word.Document.8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3140075"/>
                        <a:ext cx="8053387" cy="265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4356100" y="6492351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i="0" dirty="0" smtClean="0"/>
              <a:t>Slide </a:t>
            </a:r>
            <a:fld id="{6A1B3842-6CBB-4A54-AD34-A5CF0697EC2B}" type="slidenum">
              <a:rPr lang="en-GB" i="0" smtClean="0"/>
              <a:pPr>
                <a:defRPr/>
              </a:pPr>
              <a:t>1</a:t>
            </a:fld>
            <a:endParaRPr lang="en-GB" i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14348" y="3789040"/>
            <a:ext cx="7957644" cy="187220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 The MCTF of 512 length obtains PAPR for 3.5 dB the same as the VHT-LTF of 64 length.</a:t>
            </a:r>
          </a:p>
          <a:p>
            <a:pPr>
              <a:defRPr/>
            </a:pP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NOTE: </a:t>
            </a: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sequences calculated including DC carriers and null carriers.</a:t>
            </a:r>
          </a:p>
          <a:p>
            <a:pPr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448017"/>
              </p:ext>
            </p:extLst>
          </p:nvPr>
        </p:nvGraphicFramePr>
        <p:xfrm>
          <a:off x="685800" y="2060848"/>
          <a:ext cx="80626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968"/>
                <a:gridCol w="1512168"/>
                <a:gridCol w="1584176"/>
                <a:gridCol w="1512168"/>
                <a:gridCol w="165618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Training Field</a:t>
                      </a:r>
                      <a:endParaRPr lang="zh-CN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PAPR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Length of 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Length of 128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Length of 256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Length of 512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11ac VHT-LTF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3.5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dB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5.7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dB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8.6 dB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11.6 dB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11aj</a:t>
                      </a:r>
                      <a:r>
                        <a:rPr lang="en-US" altLang="zh-CN" baseline="0" dirty="0" smtClean="0"/>
                        <a:t> MCTF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3.2 dB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3.6 dB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4348" y="1571613"/>
            <a:ext cx="67866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 The comparison of PAPR between 11aj MCTF and 11ac VHT-VTF</a:t>
            </a:r>
          </a:p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111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Conclusion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681293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b="0" i="0" dirty="0" smtClean="0">
                <a:solidFill>
                  <a:srgbClr val="000000"/>
                </a:solidFill>
              </a:rPr>
              <a:t>The proposed MCTF 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achieves 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a PAPR of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 </a:t>
            </a:r>
            <a:r>
              <a:rPr kumimoji="0" lang="en-US" altLang="zh-CN" b="0" i="0" dirty="0">
                <a:solidFill>
                  <a:srgbClr val="000000"/>
                </a:solidFill>
              </a:rPr>
              <a:t>3.2 dB </a:t>
            </a:r>
            <a:r>
              <a:rPr kumimoji="0" lang="en-US" altLang="zh-CN" b="0" i="0" dirty="0">
                <a:solidFill>
                  <a:srgbClr val="000000"/>
                </a:solidFill>
              </a:rPr>
              <a:t>for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 the DFT length of 256 and 3.5 dB 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for 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the DFT length of 512.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b="0" i="0" dirty="0" smtClean="0">
                <a:solidFill>
                  <a:srgbClr val="000000"/>
                </a:solidFill>
              </a:rPr>
              <a:t>The proposed MCTF 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sequence </a:t>
            </a:r>
            <a:r>
              <a:rPr kumimoji="0" lang="en-US" altLang="zh-CN" b="0" i="0" dirty="0">
                <a:solidFill>
                  <a:srgbClr val="000000"/>
                </a:solidFill>
              </a:rPr>
              <a:t>i</a:t>
            </a:r>
            <a:r>
              <a:rPr kumimoji="0" lang="en-US" altLang="zh-CN" b="0" i="0" dirty="0" smtClean="0">
                <a:solidFill>
                  <a:srgbClr val="000000"/>
                </a:solidFill>
              </a:rPr>
              <a:t>s a binary sequence.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kumimoji="0" lang="zh-CN" altLang="en-US" i="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189136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97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zh-CN" i="0" dirty="0">
                <a:solidFill>
                  <a:srgbClr val="000000"/>
                </a:solidFill>
              </a:rPr>
              <a:t>Simulation Setup</a:t>
            </a:r>
            <a:endParaRPr kumimoji="0" lang="zh-CN" altLang="en-US" i="0" dirty="0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7425" y="1412776"/>
            <a:ext cx="7781925" cy="44996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Channel model: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IEEE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802.11aj(45 GHz), Conference Scenario</a:t>
            </a:r>
            <a:endParaRPr kumimoji="0" lang="en-US" altLang="zh-CN" sz="2000" i="0" dirty="0" smtClean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 smtClean="0">
                <a:solidFill>
                  <a:srgbClr val="000000"/>
                </a:solidFill>
              </a:rPr>
              <a:t>Number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of distinguishable paths 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18</a:t>
            </a:r>
            <a:endParaRPr kumimoji="0" lang="en-US" altLang="zh-CN" sz="2000" i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Packet length: 4096 bytes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LDPC codeword length: 672bits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Number of channel realizations: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2000</a:t>
            </a:r>
            <a:endParaRPr kumimoji="0" lang="en-US" altLang="zh-CN" sz="2000" i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Simulation antennas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: 4x4 for 1,2,3,4ss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,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2x2 for 1,2ss,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1x1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respectively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Modulation and code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rate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{QPSK ½}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 smtClean="0">
                <a:solidFill>
                  <a:srgbClr val="000000"/>
                </a:solidFill>
              </a:rPr>
              <a:t>Channel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e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stimation: LS with DFT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correction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Spatial Extension Matrix: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endParaRPr kumimoji="0" lang="en-US" altLang="zh-CN" sz="2000" i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endParaRPr kumimoji="0" lang="en-US" altLang="zh-CN" sz="2000" i="0" dirty="0">
              <a:solidFill>
                <a:srgbClr val="000000"/>
              </a:solidFill>
            </a:endParaRPr>
          </a:p>
          <a:p>
            <a:pPr lvl="1" eaLnBrk="1" hangingPunct="1">
              <a:spcBef>
                <a:spcPct val="20000"/>
              </a:spcBef>
              <a:defRPr/>
            </a:pPr>
            <a:endParaRPr kumimoji="0" lang="en-US" altLang="zh-CN" sz="1800" i="0" dirty="0">
              <a:solidFill>
                <a:srgbClr val="000000"/>
              </a:solidFill>
              <a:latin typeface="Times New Roman"/>
              <a:ea typeface="宋体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301575"/>
              </p:ext>
            </p:extLst>
          </p:nvPr>
        </p:nvGraphicFramePr>
        <p:xfrm>
          <a:off x="1146946" y="4840681"/>
          <a:ext cx="1272886" cy="1346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07" name="Equation" r:id="rId4" imgW="863600" imgH="914400" progId="Equation.DSMT4">
                  <p:embed/>
                </p:oleObj>
              </mc:Choice>
              <mc:Fallback>
                <p:oleObj name="Equation" r:id="rId4" imgW="863600" imgH="9144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946" y="4840681"/>
                        <a:ext cx="1272886" cy="13464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08022"/>
              </p:ext>
            </p:extLst>
          </p:nvPr>
        </p:nvGraphicFramePr>
        <p:xfrm>
          <a:off x="2799152" y="4849774"/>
          <a:ext cx="1486477" cy="1337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08" name="Equation" r:id="rId6" imgW="1016000" imgH="914400" progId="Equation.DSMT4">
                  <p:embed/>
                </p:oleObj>
              </mc:Choice>
              <mc:Fallback>
                <p:oleObj name="Equation" r:id="rId6" imgW="1016000" imgH="91440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152" y="4849774"/>
                        <a:ext cx="1486477" cy="1337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844967"/>
              </p:ext>
            </p:extLst>
          </p:nvPr>
        </p:nvGraphicFramePr>
        <p:xfrm>
          <a:off x="4544579" y="4837838"/>
          <a:ext cx="1599045" cy="1339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09" name="Equation" r:id="rId8" imgW="1092200" imgH="914400" progId="Equation.DSMT4">
                  <p:embed/>
                </p:oleObj>
              </mc:Choice>
              <mc:Fallback>
                <p:oleObj name="Equation" r:id="rId8" imgW="1092200" imgH="91440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4579" y="4837838"/>
                        <a:ext cx="1599045" cy="1339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069262"/>
              </p:ext>
            </p:extLst>
          </p:nvPr>
        </p:nvGraphicFramePr>
        <p:xfrm>
          <a:off x="6480679" y="4849052"/>
          <a:ext cx="1951182" cy="1339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0" name="Equation" r:id="rId10" imgW="1333500" imgH="914400" progId="Equation.DSMT4">
                  <p:embed/>
                </p:oleObj>
              </mc:Choice>
              <mc:Fallback>
                <p:oleObj name="Equation" r:id="rId10" imgW="1333500" imgH="9144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679" y="4849052"/>
                        <a:ext cx="1951182" cy="1339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75602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PER Performance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96" y="1346982"/>
            <a:ext cx="7380312" cy="3882218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1081950" y="5180322"/>
            <a:ext cx="7164660" cy="120100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Antenna: 4x4; Modulation: QPSK; Stream: 4;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Channel Estimation</a:t>
            </a:r>
            <a:r>
              <a:rPr kumimoji="0" lang="en-US" altLang="zh-CN" sz="2400" b="0" i="0" dirty="0">
                <a:solidFill>
                  <a:srgbClr val="000000"/>
                </a:solidFill>
              </a:rPr>
              <a:t>: LS estimation with </a:t>
            </a:r>
            <a:r>
              <a:rPr kumimoji="0" lang="en-US" altLang="zh-CN" sz="2400" b="0" i="0" dirty="0" smtClean="0">
                <a:solidFill>
                  <a:srgbClr val="000000"/>
                </a:solidFill>
              </a:rPr>
              <a:t>correction;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The gap is </a:t>
            </a:r>
            <a:r>
              <a:rPr kumimoji="0" lang="en-US" altLang="zh-CN" sz="2400" b="0" i="0" dirty="0" smtClean="0">
                <a:solidFill>
                  <a:srgbClr val="FF0000"/>
                </a:solidFill>
              </a:rPr>
              <a:t>1.5 </a:t>
            </a:r>
            <a:r>
              <a:rPr kumimoji="0" lang="en-US" altLang="zh-CN" sz="2400" b="0" i="0" dirty="0" err="1" smtClean="0">
                <a:solidFill>
                  <a:srgbClr val="FF0000"/>
                </a:solidFill>
              </a:rPr>
              <a:t>dB</a:t>
            </a:r>
            <a:r>
              <a:rPr kumimoji="0" lang="en-US" altLang="zh-CN" sz="2400" b="0" i="0" dirty="0" err="1" smtClean="0">
                <a:solidFill>
                  <a:srgbClr val="000000"/>
                </a:solidFill>
              </a:rPr>
              <a:t>.</a:t>
            </a:r>
            <a:endParaRPr kumimoji="0" lang="en-US" altLang="zh-CN" sz="2400" b="0" i="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kumimoji="0" lang="en-US" altLang="zh-CN" sz="2400" b="0" i="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kumimoji="0" lang="zh-CN" altLang="en-US" sz="2400" b="0" i="0" kern="0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55858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PER Performance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41" y="1340768"/>
            <a:ext cx="7668344" cy="3799582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1115616" y="5180322"/>
            <a:ext cx="6910536" cy="120100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Antenna: 4x4; Modulation: QPSK; Stream: 3;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Channel </a:t>
            </a:r>
            <a:r>
              <a:rPr kumimoji="0" lang="en-US" altLang="zh-CN" sz="2400" b="0" i="0" dirty="0">
                <a:solidFill>
                  <a:srgbClr val="000000"/>
                </a:solidFill>
              </a:rPr>
              <a:t>Estimation: LS estimation with correction </a:t>
            </a:r>
            <a:endParaRPr kumimoji="0" lang="en-US" altLang="zh-CN" sz="2400" b="0" i="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The </a:t>
            </a:r>
            <a:r>
              <a:rPr kumimoji="0" lang="en-US" altLang="zh-CN" sz="2400" b="0" i="0" dirty="0">
                <a:solidFill>
                  <a:srgbClr val="000000"/>
                </a:solidFill>
              </a:rPr>
              <a:t>gap is </a:t>
            </a:r>
            <a:r>
              <a:rPr kumimoji="0" lang="en-US" altLang="zh-CN" sz="2400" b="0" i="0" dirty="0">
                <a:solidFill>
                  <a:srgbClr val="FF0000"/>
                </a:solidFill>
              </a:rPr>
              <a:t>1.5 </a:t>
            </a:r>
            <a:r>
              <a:rPr kumimoji="0" lang="en-US" altLang="zh-CN" sz="2400" b="0" i="0" dirty="0" err="1" smtClean="0">
                <a:solidFill>
                  <a:srgbClr val="FF0000"/>
                </a:solidFill>
              </a:rPr>
              <a:t>dB</a:t>
            </a:r>
            <a:r>
              <a:rPr kumimoji="0" lang="en-US" altLang="zh-CN" sz="2400" b="0" i="0" dirty="0" err="1" smtClean="0">
                <a:solidFill>
                  <a:srgbClr val="000000"/>
                </a:solidFill>
              </a:rPr>
              <a:t>.</a:t>
            </a:r>
            <a:endParaRPr kumimoji="0" lang="en-US" altLang="zh-CN" sz="2400" b="0" i="0" dirty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en-US" altLang="zh-CN" sz="2400" b="0" i="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zh-CN" altLang="en-US" sz="2400" b="0" i="0" kern="0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88070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PER Performance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89653"/>
            <a:ext cx="7883905" cy="4147120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1082945" y="5310888"/>
            <a:ext cx="697811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Antenna: 4x4; Modulation: QPSK; Stream: 2;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Channel </a:t>
            </a:r>
            <a:r>
              <a:rPr kumimoji="0" lang="en-US" altLang="zh-CN" sz="2400" b="0" i="0" dirty="0">
                <a:solidFill>
                  <a:srgbClr val="000000"/>
                </a:solidFill>
              </a:rPr>
              <a:t>Estimation: LS estimation with </a:t>
            </a:r>
            <a:r>
              <a:rPr kumimoji="0" lang="en-US" altLang="zh-CN" sz="2400" b="0" i="0" dirty="0" smtClean="0">
                <a:solidFill>
                  <a:srgbClr val="000000"/>
                </a:solidFill>
              </a:rPr>
              <a:t>correction.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0" dirty="0" smtClean="0">
                <a:solidFill>
                  <a:srgbClr val="000000"/>
                </a:solidFill>
              </a:rPr>
              <a:t>The gap is </a:t>
            </a:r>
            <a:r>
              <a:rPr kumimoji="0" lang="en-US" altLang="zh-CN" sz="2400" b="0" i="0" dirty="0" smtClean="0">
                <a:solidFill>
                  <a:srgbClr val="FF0000"/>
                </a:solidFill>
              </a:rPr>
              <a:t>1.5 </a:t>
            </a:r>
            <a:r>
              <a:rPr kumimoji="0" lang="en-US" altLang="zh-CN" sz="2400" b="0" i="0" dirty="0" err="1" smtClean="0">
                <a:solidFill>
                  <a:srgbClr val="FF0000"/>
                </a:solidFill>
              </a:rPr>
              <a:t>dB</a:t>
            </a:r>
            <a:r>
              <a:rPr kumimoji="0" lang="en-US" altLang="zh-CN" sz="2400" b="0" i="0" dirty="0" err="1" smtClean="0">
                <a:solidFill>
                  <a:srgbClr val="000000"/>
                </a:solidFill>
              </a:rPr>
              <a:t>.</a:t>
            </a:r>
            <a:endParaRPr kumimoji="0" lang="en-US" altLang="zh-CN" sz="2400" b="0" i="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kumimoji="0" lang="en-US" altLang="zh-CN" sz="2400" b="0" i="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kumimoji="0" lang="zh-CN" altLang="en-US" sz="2400" b="0" i="0" kern="0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3994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PER Performance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20" y="1298104"/>
            <a:ext cx="7992987" cy="3960440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690365" y="5292897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Antenna: 4x4;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Modulation: QPSK; Stream: 1;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Channel Estimation</a:t>
            </a:r>
            <a:r>
              <a:rPr kumimoji="0" lang="en-US" altLang="zh-CN" sz="2000" b="0" i="0" dirty="0">
                <a:solidFill>
                  <a:srgbClr val="000000"/>
                </a:solidFill>
              </a:rPr>
              <a:t>: LS estimation with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correction; </a:t>
            </a:r>
            <a:endParaRPr kumimoji="0" lang="en-US" altLang="zh-CN" sz="2000" b="0" i="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The </a:t>
            </a:r>
            <a:r>
              <a:rPr kumimoji="0" lang="en-US" altLang="zh-CN" sz="2000" b="0" i="0" dirty="0">
                <a:solidFill>
                  <a:srgbClr val="000000"/>
                </a:solidFill>
              </a:rPr>
              <a:t>gap is </a:t>
            </a:r>
            <a:r>
              <a:rPr kumimoji="0" lang="en-US" altLang="zh-CN" sz="2000" b="0" i="0" dirty="0" smtClean="0">
                <a:solidFill>
                  <a:srgbClr val="FF0000"/>
                </a:solidFill>
              </a:rPr>
              <a:t>2 </a:t>
            </a:r>
            <a:r>
              <a:rPr kumimoji="0" lang="en-US" altLang="zh-CN" sz="2000" b="0" i="0" dirty="0" err="1" smtClean="0">
                <a:solidFill>
                  <a:srgbClr val="FF0000"/>
                </a:solidFill>
              </a:rPr>
              <a:t>dB.</a:t>
            </a:r>
            <a:endParaRPr kumimoji="0" lang="en-US" altLang="zh-CN" sz="2000" b="0" i="0" dirty="0" smtClean="0">
              <a:solidFill>
                <a:srgbClr val="FF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en-US" altLang="zh-CN" sz="2000" b="0" i="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8535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PER Performance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311491"/>
            <a:ext cx="7760364" cy="4082135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680358" y="5393626"/>
            <a:ext cx="7772400" cy="98770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Antenna: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2x2; Modulation: QPSK; Streams 2;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Channel Estimation</a:t>
            </a:r>
            <a:r>
              <a:rPr kumimoji="0" lang="en-US" altLang="zh-CN" sz="2000" b="0" i="0" dirty="0">
                <a:solidFill>
                  <a:srgbClr val="000000"/>
                </a:solidFill>
              </a:rPr>
              <a:t>: LS estimation with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correction; </a:t>
            </a:r>
            <a:endParaRPr kumimoji="0" lang="en-US" altLang="zh-CN" sz="2000" b="0" i="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The </a:t>
            </a:r>
            <a:r>
              <a:rPr kumimoji="0" lang="en-US" altLang="zh-CN" sz="2000" b="0" i="0" dirty="0">
                <a:solidFill>
                  <a:srgbClr val="000000"/>
                </a:solidFill>
              </a:rPr>
              <a:t>gap is </a:t>
            </a:r>
            <a:r>
              <a:rPr kumimoji="0" lang="en-US" altLang="zh-CN" sz="2000" b="0" i="0" dirty="0" smtClean="0">
                <a:solidFill>
                  <a:srgbClr val="FF0000"/>
                </a:solidFill>
              </a:rPr>
              <a:t>1.25 </a:t>
            </a:r>
            <a:r>
              <a:rPr kumimoji="0" lang="en-US" altLang="zh-CN" sz="2000" b="0" i="0" dirty="0" err="1" smtClean="0">
                <a:solidFill>
                  <a:srgbClr val="FF0000"/>
                </a:solidFill>
              </a:rPr>
              <a:t>dB.</a:t>
            </a:r>
            <a:endParaRPr kumimoji="0" lang="en-US" altLang="zh-CN" sz="2000" b="0" i="0" dirty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kumimoji="0" lang="en-US" altLang="zh-CN" sz="2000" b="0" i="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83356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PER Performance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94" y="1282147"/>
            <a:ext cx="7882216" cy="4146232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435414"/>
            <a:ext cx="7772400" cy="94591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Antenna:1x1; Modulation: QPSK; Stream: 1;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Channel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Estimation: LS estimation with correction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The </a:t>
            </a:r>
            <a:r>
              <a:rPr kumimoji="0" lang="en-US" altLang="zh-CN" sz="2000" b="0" i="0" dirty="0">
                <a:solidFill>
                  <a:srgbClr val="000000"/>
                </a:solidFill>
              </a:rPr>
              <a:t>gap is </a:t>
            </a:r>
            <a:r>
              <a:rPr kumimoji="0" lang="en-US" altLang="zh-CN" sz="2000" b="0" i="0" dirty="0" smtClean="0">
                <a:solidFill>
                  <a:srgbClr val="FF0000"/>
                </a:solidFill>
              </a:rPr>
              <a:t>1.25 </a:t>
            </a:r>
            <a:r>
              <a:rPr kumimoji="0" lang="en-US" altLang="zh-CN" sz="2000" b="0" i="0" dirty="0" err="1" smtClean="0">
                <a:solidFill>
                  <a:srgbClr val="FF0000"/>
                </a:solidFill>
              </a:rPr>
              <a:t>dB.</a:t>
            </a:r>
            <a:endParaRPr kumimoji="0" lang="en-US" altLang="zh-CN" sz="2000" b="0" i="0" dirty="0">
              <a:solidFill>
                <a:srgbClr val="FF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en-US" altLang="zh-CN" sz="2000" b="0" i="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56849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Introduction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8105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Multi-Carrier Training Fields (</a:t>
            </a:r>
            <a:r>
              <a:rPr kumimoji="0" lang="en-US" altLang="zh-CN" sz="1800" b="0" i="0" dirty="0" smtClean="0"/>
              <a:t>MCTF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)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is applied for channel estimation in IEEE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802.11aj OFDM transmission.</a:t>
            </a:r>
            <a:endParaRPr kumimoji="0" lang="en-US" altLang="zh-CN" sz="1800" b="0" i="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This presentation focuses on the OFDM-MCTF in OFDM transmission.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kumimoji="0" lang="zh-CN" altLang="en-US" sz="1800" i="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38233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MSE Performance of Channel Estimation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1660004" y="5343431"/>
            <a:ext cx="6440388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Antenna: 1x1;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Stream: 1;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0" i="0" dirty="0" smtClean="0">
                <a:solidFill>
                  <a:srgbClr val="000000"/>
                </a:solidFill>
              </a:rPr>
              <a:t>Channel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Estimation</a:t>
            </a:r>
            <a:r>
              <a:rPr kumimoji="0" lang="en-US" altLang="zh-CN" sz="2000" b="0" i="0" dirty="0">
                <a:solidFill>
                  <a:srgbClr val="000000"/>
                </a:solidFill>
              </a:rPr>
              <a:t>: LS estimation with correction </a:t>
            </a:r>
            <a:r>
              <a:rPr kumimoji="0" lang="en-US" altLang="zh-CN" sz="2000" b="0" i="0" dirty="0" smtClean="0">
                <a:solidFill>
                  <a:srgbClr val="000000"/>
                </a:solidFill>
              </a:rPr>
              <a:t> </a:t>
            </a:r>
            <a:endParaRPr kumimoji="0" lang="en-US" altLang="zh-CN" sz="2000" b="0" i="0" dirty="0" smtClean="0">
              <a:solidFill>
                <a:srgbClr val="00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44" y="1513167"/>
            <a:ext cx="7380312" cy="3882218"/>
          </a:xfrm>
          <a:prstGeom prst="rect">
            <a:avLst/>
          </a:prstGeo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33758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>
            <a:spLocks/>
          </p:cNvSpPr>
          <p:nvPr/>
        </p:nvSpPr>
        <p:spPr>
          <a:xfrm>
            <a:off x="274024" y="1512737"/>
            <a:ext cx="1008112" cy="39339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685800" y="602557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b="0" i="0" kern="0" dirty="0" smtClean="0"/>
              <a:t>Q &amp; A</a:t>
            </a:r>
            <a:endParaRPr lang="zh-CN" altLang="en-US" b="0" i="0" kern="0" dirty="0"/>
          </a:p>
        </p:txBody>
      </p:sp>
      <p:sp>
        <p:nvSpPr>
          <p:cNvPr id="12" name="标题 1"/>
          <p:cNvSpPr txBox="1">
            <a:spLocks/>
          </p:cNvSpPr>
          <p:nvPr/>
        </p:nvSpPr>
        <p:spPr>
          <a:xfrm>
            <a:off x="676275" y="1484313"/>
            <a:ext cx="7772400" cy="42481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2400" i="0" dirty="0" smtClean="0">
                <a:solidFill>
                  <a:srgbClr val="FF0000"/>
                </a:solidFill>
              </a:rPr>
              <a:t>The gap of the PER curve of ideal and estimated channel is actual?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000" b="0" i="0" kern="0" dirty="0" smtClean="0"/>
              <a:t>The gap is similar in some other simulations.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000" b="0" i="0" kern="0" dirty="0" smtClean="0"/>
              <a:t>The next two figure contrast the PER gap of ideal and estimated channel between IEEE 802.11n and IEEE 802.11aj with MCTF. 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1600" b="0" i="0" kern="0" dirty="0" smtClean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1800" b="0" i="0" kern="0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2000" b="0" i="0" kern="0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2000" b="0" i="0" kern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59491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>
            <a:spLocks/>
          </p:cNvSpPr>
          <p:nvPr/>
        </p:nvSpPr>
        <p:spPr>
          <a:xfrm>
            <a:off x="274024" y="1512737"/>
            <a:ext cx="1008112" cy="39339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84841" y="607069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b="0" i="0" kern="0" dirty="0"/>
              <a:t>Q &amp; A</a:t>
            </a:r>
            <a:endParaRPr lang="zh-CN" altLang="en-US" b="0" i="0" kern="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73" y="1240505"/>
            <a:ext cx="3892961" cy="300861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89570" y="5233257"/>
            <a:ext cx="83648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600" i="0" kern="0" dirty="0"/>
              <a:t>R</a:t>
            </a:r>
            <a:r>
              <a:rPr lang="en-US" altLang="zh-CN" sz="1600" i="0" kern="0" dirty="0" smtClean="0"/>
              <a:t>eference</a:t>
            </a:r>
            <a:r>
              <a:rPr lang="zh-CN" altLang="en-US" sz="1600" i="0" kern="0" dirty="0" smtClean="0"/>
              <a:t>：</a:t>
            </a:r>
            <a:r>
              <a:rPr lang="en-US" altLang="zh-CN" sz="1600" i="0" kern="0" dirty="0" err="1"/>
              <a:t>Hoefel</a:t>
            </a:r>
            <a:r>
              <a:rPr lang="en-US" altLang="zh-CN" sz="1600" i="0" kern="0" dirty="0"/>
              <a:t>, R. P. F. (2012). IEEE </a:t>
            </a:r>
            <a:r>
              <a:rPr lang="en-US" altLang="zh-CN" sz="1600" i="0" kern="0" dirty="0" smtClean="0"/>
              <a:t>802.11n</a:t>
            </a:r>
            <a:r>
              <a:rPr lang="en-US" altLang="zh-CN" sz="1600" i="0" kern="0" dirty="0"/>
              <a:t>: On Performance of Channel Estimation Schemes over OFDM MIMO Spatially-Correlated Frequency Selective Fading </a:t>
            </a:r>
            <a:r>
              <a:rPr lang="en-US" altLang="zh-CN" sz="1600" i="0" kern="0" dirty="0" err="1"/>
              <a:t>TGn</a:t>
            </a:r>
            <a:r>
              <a:rPr lang="en-US" altLang="zh-CN" sz="1600" i="0" kern="0" dirty="0"/>
              <a:t> Channels. In XXX Brazilian Symposium on Telecommunications.</a:t>
            </a:r>
          </a:p>
        </p:txBody>
      </p:sp>
      <p:sp>
        <p:nvSpPr>
          <p:cNvPr id="13" name="矩形 12"/>
          <p:cNvSpPr/>
          <p:nvPr/>
        </p:nvSpPr>
        <p:spPr>
          <a:xfrm>
            <a:off x="1303840" y="4172822"/>
            <a:ext cx="6470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r>
              <a:rPr lang="en-US" altLang="zh-CN" sz="1600" i="0" kern="0" dirty="0" smtClean="0"/>
              <a:t>This figure indicated that the PER gap of ideal and LS estimated channel is about 3 dB in such simulation setup: </a:t>
            </a:r>
            <a:r>
              <a:rPr kumimoji="0" lang="en-US" altLang="zh-CN" sz="160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600" i="0" dirty="0" smtClean="0">
                <a:solidFill>
                  <a:srgbClr val="000000"/>
                </a:solidFill>
              </a:rPr>
              <a:t>antennas:1x1, Modulation:16QAM</a:t>
            </a:r>
            <a:r>
              <a:rPr kumimoji="0" lang="en-US" altLang="zh-CN" sz="1600" i="0" dirty="0" smtClean="0">
                <a:solidFill>
                  <a:srgbClr val="000000"/>
                </a:solidFill>
              </a:rPr>
              <a:t>.</a:t>
            </a:r>
            <a:r>
              <a:rPr lang="en-US" altLang="zh-CN" sz="1600" i="0" kern="0" dirty="0" smtClean="0"/>
              <a:t> </a:t>
            </a:r>
            <a:endParaRPr lang="en-US" altLang="zh-CN" sz="1600" i="0" kern="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3841" y="1482423"/>
            <a:ext cx="3513276" cy="2524773"/>
          </a:xfrm>
          <a:prstGeom prst="rect">
            <a:avLst/>
          </a:prstGeom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9127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>
            <a:spLocks/>
          </p:cNvSpPr>
          <p:nvPr/>
        </p:nvSpPr>
        <p:spPr>
          <a:xfrm>
            <a:off x="274024" y="1512737"/>
            <a:ext cx="1008112" cy="39339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78959" y="588043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b="0" i="0" kern="0" dirty="0"/>
              <a:t>Q &amp; A</a:t>
            </a:r>
            <a:endParaRPr lang="zh-CN" altLang="en-US" b="0" i="0" kern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85" y="1121443"/>
            <a:ext cx="6876256" cy="340711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41304" y="4655984"/>
            <a:ext cx="7861391" cy="1725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i="0" kern="0" dirty="0" smtClean="0"/>
              <a:t>The corresponding simulation results of MCTF in IEEE 802.11aj in such simulation setup: </a:t>
            </a:r>
            <a:r>
              <a:rPr kumimoji="0" lang="en-US" altLang="zh-CN" sz="1800" i="0" dirty="0" smtClean="0">
                <a:solidFill>
                  <a:srgbClr val="000000"/>
                </a:solidFill>
              </a:rPr>
              <a:t>Antenna:1x1</a:t>
            </a:r>
            <a:r>
              <a:rPr kumimoji="0" lang="en-US" altLang="zh-CN" sz="1800" i="0" dirty="0">
                <a:solidFill>
                  <a:srgbClr val="000000"/>
                </a:solidFill>
              </a:rPr>
              <a:t>, Modulation</a:t>
            </a:r>
            <a:r>
              <a:rPr kumimoji="0" lang="en-US" altLang="zh-CN" sz="1800" i="0" dirty="0" smtClean="0">
                <a:solidFill>
                  <a:srgbClr val="000000"/>
                </a:solidFill>
              </a:rPr>
              <a:t>: 16QAM</a:t>
            </a:r>
            <a:r>
              <a:rPr kumimoji="0" lang="en-US" altLang="zh-CN" sz="1800" i="0" dirty="0" smtClean="0">
                <a:solidFill>
                  <a:srgbClr val="000000"/>
                </a:solidFill>
              </a:rPr>
              <a:t>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This figure indicates that the PER gap of ideal and estimated channel is about </a:t>
            </a:r>
            <a:r>
              <a:rPr kumimoji="0" lang="en-US" altLang="zh-CN" sz="1800" i="0" kern="0" dirty="0" smtClean="0">
                <a:solidFill>
                  <a:srgbClr val="FF0000"/>
                </a:solidFill>
              </a:rPr>
              <a:t>1.2dB</a:t>
            </a: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. The </a:t>
            </a: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enhancement </a:t>
            </a: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of the performance is because </a:t>
            </a: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of</a:t>
            </a: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 the </a:t>
            </a: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LS estimation with DFT correction. </a:t>
            </a:r>
            <a:endParaRPr lang="en-US" altLang="zh-CN" sz="1800" i="0" kern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9454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832048" y="292494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Thanks for Your Attention!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0361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89053" y="177537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Considering the situation of IEEE 802.11aj, there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are two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objectives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for the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design of MCTF.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  <a:p>
            <a:pPr lvl="2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altLang="zh-CN" sz="1800" i="0" dirty="0" smtClean="0">
                <a:solidFill>
                  <a:srgbClr val="000000"/>
                </a:solidFill>
              </a:rPr>
              <a:t>Low PAPR of the OFDM signals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altLang="zh-CN" sz="1800" i="0" dirty="0" smtClean="0">
                <a:solidFill>
                  <a:srgbClr val="000000"/>
                </a:solidFill>
              </a:rPr>
              <a:t>Binary sequence for MCTF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644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14348" y="1428736"/>
            <a:ext cx="778674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marL="342900" indent="-342900">
              <a:spcBef>
                <a:spcPts val="1200"/>
              </a:spcBef>
              <a:spcAft>
                <a:spcPts val="1200"/>
              </a:spcAft>
              <a:buChar char="•"/>
              <a:defRPr kumimoji="0" sz="1800" b="1" i="0">
                <a:solidFill>
                  <a:srgbClr val="000000"/>
                </a:solidFill>
              </a:defRPr>
            </a:lvl1pPr>
            <a:lvl2pPr marL="742950" indent="-285750">
              <a:spcBef>
                <a:spcPct val="20000"/>
              </a:spcBef>
              <a:buChar char="–"/>
              <a:defRPr sz="2000"/>
            </a:lvl2pPr>
            <a:lvl3pPr marL="1085850" indent="-228600">
              <a:spcBef>
                <a:spcPct val="20000"/>
              </a:spcBef>
              <a:buChar char="•"/>
            </a:lvl3pPr>
            <a:lvl4pPr marL="1428750" indent="-228600">
              <a:spcBef>
                <a:spcPct val="20000"/>
              </a:spcBef>
              <a:buChar char="–"/>
              <a:defRPr sz="1600"/>
            </a:lvl4pPr>
            <a:lvl5pPr marL="1771650" indent="-228600">
              <a:spcBef>
                <a:spcPct val="20000"/>
              </a:spcBef>
              <a:buChar char="•"/>
              <a:defRPr sz="1600"/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9pPr>
          </a:lstStyle>
          <a:p>
            <a:pPr algn="just">
              <a:spcAft>
                <a:spcPts val="3000"/>
              </a:spcAft>
            </a:pPr>
            <a:r>
              <a:rPr lang="en-US" altLang="zh-CN" b="0" dirty="0"/>
              <a:t>All the points of the </a:t>
            </a:r>
            <a:r>
              <a:rPr lang="en-US" altLang="zh-CN" b="0" dirty="0" smtClean="0"/>
              <a:t>MCTF are </a:t>
            </a:r>
            <a:r>
              <a:rPr lang="en-US" altLang="zh-CN" b="0" dirty="0"/>
              <a:t>set </a:t>
            </a:r>
            <a:r>
              <a:rPr lang="en-US" altLang="zh-CN" b="0" dirty="0" smtClean="0"/>
              <a:t>to the same amplitude with different phase. The MCTF can be represented by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0" dirty="0"/>
              <a:t> </a:t>
            </a:r>
            <a:r>
              <a:rPr lang="en-US" altLang="zh-CN" b="0" dirty="0" smtClean="0"/>
              <a:t>   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0" dirty="0"/>
              <a:t> </a:t>
            </a:r>
            <a:r>
              <a:rPr lang="en-US" altLang="zh-CN" b="0" dirty="0" smtClean="0"/>
              <a:t>     where   </a:t>
            </a:r>
            <a:r>
              <a:rPr lang="en-US" altLang="zh-CN" b="0" i="1" dirty="0" smtClean="0"/>
              <a:t> </a:t>
            </a:r>
            <a:r>
              <a:rPr lang="en-US" altLang="zh-CN" b="0" dirty="0" smtClean="0"/>
              <a:t>is the index of the subcarriers, and     indicates the        subcarrier’s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0" dirty="0" smtClean="0"/>
              <a:t>      value.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0" dirty="0" smtClean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As each frequency point obtains the same power, the selection of phase will not affect the performance of channel estimation.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A sequence with low PAPR is proposed to design.   </a:t>
            </a:r>
            <a:endParaRPr lang="zh-CN" altLang="en-US" b="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008692"/>
              </p:ext>
            </p:extLst>
          </p:nvPr>
        </p:nvGraphicFramePr>
        <p:xfrm>
          <a:off x="3359150" y="2132534"/>
          <a:ext cx="2500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Equation" r:id="rId4" imgW="1473200" imgH="279400" progId="Equation.DSMT4">
                  <p:embed/>
                </p:oleObj>
              </mc:Choice>
              <mc:Fallback>
                <p:oleObj name="Equation" r:id="rId4" imgW="1473200" imgH="27940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2132534"/>
                        <a:ext cx="250031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75473"/>
              </p:ext>
            </p:extLst>
          </p:nvPr>
        </p:nvGraphicFramePr>
        <p:xfrm>
          <a:off x="1734218" y="2744407"/>
          <a:ext cx="185941" cy="204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" name="Equation" r:id="rId6" imgW="126835" imgH="139518" progId="Equation.DSMT4">
                  <p:embed/>
                </p:oleObj>
              </mc:Choice>
              <mc:Fallback>
                <p:oleObj name="Equation" r:id="rId6" imgW="126835" imgH="139518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218" y="2744407"/>
                        <a:ext cx="185941" cy="204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7146"/>
              </p:ext>
            </p:extLst>
          </p:nvPr>
        </p:nvGraphicFramePr>
        <p:xfrm>
          <a:off x="5086018" y="2651383"/>
          <a:ext cx="278912" cy="334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1" name="Equation" r:id="rId8" imgW="190500" imgH="228600" progId="Equation.DSMT4">
                  <p:embed/>
                </p:oleObj>
              </mc:Choice>
              <mc:Fallback>
                <p:oleObj name="Equation" r:id="rId8" imgW="190500" imgH="228600" progId="Equation.DSMT4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018" y="2651383"/>
                        <a:ext cx="278912" cy="334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298653"/>
              </p:ext>
            </p:extLst>
          </p:nvPr>
        </p:nvGraphicFramePr>
        <p:xfrm>
          <a:off x="6531952" y="2698711"/>
          <a:ext cx="446258" cy="26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Equation" r:id="rId10" imgW="304404" imgH="177569" progId="Equation.DSMT4">
                  <p:embed/>
                </p:oleObj>
              </mc:Choice>
              <mc:Fallback>
                <p:oleObj name="Equation" r:id="rId10" imgW="304404" imgH="177569" progId="Equation.DSMT4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1952" y="2698711"/>
                        <a:ext cx="446258" cy="260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59010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685800" y="571480"/>
            <a:ext cx="7772400" cy="11811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PAPR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71525" y="1219200"/>
            <a:ext cx="7772400" cy="494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In the OFDM system with </a:t>
            </a:r>
            <a:r>
              <a:rPr kumimoji="0" lang="en-US" altLang="zh-CN" sz="1800" b="0" dirty="0" smtClean="0">
                <a:solidFill>
                  <a:srgbClr val="000000"/>
                </a:solidFill>
              </a:rPr>
              <a:t>N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subcarriers , the PAPR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of the transmitted signal is defined as</a:t>
            </a:r>
            <a:endParaRPr kumimoji="0" lang="en-US" altLang="zh-CN" sz="1800" b="0" i="0" dirty="0">
              <a:solidFill>
                <a:srgbClr val="000000"/>
              </a:solidFill>
            </a:endParaRPr>
          </a:p>
          <a:p>
            <a:pPr marL="0" indent="0">
              <a:spcBef>
                <a:spcPts val="3600"/>
              </a:spcBef>
              <a:spcAft>
                <a:spcPts val="600"/>
              </a:spcAft>
              <a:buNone/>
            </a:pPr>
            <a:r>
              <a:rPr kumimoji="0" lang="en-US" altLang="zh-CN" sz="1400" b="0" i="0" dirty="0" smtClean="0">
                <a:solidFill>
                  <a:srgbClr val="000000"/>
                </a:solidFill>
              </a:rPr>
              <a:t>      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where      </a:t>
            </a:r>
            <a:r>
              <a:rPr kumimoji="0" lang="en-US" altLang="zh-CN" sz="1600" b="0" i="0" dirty="0" smtClean="0">
                <a:solidFill>
                  <a:srgbClr val="FF0000"/>
                </a:solidFill>
              </a:rPr>
              <a:t>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denotes the excepted value operation</a:t>
            </a:r>
            <a:r>
              <a:rPr kumimoji="0" lang="zh-CN" altLang="en-US" sz="1600" b="0" i="0" dirty="0" smtClean="0">
                <a:solidFill>
                  <a:srgbClr val="000000"/>
                </a:solidFill>
                <a:latin typeface="+mn-ea"/>
                <a:ea typeface="+mn-ea"/>
              </a:rPr>
              <a:t>，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     is the time domain signal of     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The MCTF is designed by using cross entropy algorithm.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The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cross entropy method iteratively optimizes the parameters of the probability distribution to produce a random variable solution in the neighborhood of the global optimal solution by minimizing cross entropy between the associated distribution and the optimal importance sampling distribution.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kumimoji="0" lang="en-US" altLang="zh-CN" sz="1400" b="0" i="0" dirty="0">
                <a:solidFill>
                  <a:srgbClr val="000000"/>
                </a:solidFill>
              </a:rPr>
              <a:t>   </a:t>
            </a:r>
            <a:r>
              <a:rPr kumimoji="0" lang="en-US" altLang="zh-CN" sz="1400" b="0" i="0" dirty="0" smtClean="0">
                <a:solidFill>
                  <a:srgbClr val="000000"/>
                </a:solidFill>
              </a:rPr>
              <a:t>   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where       </a:t>
            </a:r>
            <a:r>
              <a:rPr kumimoji="0" lang="en-US" altLang="zh-CN" sz="1600" b="0" i="0" dirty="0">
                <a:solidFill>
                  <a:srgbClr val="000000"/>
                </a:solidFill>
              </a:rPr>
              <a:t>denotes the excepted value operation</a:t>
            </a:r>
            <a:r>
              <a:rPr kumimoji="0" lang="zh-CN" altLang="en-US" sz="1600" b="0" i="0" dirty="0">
                <a:solidFill>
                  <a:srgbClr val="000000"/>
                </a:solidFill>
              </a:rPr>
              <a:t>，   </a:t>
            </a:r>
            <a:r>
              <a:rPr kumimoji="0" lang="zh-CN" altLang="en-US" sz="1600" b="0" i="0" dirty="0" smtClean="0">
                <a:solidFill>
                  <a:srgbClr val="000000"/>
                </a:solidFill>
              </a:rPr>
              <a:t>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denotes </a:t>
            </a:r>
            <a:r>
              <a:rPr kumimoji="0" lang="en-US" altLang="zh-CN" sz="1600" b="0" i="0" dirty="0">
                <a:solidFill>
                  <a:srgbClr val="000000"/>
                </a:solidFill>
              </a:rPr>
              <a:t>the IFFT transform</a:t>
            </a:r>
            <a:r>
              <a:rPr kumimoji="0" lang="en-US" altLang="zh-CN" sz="1400" b="0" i="0" dirty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3600"/>
              </a:spcBef>
              <a:spcAft>
                <a:spcPts val="1200"/>
              </a:spcAft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  <a:p>
            <a:pPr>
              <a:spcBef>
                <a:spcPts val="3600"/>
              </a:spcBef>
              <a:spcAft>
                <a:spcPts val="1200"/>
              </a:spcAft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963254"/>
              </p:ext>
            </p:extLst>
          </p:nvPr>
        </p:nvGraphicFramePr>
        <p:xfrm>
          <a:off x="3429378" y="1647438"/>
          <a:ext cx="2142315" cy="781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" name="Equation" r:id="rId4" imgW="1739900" imgH="635000" progId="Equation.DSMT4">
                  <p:embed/>
                </p:oleObj>
              </mc:Choice>
              <mc:Fallback>
                <p:oleObj name="Equation" r:id="rId4" imgW="1739900" imgH="635000" progId="Equation.DSMT4">
                  <p:embed/>
                  <p:pic>
                    <p:nvPicPr>
                      <p:cNvPr id="0" name="Picture 4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378" y="1647438"/>
                        <a:ext cx="2142315" cy="7814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551102"/>
              </p:ext>
            </p:extLst>
          </p:nvPr>
        </p:nvGraphicFramePr>
        <p:xfrm>
          <a:off x="5022850" y="27908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8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0" name="Picture 4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27908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483943"/>
              </p:ext>
            </p:extLst>
          </p:nvPr>
        </p:nvGraphicFramePr>
        <p:xfrm>
          <a:off x="5207049" y="2358202"/>
          <a:ext cx="267451" cy="37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" name="Equation" r:id="rId8" imgW="165028" imgH="228501" progId="Equation.DSMT4">
                  <p:embed/>
                </p:oleObj>
              </mc:Choice>
              <mc:Fallback>
                <p:oleObj name="Equation" r:id="rId8" imgW="165028" imgH="228501" progId="Equation.DSMT4">
                  <p:embed/>
                  <p:pic>
                    <p:nvPicPr>
                      <p:cNvPr id="0" name="Picture 4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49" y="2358202"/>
                        <a:ext cx="267451" cy="370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877003"/>
              </p:ext>
            </p:extLst>
          </p:nvPr>
        </p:nvGraphicFramePr>
        <p:xfrm>
          <a:off x="7786832" y="2428875"/>
          <a:ext cx="24765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" name="Equation" r:id="rId10" imgW="164885" imgH="164885" progId="Equation.DSMT4">
                  <p:embed/>
                </p:oleObj>
              </mc:Choice>
              <mc:Fallback>
                <p:oleObj name="Equation" r:id="rId10" imgW="164885" imgH="164885" progId="Equation.DSMT4">
                  <p:embed/>
                  <p:pic>
                    <p:nvPicPr>
                      <p:cNvPr id="0" name="Picture 4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832" y="2428875"/>
                        <a:ext cx="247650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69975"/>
              </p:ext>
            </p:extLst>
          </p:nvPr>
        </p:nvGraphicFramePr>
        <p:xfrm>
          <a:off x="1675292" y="2441096"/>
          <a:ext cx="338138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" name="Equation" r:id="rId12" imgW="279279" imgH="203112" progId="Equation.DSMT4">
                  <p:embed/>
                </p:oleObj>
              </mc:Choice>
              <mc:Fallback>
                <p:oleObj name="Equation" r:id="rId12" imgW="279279" imgH="203112" progId="Equation.DSMT4">
                  <p:embed/>
                  <p:pic>
                    <p:nvPicPr>
                      <p:cNvPr id="0" name="Picture 4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292" y="2441096"/>
                        <a:ext cx="338138" cy="24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192"/>
          <p:cNvSpPr>
            <a:spLocks noChangeArrowheads="1"/>
          </p:cNvSpPr>
          <p:nvPr/>
        </p:nvSpPr>
        <p:spPr bwMode="auto">
          <a:xfrm>
            <a:off x="1685925" y="452566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209891"/>
              </p:ext>
            </p:extLst>
          </p:nvPr>
        </p:nvGraphicFramePr>
        <p:xfrm>
          <a:off x="3214678" y="5214950"/>
          <a:ext cx="2890447" cy="808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2" name="Equation" r:id="rId14" imgW="2451100" imgH="685800" progId="Equation.DSMT4">
                  <p:embed/>
                </p:oleObj>
              </mc:Choice>
              <mc:Fallback>
                <p:oleObj name="Equation" r:id="rId14" imgW="2451100" imgH="685800" progId="Equation.DSMT4">
                  <p:embed/>
                  <p:pic>
                    <p:nvPicPr>
                      <p:cNvPr id="0" name="Picture 4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214950"/>
                        <a:ext cx="2890447" cy="808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97197"/>
              </p:ext>
            </p:extLst>
          </p:nvPr>
        </p:nvGraphicFramePr>
        <p:xfrm>
          <a:off x="1721510" y="6209873"/>
          <a:ext cx="279453" cy="203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" name="Equation" r:id="rId16" imgW="279279" imgH="203112" progId="Equation.DSMT4">
                  <p:embed/>
                </p:oleObj>
              </mc:Choice>
              <mc:Fallback>
                <p:oleObj name="Equation" r:id="rId16" imgW="279279" imgH="203112" progId="Equation.DSMT4">
                  <p:embed/>
                  <p:pic>
                    <p:nvPicPr>
                      <p:cNvPr id="0" name="Picture 4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510" y="6209873"/>
                        <a:ext cx="279453" cy="203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4961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 txBox="1">
            <a:spLocks/>
          </p:cNvSpPr>
          <p:nvPr/>
        </p:nvSpPr>
        <p:spPr>
          <a:xfrm>
            <a:off x="838200" y="571480"/>
            <a:ext cx="7772400" cy="11430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</a:t>
            </a:r>
            <a:r>
              <a:rPr kumimoji="0" lang="en-US" altLang="zh-CN" i="0" dirty="0" smtClean="0">
                <a:solidFill>
                  <a:srgbClr val="000000"/>
                </a:solidFill>
              </a:rPr>
              <a:t>cross entropy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0214"/>
            <a:ext cx="9144000" cy="4499026"/>
          </a:xfrm>
          <a:prstGeom prst="rect">
            <a:avLst/>
          </a:prstGeo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971600" y="5445224"/>
            <a:ext cx="7488832" cy="115212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figure shows the lowest PAPR of random sequences for 256 length and training sequences for 256 length in one hundred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training iterations. The value of the PAPR for 256-MCTF converged at 70 times.</a:t>
            </a: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kumimoji="0" lang="en-US" altLang="zh-CN" sz="2000" b="0" i="0" kern="0" dirty="0" smtClean="0">
                <a:solidFill>
                  <a:srgbClr val="000000"/>
                </a:solidFill>
              </a:rPr>
              <a:t> </a:t>
            </a: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13089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</a:t>
            </a:r>
            <a:r>
              <a:rPr kumimoji="0" lang="en-US" altLang="zh-CN" i="0" dirty="0" smtClean="0">
                <a:solidFill>
                  <a:srgbClr val="000000"/>
                </a:solidFill>
              </a:rPr>
              <a:t>cross entropy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384464"/>
              </p:ext>
            </p:extLst>
          </p:nvPr>
        </p:nvGraphicFramePr>
        <p:xfrm>
          <a:off x="920750" y="1974850"/>
          <a:ext cx="7043738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" name="Equation" r:id="rId3" imgW="5537200" imgH="1828800" progId="Equation.DSMT4">
                  <p:embed/>
                </p:oleObj>
              </mc:Choice>
              <mc:Fallback>
                <p:oleObj name="Equation" r:id="rId3" imgW="5537200" imgH="18288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1974850"/>
                        <a:ext cx="7043738" cy="232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标题 1"/>
          <p:cNvSpPr txBox="1">
            <a:spLocks/>
          </p:cNvSpPr>
          <p:nvPr/>
        </p:nvSpPr>
        <p:spPr>
          <a:xfrm>
            <a:off x="400000" y="452409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256-MCTF including DC carriers &amp; Null carriers  </a:t>
            </a: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8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685800" y="4953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0167"/>
            <a:ext cx="9144000" cy="46576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999356"/>
            <a:ext cx="9036496" cy="4634261"/>
          </a:xfrm>
          <a:prstGeom prst="rect">
            <a:avLst/>
          </a:prstGeom>
        </p:spPr>
      </p:pic>
      <p:sp>
        <p:nvSpPr>
          <p:cNvPr id="10" name="标题 1"/>
          <p:cNvSpPr txBox="1">
            <a:spLocks/>
          </p:cNvSpPr>
          <p:nvPr/>
        </p:nvSpPr>
        <p:spPr>
          <a:xfrm>
            <a:off x="971600" y="5445224"/>
            <a:ext cx="7488832" cy="115212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figure shows the lowest PAPR of random sequences for 512 length and training sequences for 512 length in one hundred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training iterations. The value of the PAPR for 512-MCTF converged at 80 times.</a:t>
            </a: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kumimoji="0" lang="en-US" altLang="zh-CN" sz="2000" b="0" i="0" kern="0" dirty="0" smtClean="0">
                <a:solidFill>
                  <a:srgbClr val="000000"/>
                </a:solidFill>
              </a:rPr>
              <a:t> </a:t>
            </a: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41947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1619672" y="576747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512-MCTF including DC carriers &amp; Null carriers  </a:t>
            </a: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66401"/>
              </p:ext>
            </p:extLst>
          </p:nvPr>
        </p:nvGraphicFramePr>
        <p:xfrm>
          <a:off x="683568" y="1340768"/>
          <a:ext cx="7829393" cy="443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" name="Equation" r:id="rId3" imgW="6032500" imgH="3416300" progId="Equation.DSMT4">
                  <p:embed/>
                </p:oleObj>
              </mc:Choice>
              <mc:Fallback>
                <p:oleObj name="Equation" r:id="rId3" imgW="6032500" imgH="34163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340768"/>
                        <a:ext cx="7829393" cy="44368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A1B3842-6CBB-4A54-AD34-A5CF0697EC2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altLang="zh-CN" smtClean="0"/>
              <a:t>Shiwen He, Haiming Wang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C:\Liang_Li_Vinno\Chinese_std_group\ppt_model.pot</Template>
  <TotalTime>14167</TotalTime>
  <Words>1073</Words>
  <Application>Microsoft Office PowerPoint</Application>
  <PresentationFormat>全屏显示(4:3)</PresentationFormat>
  <Paragraphs>184</Paragraphs>
  <Slides>24</Slides>
  <Notes>19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27" baseType="lpstr">
      <vt:lpstr>Default Design</vt:lpstr>
      <vt:lpstr>Document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Appendix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325</cp:revision>
  <dcterms:created xsi:type="dcterms:W3CDTF">2006-02-24T01:46:22Z</dcterms:created>
  <dcterms:modified xsi:type="dcterms:W3CDTF">2014-11-04T21:27:19Z</dcterms:modified>
</cp:coreProperties>
</file>