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notesMasterIdLst>
    <p:notesMasterId r:id="rId26"/>
  </p:notesMasterIdLst>
  <p:handoutMasterIdLst>
    <p:handoutMasterId r:id="rId27"/>
  </p:handoutMasterIdLst>
  <p:sldIdLst>
    <p:sldId id="338" r:id="rId2"/>
    <p:sldId id="303" r:id="rId3"/>
    <p:sldId id="349" r:id="rId4"/>
    <p:sldId id="334" r:id="rId5"/>
    <p:sldId id="354" r:id="rId6"/>
    <p:sldId id="355" r:id="rId7"/>
    <p:sldId id="341" r:id="rId8"/>
    <p:sldId id="339" r:id="rId9"/>
    <p:sldId id="337" r:id="rId10"/>
    <p:sldId id="350" r:id="rId11"/>
    <p:sldId id="352" r:id="rId12"/>
    <p:sldId id="351" r:id="rId13"/>
    <p:sldId id="316" r:id="rId14"/>
    <p:sldId id="345" r:id="rId15"/>
    <p:sldId id="332" r:id="rId16"/>
    <p:sldId id="356" r:id="rId17"/>
    <p:sldId id="357" r:id="rId18"/>
    <p:sldId id="353" r:id="rId19"/>
    <p:sldId id="346" r:id="rId20"/>
    <p:sldId id="347" r:id="rId21"/>
    <p:sldId id="348" r:id="rId22"/>
    <p:sldId id="343" r:id="rId23"/>
    <p:sldId id="344" r:id="rId24"/>
    <p:sldId id="311" r:id="rId25"/>
  </p:sldIdLst>
  <p:sldSz cx="9144000" cy="6858000" type="screen4x3"/>
  <p:notesSz cx="6797675" cy="9926638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kumimoji="1" sz="2400" i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kumimoji="1" sz="2400" i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kumimoji="1" sz="2400" i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kumimoji="1" sz="2400" i="1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99"/>
    <a:srgbClr val="CC0000"/>
    <a:srgbClr val="FF0000"/>
    <a:srgbClr val="00CC66"/>
    <a:srgbClr val="FF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8" autoAdjust="0"/>
    <p:restoredTop sz="94660"/>
  </p:normalViewPr>
  <p:slideViewPr>
    <p:cSldViewPr showGuides="1">
      <p:cViewPr varScale="1">
        <p:scale>
          <a:sx n="67" d="100"/>
          <a:sy n="67" d="100"/>
        </p:scale>
        <p:origin x="-121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30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61.wmf"/><Relationship Id="rId1" Type="http://schemas.openxmlformats.org/officeDocument/2006/relationships/image" Target="../media/image59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2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12" Type="http://schemas.openxmlformats.org/officeDocument/2006/relationships/image" Target="../media/image21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Relationship Id="rId14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/>
            </a:lvl1pPr>
          </a:lstStyle>
          <a:p>
            <a:pPr>
              <a:defRPr/>
            </a:pPr>
            <a:fld id="{6F71478E-D31F-43BC-A136-46FE29694DF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58849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/>
            </a:lvl1pPr>
          </a:lstStyle>
          <a:p>
            <a:pPr>
              <a:defRPr/>
            </a:pPr>
            <a:fld id="{A2D440E4-379F-4E23-81D4-24F3F069989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17348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31748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 eaLnBrk="1" hangingPunct="1"/>
            <a:fld id="{AD5AB9F9-C292-4DA6-AC65-F17CE6353C3A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2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40964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 eaLnBrk="1" hangingPunct="1"/>
            <a:fld id="{DB60D525-2236-472A-85E4-35219820987E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11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41988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 eaLnBrk="1" hangingPunct="1"/>
            <a:fld id="{512D3557-01B2-4565-B39C-316F004FACC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12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43012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 eaLnBrk="1" hangingPunct="1"/>
            <a:fld id="{9CCFDDEA-51CE-499D-BC18-194C4228E92F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13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44036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 eaLnBrk="1" hangingPunct="1"/>
            <a:fld id="{8A3C2949-CEBA-48E6-8381-32EF7FAC2838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14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4506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 eaLnBrk="1" hangingPunct="1"/>
            <a:fld id="{8E79C36F-6920-48D6-93DE-2A1446452B8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15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46084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 eaLnBrk="1" hangingPunct="1"/>
            <a:fld id="{C3C6E282-3E3A-4752-925B-27426B96218C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16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47108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 eaLnBrk="1" hangingPunct="1"/>
            <a:fld id="{DE135ED7-BD27-42D8-AFEF-20D0D8D85429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17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48132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 eaLnBrk="1" hangingPunct="1"/>
            <a:fld id="{811456AC-FAC6-423F-AF40-36C9BA76C475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18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49156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 eaLnBrk="1" hangingPunct="1"/>
            <a:fld id="{FE014268-C7FF-4FD6-9157-11016707E332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19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5018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 eaLnBrk="1" hangingPunct="1"/>
            <a:fld id="{7F968EDD-585C-438B-A712-80BEDA7CE3CB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20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32772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 eaLnBrk="1" hangingPunct="1"/>
            <a:fld id="{1032FCAD-A3CB-496D-8F54-B851F3E0DA0F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3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51204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 eaLnBrk="1" hangingPunct="1"/>
            <a:fld id="{936E9277-6035-42F1-9EC6-1B6168BCA63C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21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52228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 eaLnBrk="1" hangingPunct="1"/>
            <a:fld id="{A1C57EE5-8591-498B-B252-55600F5EA7D6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22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53252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 eaLnBrk="1" hangingPunct="1"/>
            <a:fld id="{38EEAD77-4EBE-4503-AC7E-5A3606E44434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23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54276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 eaLnBrk="1" hangingPunct="1"/>
            <a:fld id="{7F7DA42A-9A55-41DF-B49F-54883F80C2EF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24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33796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 eaLnBrk="1" hangingPunct="1"/>
            <a:fld id="{CF4ABFCC-6CA9-4380-B096-4CC170E19BFA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4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3482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 eaLnBrk="1" hangingPunct="1"/>
            <a:fld id="{90BCA4A5-232C-4EA5-8765-0227E75E979F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5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35844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 eaLnBrk="1" hangingPunct="1"/>
            <a:fld id="{DDEFF602-A16F-43C6-9E03-15A15DBB003A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6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36868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 eaLnBrk="1" hangingPunct="1"/>
            <a:fld id="{4CBBCDB5-F569-4B59-ABBF-5A4DFB58680C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7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37892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 eaLnBrk="1" hangingPunct="1"/>
            <a:fld id="{BAC5B05D-FE71-45C1-9620-DA84DB3F7DBA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8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38916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 eaLnBrk="1" hangingPunct="1"/>
            <a:fld id="{875EC1F3-3655-4586-A207-FC15754FB502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9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  <p:sp>
        <p:nvSpPr>
          <p:cNvPr id="39940" name="灯片编号占位符 3"/>
          <p:cNvSpPr txBox="1">
            <a:spLocks noGrp="1"/>
          </p:cNvSpPr>
          <p:nvPr/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38" tIns="45569" rIns="91138" bIns="45569" anchor="b"/>
          <a:lstStyle>
            <a:lvl1pPr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defTabSz="911225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 eaLnBrk="1" hangingPunct="1"/>
            <a:fld id="{3D0FFDFA-5559-4F44-B020-5201F9D6C4F7}" type="slidenum">
              <a:rPr lang="en-US" altLang="zh-CN" sz="1200" i="0">
                <a:solidFill>
                  <a:srgbClr val="000000"/>
                </a:solidFill>
              </a:rPr>
              <a:pPr algn="r" eaLnBrk="1" hangingPunct="1"/>
              <a:t>10</a:t>
            </a:fld>
            <a:endParaRPr lang="en-US" altLang="zh-CN" sz="1200" i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187325"/>
            <a:ext cx="993775" cy="276225"/>
          </a:xfrm>
          <a:prstGeom prst="rect">
            <a:avLst/>
          </a:prstGeom>
        </p:spPr>
        <p:txBody>
          <a:bodyPr/>
          <a:lstStyle>
            <a:lvl1pPr>
              <a:defRPr kumimoji="1" sz="2400" i="1"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June 2014</a:t>
            </a: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9B91E6CB-A2AF-4C15-B119-779708820CF7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72425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187325"/>
            <a:ext cx="993775" cy="276225"/>
          </a:xfrm>
          <a:prstGeom prst="rect">
            <a:avLst/>
          </a:prstGeom>
        </p:spPr>
        <p:txBody>
          <a:bodyPr/>
          <a:lstStyle>
            <a:lvl1pPr>
              <a:defRPr kumimoji="1" sz="2400" i="1"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June 2014</a:t>
            </a: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E2DFAACC-5E82-4AA7-A43C-5BBA434A2E8A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47253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187325"/>
            <a:ext cx="993775" cy="276225"/>
          </a:xfrm>
          <a:prstGeom prst="rect">
            <a:avLst/>
          </a:prstGeom>
        </p:spPr>
        <p:txBody>
          <a:bodyPr/>
          <a:lstStyle>
            <a:lvl1pPr>
              <a:defRPr kumimoji="1" sz="2400" i="1"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June 2014</a:t>
            </a: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123C8763-2D1D-4223-BABD-9E290E242AA9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289817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kumimoji="1" i="1"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88702FC0-3423-4CFA-B47B-2735D0DAEECF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62977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4825" y="6475413"/>
            <a:ext cx="16891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 sz="1200" i="0">
                <a:solidFill>
                  <a:srgbClr val="000000"/>
                </a:solidFill>
                <a:latin typeface="+mj-lt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GB"/>
              <a:t>Shiwen He, Haiming Wang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kumimoji="0" sz="1200" i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GB" altLang="zh-CN"/>
              <a:t>Slide </a:t>
            </a:r>
            <a:fld id="{180D25F3-AE0F-47DB-9084-16DBDCF2B9CB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8242" y="213539"/>
            <a:ext cx="3278846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kumimoji="0" lang="en-US" altLang="zh-CN" sz="1800" b="1" i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doc.: </a:t>
            </a:r>
            <a:r>
              <a:rPr kumimoji="0" lang="en-US" altLang="zh-CN" sz="1800" b="1" i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IEEE 802.11-14/1398r0</a:t>
            </a:r>
            <a:endParaRPr kumimoji="0" lang="en-US" altLang="zh-CN" sz="1800" b="1" i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kumimoji="0" lang="en-US" altLang="zh-CN" sz="1200" i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矩形 10"/>
          <p:cNvSpPr>
            <a:spLocks noChangeArrowheads="1"/>
          </p:cNvSpPr>
          <p:nvPr userDrawn="1"/>
        </p:nvSpPr>
        <p:spPr bwMode="auto">
          <a:xfrm>
            <a:off x="619125" y="193675"/>
            <a:ext cx="21463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kumimoji="0" lang="en-US" altLang="zh-CN" sz="2000" b="1" i="0" dirty="0" smtClean="0">
                <a:solidFill>
                  <a:srgbClr val="000000"/>
                </a:solidFill>
                <a:ea typeface="Arial Unicode MS" panose="020B0604020202020204" pitchFamily="34" charset="-122"/>
                <a:cs typeface="Arial Unicode MS" panose="020B0604020202020204" pitchFamily="34" charset="-122"/>
              </a:rPr>
              <a:t>November 2014</a:t>
            </a:r>
            <a:endParaRPr kumimoji="0" lang="en-GB" altLang="zh-CN" sz="2000" b="1" i="0" dirty="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08" r:id="rId1"/>
    <p:sldLayoutId id="2147485509" r:id="rId2"/>
    <p:sldLayoutId id="2147485510" r:id="rId3"/>
    <p:sldLayoutId id="2147485511" r:id="rId4"/>
  </p:sldLayoutIdLst>
  <p:transition>
    <p:wipe/>
  </p:transition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46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3.wmf"/><Relationship Id="rId12" Type="http://schemas.openxmlformats.org/officeDocument/2006/relationships/oleObject" Target="../embeddings/oleObject4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45.wmf"/><Relationship Id="rId5" Type="http://schemas.openxmlformats.org/officeDocument/2006/relationships/image" Target="../media/image42.wmf"/><Relationship Id="rId15" Type="http://schemas.openxmlformats.org/officeDocument/2006/relationships/image" Target="../media/image47.wmf"/><Relationship Id="rId10" Type="http://schemas.openxmlformats.org/officeDocument/2006/relationships/oleObject" Target="../embeddings/oleObject47.bin"/><Relationship Id="rId4" Type="http://schemas.openxmlformats.org/officeDocument/2006/relationships/oleObject" Target="../embeddings/oleObject44.bin"/><Relationship Id="rId9" Type="http://schemas.openxmlformats.org/officeDocument/2006/relationships/image" Target="../media/image44.wmf"/><Relationship Id="rId14" Type="http://schemas.openxmlformats.org/officeDocument/2006/relationships/oleObject" Target="../embeddings/oleObject4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9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1.bin"/><Relationship Id="rId5" Type="http://schemas.openxmlformats.org/officeDocument/2006/relationships/image" Target="../media/image48.wmf"/><Relationship Id="rId4" Type="http://schemas.openxmlformats.org/officeDocument/2006/relationships/oleObject" Target="../embeddings/oleObject50.bin"/><Relationship Id="rId9" Type="http://schemas.openxmlformats.org/officeDocument/2006/relationships/image" Target="../media/image5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13" Type="http://schemas.openxmlformats.org/officeDocument/2006/relationships/oleObject" Target="../embeddings/oleObject58.bin"/><Relationship Id="rId18" Type="http://schemas.openxmlformats.org/officeDocument/2006/relationships/image" Target="../media/image57.w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52.wmf"/><Relationship Id="rId12" Type="http://schemas.openxmlformats.org/officeDocument/2006/relationships/oleObject" Target="../embeddings/oleObject57.bin"/><Relationship Id="rId17" Type="http://schemas.openxmlformats.org/officeDocument/2006/relationships/oleObject" Target="../embeddings/oleObject60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56.w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4.bin"/><Relationship Id="rId11" Type="http://schemas.openxmlformats.org/officeDocument/2006/relationships/image" Target="../media/image54.wmf"/><Relationship Id="rId5" Type="http://schemas.openxmlformats.org/officeDocument/2006/relationships/image" Target="../media/image51.wmf"/><Relationship Id="rId15" Type="http://schemas.openxmlformats.org/officeDocument/2006/relationships/oleObject" Target="../embeddings/oleObject59.bin"/><Relationship Id="rId10" Type="http://schemas.openxmlformats.org/officeDocument/2006/relationships/oleObject" Target="../embeddings/oleObject56.bin"/><Relationship Id="rId4" Type="http://schemas.openxmlformats.org/officeDocument/2006/relationships/oleObject" Target="../embeddings/oleObject53.bin"/><Relationship Id="rId9" Type="http://schemas.openxmlformats.org/officeDocument/2006/relationships/image" Target="../media/image53.wmf"/><Relationship Id="rId14" Type="http://schemas.openxmlformats.org/officeDocument/2006/relationships/image" Target="../media/image55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2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6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13" Type="http://schemas.openxmlformats.org/officeDocument/2006/relationships/image" Target="../media/image62.wm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59.wmf"/><Relationship Id="rId12" Type="http://schemas.openxmlformats.org/officeDocument/2006/relationships/oleObject" Target="../embeddings/oleObject6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5.bin"/><Relationship Id="rId11" Type="http://schemas.openxmlformats.org/officeDocument/2006/relationships/image" Target="../media/image61.wmf"/><Relationship Id="rId5" Type="http://schemas.openxmlformats.org/officeDocument/2006/relationships/image" Target="../media/image30.wmf"/><Relationship Id="rId10" Type="http://schemas.openxmlformats.org/officeDocument/2006/relationships/oleObject" Target="../embeddings/oleObject67.bin"/><Relationship Id="rId4" Type="http://schemas.openxmlformats.org/officeDocument/2006/relationships/oleObject" Target="../embeddings/oleObject64.bin"/><Relationship Id="rId9" Type="http://schemas.openxmlformats.org/officeDocument/2006/relationships/image" Target="../media/image60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13" Type="http://schemas.openxmlformats.org/officeDocument/2006/relationships/image" Target="../media/image64.wmf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61.wmf"/><Relationship Id="rId12" Type="http://schemas.openxmlformats.org/officeDocument/2006/relationships/oleObject" Target="../embeddings/oleObject7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0.bin"/><Relationship Id="rId11" Type="http://schemas.openxmlformats.org/officeDocument/2006/relationships/image" Target="../media/image63.wmf"/><Relationship Id="rId5" Type="http://schemas.openxmlformats.org/officeDocument/2006/relationships/image" Target="../media/image59.wmf"/><Relationship Id="rId10" Type="http://schemas.openxmlformats.org/officeDocument/2006/relationships/oleObject" Target="../embeddings/oleObject72.bin"/><Relationship Id="rId4" Type="http://schemas.openxmlformats.org/officeDocument/2006/relationships/oleObject" Target="../embeddings/oleObject69.bin"/><Relationship Id="rId9" Type="http://schemas.openxmlformats.org/officeDocument/2006/relationships/image" Target="../media/image3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74.bin"/><Relationship Id="rId4" Type="http://schemas.openxmlformats.org/officeDocument/2006/relationships/image" Target="../media/image65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7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9.wmf"/><Relationship Id="rId5" Type="http://schemas.openxmlformats.org/officeDocument/2006/relationships/oleObject" Target="../embeddings/oleObject75.bin"/><Relationship Id="rId10" Type="http://schemas.openxmlformats.org/officeDocument/2006/relationships/image" Target="../media/image71.wmf"/><Relationship Id="rId4" Type="http://schemas.openxmlformats.org/officeDocument/2006/relationships/image" Target="../media/image72.emf"/><Relationship Id="rId9" Type="http://schemas.openxmlformats.org/officeDocument/2006/relationships/oleObject" Target="../embeddings/oleObject7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9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9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4.wmf"/><Relationship Id="rId18" Type="http://schemas.openxmlformats.org/officeDocument/2006/relationships/oleObject" Target="../embeddings/oleObject17.bin"/><Relationship Id="rId26" Type="http://schemas.openxmlformats.org/officeDocument/2006/relationships/oleObject" Target="../embeddings/oleObject21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18.wmf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16.wmf"/><Relationship Id="rId25" Type="http://schemas.openxmlformats.org/officeDocument/2006/relationships/image" Target="../media/image20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16.bin"/><Relationship Id="rId20" Type="http://schemas.openxmlformats.org/officeDocument/2006/relationships/oleObject" Target="../embeddings/oleObject18.bin"/><Relationship Id="rId29" Type="http://schemas.openxmlformats.org/officeDocument/2006/relationships/image" Target="../media/image22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3.wmf"/><Relationship Id="rId24" Type="http://schemas.openxmlformats.org/officeDocument/2006/relationships/oleObject" Target="../embeddings/oleObject20.bin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23" Type="http://schemas.openxmlformats.org/officeDocument/2006/relationships/image" Target="../media/image19.wmf"/><Relationship Id="rId28" Type="http://schemas.openxmlformats.org/officeDocument/2006/relationships/oleObject" Target="../embeddings/oleObject22.bin"/><Relationship Id="rId10" Type="http://schemas.openxmlformats.org/officeDocument/2006/relationships/oleObject" Target="../embeddings/oleObject13.bin"/><Relationship Id="rId19" Type="http://schemas.openxmlformats.org/officeDocument/2006/relationships/image" Target="../media/image17.wmf"/><Relationship Id="rId31" Type="http://schemas.openxmlformats.org/officeDocument/2006/relationships/image" Target="../media/image23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5.bin"/><Relationship Id="rId22" Type="http://schemas.openxmlformats.org/officeDocument/2006/relationships/oleObject" Target="../embeddings/oleObject19.bin"/><Relationship Id="rId27" Type="http://schemas.openxmlformats.org/officeDocument/2006/relationships/image" Target="../media/image21.wmf"/><Relationship Id="rId30" Type="http://schemas.openxmlformats.org/officeDocument/2006/relationships/oleObject" Target="../embeddings/oleObject2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28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2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7.wmf"/><Relationship Id="rId5" Type="http://schemas.openxmlformats.org/officeDocument/2006/relationships/image" Target="../media/image24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29.wmf"/><Relationship Id="rId10" Type="http://schemas.openxmlformats.org/officeDocument/2006/relationships/image" Target="../media/image31.wmf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35.emf"/><Relationship Id="rId5" Type="http://schemas.openxmlformats.org/officeDocument/2006/relationships/image" Target="../media/image32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13" Type="http://schemas.openxmlformats.org/officeDocument/2006/relationships/image" Target="../media/image40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7.wmf"/><Relationship Id="rId12" Type="http://schemas.openxmlformats.org/officeDocument/2006/relationships/oleObject" Target="../embeddings/oleObject41.bin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43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39.wmf"/><Relationship Id="rId5" Type="http://schemas.openxmlformats.org/officeDocument/2006/relationships/image" Target="../media/image36.wmf"/><Relationship Id="rId15" Type="http://schemas.openxmlformats.org/officeDocument/2006/relationships/image" Target="../media/image41.wmf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7.bin"/><Relationship Id="rId9" Type="http://schemas.openxmlformats.org/officeDocument/2006/relationships/image" Target="../media/image38.wmf"/><Relationship Id="rId14" Type="http://schemas.openxmlformats.org/officeDocument/2006/relationships/oleObject" Target="../embeddings/oleObject4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灯片编号占位符 1"/>
          <p:cNvSpPr>
            <a:spLocks noGrp="1"/>
          </p:cNvSpPr>
          <p:nvPr>
            <p:ph type="sldNum" sz="quarter" idx="11"/>
          </p:nvPr>
        </p:nvSpPr>
        <p:spPr>
          <a:xfrm>
            <a:off x="4356100" y="6481763"/>
            <a:ext cx="433388" cy="184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r>
              <a:rPr lang="en-GB" altLang="zh-CN" sz="1200" i="0" smtClean="0">
                <a:solidFill>
                  <a:srgbClr val="000000"/>
                </a:solidFill>
              </a:rPr>
              <a:t>Slide </a:t>
            </a:r>
            <a:fld id="{3F7161E0-5A79-4E5E-BC08-030EFF388AB6}" type="slidenum">
              <a:rPr lang="en-GB" altLang="zh-CN" sz="1200" i="0" smtClean="0">
                <a:solidFill>
                  <a:srgbClr val="000000"/>
                </a:solidFill>
              </a:rPr>
              <a:pPr/>
              <a:t>1</a:t>
            </a:fld>
            <a:endParaRPr lang="en-GB" altLang="zh-CN" sz="1200" i="0" smtClean="0">
              <a:solidFill>
                <a:srgbClr val="000000"/>
              </a:solidFill>
            </a:endParaRPr>
          </a:p>
        </p:txBody>
      </p:sp>
      <p:sp>
        <p:nvSpPr>
          <p:cNvPr id="6147" name="矩形 2"/>
          <p:cNvSpPr>
            <a:spLocks noChangeArrowheads="1"/>
          </p:cNvSpPr>
          <p:nvPr/>
        </p:nvSpPr>
        <p:spPr bwMode="auto">
          <a:xfrm>
            <a:off x="6729413" y="6454775"/>
            <a:ext cx="18732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6148" name="矩形 1"/>
          <p:cNvSpPr>
            <a:spLocks noChangeArrowheads="1"/>
          </p:cNvSpPr>
          <p:nvPr/>
        </p:nvSpPr>
        <p:spPr bwMode="auto">
          <a:xfrm>
            <a:off x="682625" y="692696"/>
            <a:ext cx="77787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3200" b="1" i="0" dirty="0"/>
              <a:t> Preamble </a:t>
            </a:r>
            <a:r>
              <a:rPr lang="en-US" altLang="zh-CN" sz="3200" b="1" i="0" dirty="0" smtClean="0"/>
              <a:t>Sequence </a:t>
            </a:r>
            <a:br>
              <a:rPr lang="en-US" altLang="zh-CN" sz="3200" b="1" i="0" dirty="0" smtClean="0"/>
            </a:br>
            <a:r>
              <a:rPr lang="en-US" altLang="zh-CN" sz="3200" b="1" i="0" dirty="0" smtClean="0"/>
              <a:t>for IEEE 802.11aj (45GHz</a:t>
            </a:r>
            <a:r>
              <a:rPr lang="en-US" altLang="zh-CN" sz="3200" b="1" i="0" dirty="0"/>
              <a:t>)</a:t>
            </a:r>
            <a:endParaRPr lang="zh-CN" altLang="en-US" sz="3200" i="0" dirty="0"/>
          </a:p>
        </p:txBody>
      </p:sp>
      <p:graphicFrame>
        <p:nvGraphicFramePr>
          <p:cNvPr id="6149" name="Object 239"/>
          <p:cNvGraphicFramePr>
            <a:graphicFrameLocks noChangeAspect="1"/>
          </p:cNvGraphicFramePr>
          <p:nvPr/>
        </p:nvGraphicFramePr>
        <p:xfrm>
          <a:off x="763588" y="3182938"/>
          <a:ext cx="7720012" cy="321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Document" r:id="rId3" imgW="9921684" imgH="4092219" progId="Word.Document.8">
                  <p:embed/>
                </p:oleObj>
              </mc:Choice>
              <mc:Fallback>
                <p:oleObj name="Document" r:id="rId3" imgW="9921684" imgH="4092219" progId="Word.Document.8">
                  <p:embed/>
                  <p:pic>
                    <p:nvPicPr>
                      <p:cNvPr id="0" name="Object 2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588" y="3182938"/>
                        <a:ext cx="7720012" cy="321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Rectangle 323"/>
          <p:cNvSpPr>
            <a:spLocks noChangeArrowheads="1"/>
          </p:cNvSpPr>
          <p:nvPr/>
        </p:nvSpPr>
        <p:spPr bwMode="auto">
          <a:xfrm>
            <a:off x="743819" y="2749549"/>
            <a:ext cx="2662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dirty="0">
                <a:solidFill>
                  <a:srgbClr val="000000"/>
                </a:solidFill>
              </a:rPr>
              <a:t>Authors/contributors:</a:t>
            </a:r>
          </a:p>
        </p:txBody>
      </p:sp>
      <p:sp>
        <p:nvSpPr>
          <p:cNvPr id="6151" name="TextBox 2"/>
          <p:cNvSpPr txBox="1">
            <a:spLocks noChangeArrowheads="1"/>
          </p:cNvSpPr>
          <p:nvPr/>
        </p:nvSpPr>
        <p:spPr bwMode="auto">
          <a:xfrm>
            <a:off x="3150375" y="1916832"/>
            <a:ext cx="28189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 eaLnBrk="1" hangingPunct="1"/>
            <a:r>
              <a:rPr lang="en-US" altLang="zh-CN" sz="2000" i="0" dirty="0">
                <a:solidFill>
                  <a:srgbClr val="000000"/>
                </a:solidFill>
              </a:rPr>
              <a:t>Date: </a:t>
            </a:r>
            <a:r>
              <a:rPr lang="en-US" altLang="zh-CN" sz="2000" i="0" dirty="0" smtClean="0">
                <a:solidFill>
                  <a:srgbClr val="000000"/>
                </a:solidFill>
              </a:rPr>
              <a:t>2014-11-5</a:t>
            </a:r>
            <a:endParaRPr lang="en-US" altLang="zh-CN" sz="2000" i="0" dirty="0">
              <a:solidFill>
                <a:srgbClr val="000000"/>
              </a:solidFill>
            </a:endParaRPr>
          </a:p>
          <a:p>
            <a:pPr algn="ctr" eaLnBrk="1" hangingPunct="1"/>
            <a:r>
              <a:rPr lang="en-US" altLang="zh-CN" sz="2000" i="0" dirty="0">
                <a:solidFill>
                  <a:srgbClr val="000000"/>
                </a:solidFill>
              </a:rPr>
              <a:t>Presenter: </a:t>
            </a:r>
            <a:r>
              <a:rPr lang="en-US" altLang="zh-CN" sz="2000" i="0" dirty="0" smtClean="0">
                <a:solidFill>
                  <a:srgbClr val="000000"/>
                </a:solidFill>
              </a:rPr>
              <a:t>Haiming Wang</a:t>
            </a:r>
            <a:endParaRPr lang="zh-CN" altLang="en-US" sz="2000" i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15363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6989A532-F160-4365-AFC1-56B7D1BAC481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10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685800" y="685800"/>
            <a:ext cx="7772400" cy="8318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kumimoji="0" lang="en-US" altLang="zh-CN" sz="3200" b="1" i="0" kern="0" dirty="0">
                <a:solidFill>
                  <a:schemeClr val="tx2"/>
                </a:solidFill>
                <a:ea typeface="宋体" panose="02010600030101010101" pitchFamily="2" charset="-122"/>
                <a:cs typeface="Times New Roman" pitchFamily="18" charset="0"/>
              </a:rPr>
              <a:t>Frequency synchronization algorithm</a:t>
            </a:r>
            <a:endParaRPr kumimoji="0" lang="zh-CN" altLang="en-US" sz="3200" b="1" i="0" kern="0" dirty="0">
              <a:solidFill>
                <a:schemeClr val="tx2"/>
              </a:solidFill>
              <a:ea typeface="宋体" panose="02010600030101010101" pitchFamily="2" charset="-122"/>
              <a:cs typeface="Times New Roman" pitchFamily="18" charset="0"/>
            </a:endParaRPr>
          </a:p>
          <a:p>
            <a:pPr algn="ctr">
              <a:defRPr/>
            </a:pPr>
            <a:endParaRPr kumimoji="0" lang="zh-CN" altLang="en-US" sz="3200" b="1" i="0" kern="0" dirty="0">
              <a:solidFill>
                <a:schemeClr val="tx2"/>
              </a:solidFill>
              <a:latin typeface="+mj-lt"/>
              <a:ea typeface="宋体" panose="02010600030101010101" pitchFamily="2" charset="-122"/>
              <a:cs typeface="Times New Roman" pitchFamily="18" charset="0"/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642938" y="908050"/>
            <a:ext cx="7888287" cy="554672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kumimoji="0" lang="en-US" altLang="zh-CN" sz="1800" i="0" kern="0" dirty="0">
              <a:latin typeface="+mn-lt"/>
              <a:ea typeface="宋体" panose="02010600030101010101" pitchFamily="2" charset="-122"/>
            </a:endParaRP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Frequency synchronization algorithm:</a:t>
            </a: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  <a:p>
            <a:pPr algn="just" hangingPunct="1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where     denotes receiving QTF without frequency offset,      denotes the sampling interval,          denotes frequency offset,       denotes the angle of     .</a:t>
            </a:r>
          </a:p>
          <a:p>
            <a:pPr marL="800100" lvl="1" indent="-342900" algn="just" hangingPunct="1">
              <a:lnSpc>
                <a:spcPct val="150000"/>
              </a:lnSpc>
              <a:spcBef>
                <a:spcPct val="20000"/>
              </a:spcBef>
              <a:buFont typeface="Times New Roman" panose="02020603050405020304" pitchFamily="18" charset="0"/>
              <a:buChar char="−"/>
              <a:defRPr/>
            </a:pPr>
            <a:r>
              <a:rPr lang="en-US" altLang="zh-CN" sz="1600" i="0" dirty="0">
                <a:ea typeface="宋体" panose="02010600030101010101" pitchFamily="2" charset="-122"/>
              </a:rPr>
              <a:t>The simulation shows that </a:t>
            </a:r>
            <a:r>
              <a:rPr lang="en-US" altLang="zh-CN" sz="1600" i="0" dirty="0">
                <a:ea typeface="宋体" panose="02010600030101010101" pitchFamily="2" charset="-122"/>
                <a:cs typeface="Times New Roman" pitchFamily="18" charset="0"/>
              </a:rPr>
              <a:t>6 repetitions of ZCZ sequence are a good tradeoff between PPDU efficiency and frequency synchronization sensitivity</a:t>
            </a:r>
            <a:r>
              <a:rPr lang="en-US" altLang="zh-CN" sz="1600" i="0" dirty="0">
                <a:ea typeface="宋体" panose="02010600030101010101" pitchFamily="2" charset="-122"/>
              </a:rPr>
              <a:t>.</a:t>
            </a:r>
          </a:p>
          <a:p>
            <a:pPr marL="800100" lvl="1" indent="-342900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</p:txBody>
      </p:sp>
      <p:graphicFrame>
        <p:nvGraphicFramePr>
          <p:cNvPr id="15366" name="对象 1"/>
          <p:cNvGraphicFramePr>
            <a:graphicFrameLocks noChangeAspect="1"/>
          </p:cNvGraphicFramePr>
          <p:nvPr/>
        </p:nvGraphicFramePr>
        <p:xfrm>
          <a:off x="1928813" y="1857375"/>
          <a:ext cx="5199062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0" name="Equation" r:id="rId4" imgW="3454400" imgH="787400" progId="Equation.DSMT4">
                  <p:embed/>
                </p:oleObj>
              </mc:Choice>
              <mc:Fallback>
                <p:oleObj name="Equation" r:id="rId4" imgW="3454400" imgH="787400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1857375"/>
                        <a:ext cx="5199062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对象 2"/>
          <p:cNvGraphicFramePr>
            <a:graphicFrameLocks noChangeAspect="1"/>
          </p:cNvGraphicFramePr>
          <p:nvPr/>
        </p:nvGraphicFramePr>
        <p:xfrm>
          <a:off x="1343025" y="3270250"/>
          <a:ext cx="276225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1" name="Equation" r:id="rId6" imgW="126835" imgH="139518" progId="Equation.DSMT4">
                  <p:embed/>
                </p:oleObj>
              </mc:Choice>
              <mc:Fallback>
                <p:oleObj name="Equation" r:id="rId6" imgW="126835" imgH="139518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3025" y="3270250"/>
                        <a:ext cx="276225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对象 3"/>
          <p:cNvGraphicFramePr>
            <a:graphicFrameLocks noChangeAspect="1"/>
          </p:cNvGraphicFramePr>
          <p:nvPr/>
        </p:nvGraphicFramePr>
        <p:xfrm>
          <a:off x="6156325" y="3213100"/>
          <a:ext cx="25082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2" name="Equation" r:id="rId8" imgW="152334" imgH="228501" progId="Equation.DSMT4">
                  <p:embed/>
                </p:oleObj>
              </mc:Choice>
              <mc:Fallback>
                <p:oleObj name="Equation" r:id="rId8" imgW="152334" imgH="228501" progId="Equation.DSMT4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3213100"/>
                        <a:ext cx="250825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对象 11"/>
          <p:cNvGraphicFramePr>
            <a:graphicFrameLocks noChangeAspect="1"/>
          </p:cNvGraphicFramePr>
          <p:nvPr/>
        </p:nvGraphicFramePr>
        <p:xfrm>
          <a:off x="1562100" y="3605213"/>
          <a:ext cx="4889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3" name="Equation" r:id="rId10" imgW="317225" imgH="241091" progId="Equation.DSMT4">
                  <p:embed/>
                </p:oleObj>
              </mc:Choice>
              <mc:Fallback>
                <p:oleObj name="Equation" r:id="rId10" imgW="317225" imgH="241091" progId="Equation.DSMT4">
                  <p:embed/>
                  <p:pic>
                    <p:nvPicPr>
                      <p:cNvPr id="0" name="对象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100" y="3605213"/>
                        <a:ext cx="48895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对象 12"/>
          <p:cNvGraphicFramePr>
            <a:graphicFrameLocks noChangeAspect="1"/>
          </p:cNvGraphicFramePr>
          <p:nvPr/>
        </p:nvGraphicFramePr>
        <p:xfrm>
          <a:off x="4341813" y="3644900"/>
          <a:ext cx="442912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4" name="Equation" r:id="rId12" imgW="266353" imgH="177569" progId="Equation.DSMT4">
                  <p:embed/>
                </p:oleObj>
              </mc:Choice>
              <mc:Fallback>
                <p:oleObj name="Equation" r:id="rId12" imgW="266353" imgH="177569" progId="Equation.DSMT4">
                  <p:embed/>
                  <p:pic>
                    <p:nvPicPr>
                      <p:cNvPr id="0" name="对象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1813" y="3644900"/>
                        <a:ext cx="442912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1" name="对象 13"/>
          <p:cNvGraphicFramePr>
            <a:graphicFrameLocks noChangeAspect="1"/>
          </p:cNvGraphicFramePr>
          <p:nvPr/>
        </p:nvGraphicFramePr>
        <p:xfrm>
          <a:off x="6656388" y="3644900"/>
          <a:ext cx="204787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5" name="Equation" r:id="rId14" imgW="126725" imgH="177415" progId="Equation.DSMT4">
                  <p:embed/>
                </p:oleObj>
              </mc:Choice>
              <mc:Fallback>
                <p:oleObj name="Equation" r:id="rId14" imgW="126725" imgH="177415" progId="Equation.DSMT4">
                  <p:embed/>
                  <p:pic>
                    <p:nvPicPr>
                      <p:cNvPr id="0" name="对象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6388" y="3644900"/>
                        <a:ext cx="204787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16387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FBE1A04A-8452-48E7-92CA-116694764D9D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11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685800" y="685800"/>
            <a:ext cx="7772400" cy="8318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kumimoji="0" lang="en-US" altLang="zh-CN" sz="3200" b="1" i="0" kern="0" dirty="0">
                <a:solidFill>
                  <a:schemeClr val="tx2"/>
                </a:solidFill>
                <a:ea typeface="宋体" panose="02010600030101010101" pitchFamily="2" charset="-122"/>
                <a:cs typeface="Times New Roman" pitchFamily="18" charset="0"/>
              </a:rPr>
              <a:t>Timing synchronization algorithm</a:t>
            </a:r>
            <a:endParaRPr kumimoji="0" lang="zh-CN" altLang="en-US" sz="3200" b="1" i="0" kern="0" dirty="0">
              <a:solidFill>
                <a:schemeClr val="tx2"/>
              </a:solidFill>
              <a:ea typeface="宋体" panose="02010600030101010101" pitchFamily="2" charset="-122"/>
              <a:cs typeface="Times New Roman" pitchFamily="18" charset="0"/>
            </a:endParaRPr>
          </a:p>
          <a:p>
            <a:pPr algn="ctr">
              <a:defRPr/>
            </a:pPr>
            <a:endParaRPr kumimoji="0" lang="zh-CN" altLang="en-US" sz="3200" b="1" i="0" kern="0" dirty="0">
              <a:solidFill>
                <a:schemeClr val="tx2"/>
              </a:solidFill>
              <a:latin typeface="+mj-lt"/>
              <a:ea typeface="宋体" panose="02010600030101010101" pitchFamily="2" charset="-122"/>
              <a:cs typeface="Times New Roman" pitchFamily="18" charset="0"/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642938" y="1412875"/>
            <a:ext cx="7888287" cy="453707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kumimoji="0" lang="en-US" altLang="zh-CN" sz="1800" i="0" kern="0" dirty="0">
              <a:latin typeface="+mn-lt"/>
              <a:ea typeface="宋体" panose="02010600030101010101" pitchFamily="2" charset="-122"/>
            </a:endParaRP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Local correlation algorithm:</a:t>
            </a: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  <a:p>
            <a:pPr algn="just" hangingPunct="1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where     denotes local ZCZ sequence element,      denotes timing synchronization position.</a:t>
            </a:r>
          </a:p>
          <a:p>
            <a:pPr marL="800100" lvl="1" indent="-342900" hangingPunct="1">
              <a:lnSpc>
                <a:spcPct val="150000"/>
              </a:lnSpc>
              <a:spcBef>
                <a:spcPct val="20000"/>
              </a:spcBef>
              <a:buFont typeface="Times New Roman" panose="02020603050405020304" pitchFamily="18" charset="0"/>
              <a:buChar char="−"/>
              <a:defRPr/>
            </a:pPr>
            <a:r>
              <a:rPr lang="en-US" altLang="zh-CN" sz="1600" i="0" dirty="0">
                <a:ea typeface="宋体" panose="02010600030101010101" pitchFamily="2" charset="-122"/>
              </a:rPr>
              <a:t>Timing synchronization is performed coherently with channel estimation.</a:t>
            </a:r>
          </a:p>
          <a:p>
            <a:pPr marL="800100" lvl="1" indent="-342900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</p:txBody>
      </p:sp>
      <p:graphicFrame>
        <p:nvGraphicFramePr>
          <p:cNvPr id="16390" name="对象 1"/>
          <p:cNvGraphicFramePr>
            <a:graphicFrameLocks noChangeAspect="1"/>
          </p:cNvGraphicFramePr>
          <p:nvPr/>
        </p:nvGraphicFramePr>
        <p:xfrm>
          <a:off x="2325688" y="2373313"/>
          <a:ext cx="4033837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2" name="Equation" r:id="rId4" imgW="2679700" imgH="711200" progId="Equation.DSMT4">
                  <p:embed/>
                </p:oleObj>
              </mc:Choice>
              <mc:Fallback>
                <p:oleObj name="Equation" r:id="rId4" imgW="2679700" imgH="711200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5688" y="2373313"/>
                        <a:ext cx="4033837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对象 4"/>
          <p:cNvGraphicFramePr>
            <a:graphicFrameLocks noChangeAspect="1"/>
          </p:cNvGraphicFramePr>
          <p:nvPr/>
        </p:nvGraphicFramePr>
        <p:xfrm>
          <a:off x="1403350" y="3786188"/>
          <a:ext cx="203200" cy="22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3" name="Equation" r:id="rId6" imgW="126835" imgH="139518" progId="Equation.DSMT4">
                  <p:embed/>
                </p:oleObj>
              </mc:Choice>
              <mc:Fallback>
                <p:oleObj name="Equation" r:id="rId6" imgW="126835" imgH="139518" progId="Equation.DSMT4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3786188"/>
                        <a:ext cx="203200" cy="223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对象 7"/>
          <p:cNvGraphicFramePr>
            <a:graphicFrameLocks noChangeAspect="1"/>
          </p:cNvGraphicFramePr>
          <p:nvPr/>
        </p:nvGraphicFramePr>
        <p:xfrm>
          <a:off x="5292725" y="3681413"/>
          <a:ext cx="20320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4" name="Equation" r:id="rId8" imgW="126780" imgH="215526" progId="Equation.DSMT4">
                  <p:embed/>
                </p:oleObj>
              </mc:Choice>
              <mc:Fallback>
                <p:oleObj name="Equation" r:id="rId8" imgW="126780" imgH="215526" progId="Equation.DSMT4">
                  <p:embed/>
                  <p:pic>
                    <p:nvPicPr>
                      <p:cNvPr id="0" name="对象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3681413"/>
                        <a:ext cx="203200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17411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12296F88-BB76-4649-ADD6-1A870F45B47B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12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685800" y="685800"/>
            <a:ext cx="7772400" cy="8318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kumimoji="0" lang="en-US" altLang="zh-CN" sz="3200" b="1" i="0" kern="0" dirty="0">
                <a:solidFill>
                  <a:schemeClr val="tx2"/>
                </a:solidFill>
                <a:ea typeface="宋体" panose="02010600030101010101" pitchFamily="2" charset="-122"/>
                <a:cs typeface="Times New Roman" pitchFamily="18" charset="0"/>
              </a:rPr>
              <a:t>Channel estimation algorithm</a:t>
            </a:r>
            <a:endParaRPr kumimoji="0" lang="zh-CN" altLang="en-US" sz="3200" b="1" i="0" kern="0" dirty="0">
              <a:solidFill>
                <a:schemeClr val="tx2"/>
              </a:solidFill>
              <a:ea typeface="宋体" panose="02010600030101010101" pitchFamily="2" charset="-122"/>
              <a:cs typeface="Times New Roman" pitchFamily="18" charset="0"/>
            </a:endParaRPr>
          </a:p>
          <a:p>
            <a:pPr algn="ctr">
              <a:defRPr/>
            </a:pPr>
            <a:endParaRPr kumimoji="0" lang="zh-CN" altLang="en-US" sz="3200" b="1" i="0" kern="0" dirty="0">
              <a:solidFill>
                <a:schemeClr val="tx2"/>
              </a:solidFill>
              <a:latin typeface="+mj-lt"/>
              <a:ea typeface="宋体" panose="02010600030101010101" pitchFamily="2" charset="-122"/>
              <a:cs typeface="Times New Roman" pitchFamily="18" charset="0"/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642938" y="908050"/>
            <a:ext cx="7888287" cy="554672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kumimoji="0" lang="en-US" altLang="zh-CN" sz="1800" i="0" kern="0" dirty="0">
              <a:latin typeface="+mn-lt"/>
              <a:ea typeface="宋体" panose="02010600030101010101" pitchFamily="2" charset="-122"/>
            </a:endParaRP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Linear least square (LS) estimation algorithm</a:t>
            </a: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      where       denotes time domain channel with 56 multipath,    is a column vector which denotes the local ZCZ sequence,                   denotes     chips circular shift of    ,         denotes the receiving sequences with       chips.</a:t>
            </a:r>
          </a:p>
          <a:p>
            <a:pPr marL="800100" lvl="1" indent="-342900" algn="just" hangingPunct="1">
              <a:lnSpc>
                <a:spcPct val="150000"/>
              </a:lnSpc>
              <a:spcBef>
                <a:spcPct val="20000"/>
              </a:spcBef>
              <a:buFont typeface="Times New Roman" panose="02020603050405020304" pitchFamily="18" charset="0"/>
              <a:buChar char="−"/>
              <a:defRPr/>
            </a:pPr>
            <a:r>
              <a:rPr lang="en-US" altLang="zh-CN" sz="1600" i="0" dirty="0">
                <a:ea typeface="宋体" panose="02010600030101010101" pitchFamily="2" charset="-122"/>
              </a:rPr>
              <a:t>The simulation shows that 5 </a:t>
            </a:r>
            <a:r>
              <a:rPr lang="en-US" altLang="zh-CN" sz="1600" i="0" dirty="0">
                <a:ea typeface="宋体" panose="02010600030101010101" pitchFamily="2" charset="-122"/>
                <a:cs typeface="Times New Roman" pitchFamily="18" charset="0"/>
              </a:rPr>
              <a:t>repetitions of ZCZ sequence are a good tradeoff between PPDU efficiency and channel estimation sensitivity</a:t>
            </a:r>
            <a:r>
              <a:rPr lang="en-US" altLang="zh-CN" sz="1600" i="0" dirty="0">
                <a:ea typeface="宋体" panose="02010600030101010101" pitchFamily="2" charset="-122"/>
              </a:rPr>
              <a:t>.</a:t>
            </a:r>
          </a:p>
          <a:p>
            <a:pPr marL="800100" lvl="1" indent="-342900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</p:txBody>
      </p:sp>
      <p:graphicFrame>
        <p:nvGraphicFramePr>
          <p:cNvPr id="17414" name="对象 1"/>
          <p:cNvGraphicFramePr>
            <a:graphicFrameLocks noChangeAspect="1"/>
          </p:cNvGraphicFramePr>
          <p:nvPr/>
        </p:nvGraphicFramePr>
        <p:xfrm>
          <a:off x="1751013" y="2544763"/>
          <a:ext cx="4938712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6" name="Equation" r:id="rId4" imgW="3276600" imgH="393700" progId="Equation.DSMT4">
                  <p:embed/>
                </p:oleObj>
              </mc:Choice>
              <mc:Fallback>
                <p:oleObj name="Equation" r:id="rId4" imgW="3276600" imgH="393700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1013" y="2544763"/>
                        <a:ext cx="4938712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对象 4"/>
          <p:cNvGraphicFramePr>
            <a:graphicFrameLocks noChangeAspect="1"/>
          </p:cNvGraphicFramePr>
          <p:nvPr/>
        </p:nvGraphicFramePr>
        <p:xfrm>
          <a:off x="1619250" y="3681413"/>
          <a:ext cx="43656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7" name="Equation" r:id="rId6" imgW="304668" imgH="228501" progId="Equation.DSMT4">
                  <p:embed/>
                </p:oleObj>
              </mc:Choice>
              <mc:Fallback>
                <p:oleObj name="Equation" r:id="rId6" imgW="304668" imgH="228501" progId="Equation.DSMT4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3681413"/>
                        <a:ext cx="436563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对象 7"/>
          <p:cNvGraphicFramePr>
            <a:graphicFrameLocks noChangeAspect="1"/>
          </p:cNvGraphicFramePr>
          <p:nvPr/>
        </p:nvGraphicFramePr>
        <p:xfrm>
          <a:off x="6516688" y="3733800"/>
          <a:ext cx="203200" cy="22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8" name="Equation" r:id="rId8" imgW="126835" imgH="139518" progId="Equation.DSMT4">
                  <p:embed/>
                </p:oleObj>
              </mc:Choice>
              <mc:Fallback>
                <p:oleObj name="Equation" r:id="rId8" imgW="126835" imgH="139518" progId="Equation.DSMT4">
                  <p:embed/>
                  <p:pic>
                    <p:nvPicPr>
                      <p:cNvPr id="0" name="对象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688" y="3733800"/>
                        <a:ext cx="203200" cy="223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7" name="对象 9"/>
          <p:cNvGraphicFramePr>
            <a:graphicFrameLocks noChangeAspect="1"/>
          </p:cNvGraphicFramePr>
          <p:nvPr/>
        </p:nvGraphicFramePr>
        <p:xfrm>
          <a:off x="4840288" y="4076700"/>
          <a:ext cx="111283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9" name="Equation" r:id="rId10" imgW="660113" imgH="253890" progId="Equation.DSMT4">
                  <p:embed/>
                </p:oleObj>
              </mc:Choice>
              <mc:Fallback>
                <p:oleObj name="Equation" r:id="rId10" imgW="660113" imgH="253890" progId="Equation.DSMT4">
                  <p:embed/>
                  <p:pic>
                    <p:nvPicPr>
                      <p:cNvPr id="0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0288" y="4076700"/>
                        <a:ext cx="1112837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8" name="对象 13"/>
          <p:cNvGraphicFramePr>
            <a:graphicFrameLocks noChangeAspect="1"/>
          </p:cNvGraphicFramePr>
          <p:nvPr/>
        </p:nvGraphicFramePr>
        <p:xfrm>
          <a:off x="1785938" y="4568825"/>
          <a:ext cx="203200" cy="22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0" name="Equation" r:id="rId12" imgW="126835" imgH="139518" progId="Equation.DSMT4">
                  <p:embed/>
                </p:oleObj>
              </mc:Choice>
              <mc:Fallback>
                <p:oleObj name="Equation" r:id="rId12" imgW="126835" imgH="139518" progId="Equation.DSMT4">
                  <p:embed/>
                  <p:pic>
                    <p:nvPicPr>
                      <p:cNvPr id="0" name="对象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8" y="4568825"/>
                        <a:ext cx="203200" cy="223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9" name="对象 10"/>
          <p:cNvGraphicFramePr>
            <a:graphicFrameLocks noChangeAspect="1"/>
          </p:cNvGraphicFramePr>
          <p:nvPr/>
        </p:nvGraphicFramePr>
        <p:xfrm>
          <a:off x="6934200" y="4108450"/>
          <a:ext cx="204788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1" name="Equation" r:id="rId13" imgW="126725" imgH="177415" progId="Equation.DSMT4">
                  <p:embed/>
                </p:oleObj>
              </mc:Choice>
              <mc:Fallback>
                <p:oleObj name="Equation" r:id="rId13" imgW="126725" imgH="177415" progId="Equation.DSMT4">
                  <p:embed/>
                  <p:pic>
                    <p:nvPicPr>
                      <p:cNvPr id="0" name="对象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108450"/>
                        <a:ext cx="204788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0" name="对象 12"/>
          <p:cNvGraphicFramePr>
            <a:graphicFrameLocks noChangeAspect="1"/>
          </p:cNvGraphicFramePr>
          <p:nvPr/>
        </p:nvGraphicFramePr>
        <p:xfrm>
          <a:off x="2036763" y="4449763"/>
          <a:ext cx="438150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2" name="Equation" r:id="rId15" imgW="253890" imgH="228501" progId="Equation.DSMT4">
                  <p:embed/>
                </p:oleObj>
              </mc:Choice>
              <mc:Fallback>
                <p:oleObj name="Equation" r:id="rId15" imgW="253890" imgH="228501" progId="Equation.DSMT4">
                  <p:embed/>
                  <p:pic>
                    <p:nvPicPr>
                      <p:cNvPr id="0" name="对象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763" y="4449763"/>
                        <a:ext cx="438150" cy="39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1" name="对象 14"/>
          <p:cNvGraphicFramePr>
            <a:graphicFrameLocks noChangeAspect="1"/>
          </p:cNvGraphicFramePr>
          <p:nvPr/>
        </p:nvGraphicFramePr>
        <p:xfrm>
          <a:off x="6000750" y="4533900"/>
          <a:ext cx="295275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3" name="Equation" r:id="rId17" imgW="177492" imgH="177492" progId="Equation.DSMT4">
                  <p:embed/>
                </p:oleObj>
              </mc:Choice>
              <mc:Fallback>
                <p:oleObj name="Equation" r:id="rId17" imgW="177492" imgH="177492" progId="Equation.DSMT4">
                  <p:embed/>
                  <p:pic>
                    <p:nvPicPr>
                      <p:cNvPr id="0" name="对象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4533900"/>
                        <a:ext cx="295275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18435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888915F5-4DBC-4CBD-BE00-3931725B6334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13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684213" y="661988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kern="0" dirty="0" smtClean="0">
                <a:solidFill>
                  <a:srgbClr val="000000"/>
                </a:solidFill>
              </a:rPr>
              <a:t>Conclusion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sp>
        <p:nvSpPr>
          <p:cNvPr id="18437" name="内容占位符 2"/>
          <p:cNvSpPr txBox="1">
            <a:spLocks/>
          </p:cNvSpPr>
          <p:nvPr/>
        </p:nvSpPr>
        <p:spPr bwMode="auto">
          <a:xfrm>
            <a:off x="642938" y="1500188"/>
            <a:ext cx="8001000" cy="473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altLang="zh-CN" i="0"/>
          </a:p>
          <a:p>
            <a:pPr algn="just">
              <a:lnSpc>
                <a:spcPct val="112000"/>
              </a:lnSpc>
              <a:buFontTx/>
              <a:buChar char="•"/>
            </a:pPr>
            <a:r>
              <a:rPr lang="en-US" altLang="zh-CN" sz="1800" i="0"/>
              <a:t>ZCZ sequence set and its fast periodic correlator are applied in preamble to simplify receiver processing.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altLang="zh-CN" sz="1800" b="1" i="0"/>
          </a:p>
          <a:p>
            <a:pPr algn="just">
              <a:lnSpc>
                <a:spcPct val="112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1800" i="0"/>
              <a:t>A common preamble is proposed for different PHY modes.</a:t>
            </a:r>
          </a:p>
          <a:p>
            <a:pPr lvl="1" algn="just">
              <a:lnSpc>
                <a:spcPct val="112000"/>
              </a:lnSpc>
              <a:spcBef>
                <a:spcPct val="20000"/>
              </a:spcBef>
              <a:buFontTx/>
              <a:buChar char="–"/>
            </a:pPr>
            <a:r>
              <a:rPr lang="en-US" altLang="zh-CN" sz="1600" i="0"/>
              <a:t>SC and OFDM MCSs share the same preamble structure.</a:t>
            </a:r>
          </a:p>
          <a:p>
            <a:pPr hangingPunct="1">
              <a:spcBef>
                <a:spcPct val="20000"/>
              </a:spcBef>
              <a:buFontTx/>
              <a:buChar char="•"/>
            </a:pPr>
            <a:endParaRPr lang="en-US" altLang="zh-CN" sz="1800" i="0"/>
          </a:p>
          <a:p>
            <a:pPr hangingPunct="1">
              <a:spcBef>
                <a:spcPct val="20000"/>
              </a:spcBef>
            </a:pPr>
            <a:endParaRPr lang="en-US" altLang="zh-CN" sz="1800" i="0"/>
          </a:p>
          <a:p>
            <a:pPr hangingPunct="1">
              <a:spcBef>
                <a:spcPct val="20000"/>
              </a:spcBef>
            </a:pPr>
            <a:endParaRPr lang="en-US" altLang="zh-CN" sz="1800" i="0"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19459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147F66AE-5C74-4B48-95C6-D9C9C2721C8A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14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47625" y="1196975"/>
            <a:ext cx="8772525" cy="352742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altLang="zh-CN" sz="3200" b="1" i="0" dirty="0">
                <a:ea typeface="宋体" panose="02010600030101010101" pitchFamily="2" charset="-122"/>
              </a:rPr>
              <a:t>Annex </a:t>
            </a:r>
          </a:p>
          <a:p>
            <a:pPr algn="ctr">
              <a:defRPr/>
            </a:pPr>
            <a:endParaRPr lang="en-US" altLang="zh-CN" sz="3200" i="0" dirty="0">
              <a:ea typeface="宋体" panose="02010600030101010101" pitchFamily="2" charset="-122"/>
            </a:endParaRPr>
          </a:p>
          <a:p>
            <a:pPr>
              <a:defRPr/>
            </a:pPr>
            <a:r>
              <a:rPr lang="en-US" altLang="zh-CN" sz="3200" i="0" dirty="0">
                <a:ea typeface="宋体" panose="02010600030101010101" pitchFamily="2" charset="-122"/>
              </a:rPr>
              <a:t>	1. Generator of ZCZ sequence set</a:t>
            </a:r>
          </a:p>
          <a:p>
            <a:pPr>
              <a:defRPr/>
            </a:pPr>
            <a:r>
              <a:rPr lang="en-US" altLang="zh-CN" sz="3200" i="0" dirty="0">
                <a:ea typeface="宋体" panose="02010600030101010101" pitchFamily="2" charset="-122"/>
              </a:rPr>
              <a:t>	2. Generation parameters of </a:t>
            </a:r>
          </a:p>
          <a:p>
            <a:pPr>
              <a:defRPr/>
            </a:pPr>
            <a:r>
              <a:rPr lang="en-US" altLang="zh-CN" sz="3200" i="0" dirty="0">
                <a:ea typeface="宋体" panose="02010600030101010101" pitchFamily="2" charset="-122"/>
              </a:rPr>
              <a:t>	3. Generation parameters of </a:t>
            </a:r>
          </a:p>
          <a:p>
            <a:pPr>
              <a:defRPr/>
            </a:pPr>
            <a:r>
              <a:rPr lang="en-US" altLang="zh-CN" sz="3200" i="0" dirty="0">
                <a:ea typeface="宋体" panose="02010600030101010101" pitchFamily="2" charset="-122"/>
              </a:rPr>
              <a:t>	4. Simulation of                   correlation</a:t>
            </a:r>
          </a:p>
          <a:p>
            <a:pPr>
              <a:defRPr/>
            </a:pPr>
            <a:r>
              <a:rPr lang="en-US" altLang="zh-CN" sz="3200" i="0" dirty="0">
                <a:ea typeface="宋体" panose="02010600030101010101" pitchFamily="2" charset="-122"/>
              </a:rPr>
              <a:t>	5. Simulation of packet detection</a:t>
            </a:r>
          </a:p>
          <a:p>
            <a:pPr>
              <a:defRPr/>
            </a:pPr>
            <a:r>
              <a:rPr lang="en-US" altLang="zh-CN" sz="3200" i="0" dirty="0">
                <a:ea typeface="宋体" panose="02010600030101010101" pitchFamily="2" charset="-122"/>
              </a:rPr>
              <a:t>	6. Simulation of frequency offset estimation</a:t>
            </a:r>
          </a:p>
          <a:p>
            <a:pPr>
              <a:defRPr/>
            </a:pPr>
            <a:r>
              <a:rPr lang="en-US" altLang="zh-CN" sz="3200" i="0" dirty="0">
                <a:ea typeface="宋体" panose="02010600030101010101" pitchFamily="2" charset="-122"/>
              </a:rPr>
              <a:t>	7. Simulation of channel estimation</a:t>
            </a:r>
            <a:endParaRPr kumimoji="0" lang="zh-CN" altLang="en-US" sz="3200" i="0" kern="0" dirty="0">
              <a:solidFill>
                <a:srgbClr val="000000"/>
              </a:solidFill>
              <a:ea typeface="宋体" panose="02010600030101010101" pitchFamily="2" charset="-122"/>
            </a:endParaRPr>
          </a:p>
          <a:p>
            <a:pPr algn="ctr">
              <a:defRPr/>
            </a:pPr>
            <a:endParaRPr kumimoji="0" lang="zh-CN" altLang="en-US" sz="3200" b="1" i="0" kern="0" dirty="0">
              <a:solidFill>
                <a:schemeClr val="tx2"/>
              </a:solidFill>
              <a:latin typeface="+mj-lt"/>
              <a:ea typeface="宋体" panose="02010600030101010101" pitchFamily="2" charset="-122"/>
              <a:cs typeface="+mj-cs"/>
            </a:endParaRPr>
          </a:p>
        </p:txBody>
      </p:sp>
      <p:graphicFrame>
        <p:nvGraphicFramePr>
          <p:cNvPr id="19461" name="对象 2"/>
          <p:cNvGraphicFramePr>
            <a:graphicFrameLocks noChangeAspect="1"/>
          </p:cNvGraphicFramePr>
          <p:nvPr/>
        </p:nvGraphicFramePr>
        <p:xfrm>
          <a:off x="5700713" y="2708275"/>
          <a:ext cx="1824037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3" name="Equation" r:id="rId4" imgW="863225" imgH="253890" progId="Equation.DSMT4">
                  <p:embed/>
                </p:oleObj>
              </mc:Choice>
              <mc:Fallback>
                <p:oleObj name="Equation" r:id="rId4" imgW="863225" imgH="25389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0713" y="2708275"/>
                        <a:ext cx="1824037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3756025" y="3681413"/>
          <a:ext cx="182403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4" name="Equation" r:id="rId6" imgW="863225" imgH="253890" progId="Equation.DSMT4">
                  <p:embed/>
                </p:oleObj>
              </mc:Choice>
              <mc:Fallback>
                <p:oleObj name="Equation" r:id="rId6" imgW="863225" imgH="25389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6025" y="3681413"/>
                        <a:ext cx="1824038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对象 6"/>
          <p:cNvGraphicFramePr>
            <a:graphicFrameLocks noChangeAspect="1"/>
          </p:cNvGraphicFramePr>
          <p:nvPr/>
        </p:nvGraphicFramePr>
        <p:xfrm>
          <a:off x="5713413" y="3217863"/>
          <a:ext cx="181133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5" name="Equation" r:id="rId7" imgW="926698" imgH="253890" progId="Equation.DSMT4">
                  <p:embed/>
                </p:oleObj>
              </mc:Choice>
              <mc:Fallback>
                <p:oleObj name="Equation" r:id="rId7" imgW="926698" imgH="253890" progId="Equation.DSMT4">
                  <p:embed/>
                  <p:pic>
                    <p:nvPicPr>
                      <p:cNvPr id="0" name="对象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3413" y="3217863"/>
                        <a:ext cx="1811337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页脚占位符 6"/>
          <p:cNvSpPr txBox="1">
            <a:spLocks noGrp="1"/>
          </p:cNvSpPr>
          <p:nvPr/>
        </p:nvSpPr>
        <p:spPr bwMode="auto">
          <a:xfrm>
            <a:off x="6643688" y="6500813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20483" name="灯片编号占位符 7"/>
          <p:cNvSpPr txBox="1">
            <a:spLocks noGrp="1"/>
          </p:cNvSpPr>
          <p:nvPr/>
        </p:nvSpPr>
        <p:spPr bwMode="auto">
          <a:xfrm>
            <a:off x="4214813" y="65008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4D8056A7-3C46-492A-AF9F-ECDAA353BE5F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15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684213" y="661988"/>
            <a:ext cx="7772400" cy="75088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i="0" dirty="0" smtClean="0"/>
              <a:t>Generator of ZCZ sequence set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pic>
        <p:nvPicPr>
          <p:cNvPr id="20485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63" y="1425575"/>
            <a:ext cx="7499350" cy="441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21507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60578F98-0450-46D0-AA57-64CFDEA1A11D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16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684213" y="661988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i="0" dirty="0"/>
              <a:t>Generation parameters </a:t>
            </a:r>
            <a:r>
              <a:rPr lang="en-US" altLang="zh-CN" i="0" dirty="0" smtClean="0"/>
              <a:t>of                   </a:t>
            </a:r>
            <a:r>
              <a:rPr lang="en-US" altLang="zh-CN" i="0" dirty="0" smtClean="0">
                <a:solidFill>
                  <a:schemeClr val="bg1"/>
                </a:solidFill>
              </a:rPr>
              <a:t>.</a:t>
            </a:r>
            <a:endParaRPr kumimoji="0" lang="zh-CN" altLang="en-US" i="0" kern="0" dirty="0">
              <a:solidFill>
                <a:schemeClr val="bg1"/>
              </a:solidFill>
            </a:endParaRPr>
          </a:p>
        </p:txBody>
      </p:sp>
      <p:sp>
        <p:nvSpPr>
          <p:cNvPr id="21509" name="内容占位符 2"/>
          <p:cNvSpPr txBox="1">
            <a:spLocks/>
          </p:cNvSpPr>
          <p:nvPr/>
        </p:nvSpPr>
        <p:spPr bwMode="auto">
          <a:xfrm>
            <a:off x="642938" y="1500188"/>
            <a:ext cx="8001000" cy="473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altLang="zh-CN" i="0"/>
          </a:p>
          <a:p>
            <a:pPr>
              <a:lnSpc>
                <a:spcPct val="112000"/>
              </a:lnSpc>
              <a:buFontTx/>
              <a:buChar char="•"/>
            </a:pPr>
            <a:r>
              <a:rPr lang="en-US" altLang="zh-CN" sz="1800" i="0"/>
              <a:t>Finite collection of symbols: </a:t>
            </a:r>
          </a:p>
          <a:p>
            <a:pPr>
              <a:lnSpc>
                <a:spcPct val="112000"/>
              </a:lnSpc>
              <a:buFontTx/>
              <a:buChar char="•"/>
            </a:pPr>
            <a:endParaRPr lang="en-US" altLang="zh-CN" sz="1800" b="1" i="0"/>
          </a:p>
          <a:p>
            <a:pPr>
              <a:lnSpc>
                <a:spcPct val="112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1800" i="0"/>
              <a:t>Initial mutually orthogonal aperiodic sequence sets:</a:t>
            </a:r>
          </a:p>
          <a:p>
            <a:pPr>
              <a:lnSpc>
                <a:spcPct val="112000"/>
              </a:lnSpc>
              <a:spcBef>
                <a:spcPct val="20000"/>
              </a:spcBef>
              <a:buFontTx/>
              <a:buChar char="•"/>
            </a:pPr>
            <a:endParaRPr lang="en-US" altLang="zh-CN" sz="1800" i="0"/>
          </a:p>
          <a:p>
            <a:pPr hangingPunct="1">
              <a:spcBef>
                <a:spcPct val="20000"/>
              </a:spcBef>
              <a:buFontTx/>
              <a:buChar char="•"/>
            </a:pPr>
            <a:endParaRPr lang="en-US" altLang="zh-CN" sz="1800" i="0"/>
          </a:p>
          <a:p>
            <a:pPr hangingPunct="1">
              <a:spcBef>
                <a:spcPct val="20000"/>
              </a:spcBef>
              <a:buFontTx/>
              <a:buChar char="•"/>
            </a:pPr>
            <a:r>
              <a:rPr lang="en-US" altLang="zh-CN" sz="1800" i="0"/>
              <a:t>DFT matrix:</a:t>
            </a:r>
          </a:p>
          <a:p>
            <a:pPr hangingPunct="1">
              <a:spcBef>
                <a:spcPct val="20000"/>
              </a:spcBef>
              <a:buFontTx/>
              <a:buChar char="•"/>
            </a:pPr>
            <a:endParaRPr lang="en-US" altLang="zh-CN" sz="1800" i="0"/>
          </a:p>
          <a:p>
            <a:pPr hangingPunct="1">
              <a:spcBef>
                <a:spcPct val="20000"/>
              </a:spcBef>
              <a:buFontTx/>
              <a:buChar char="•"/>
            </a:pPr>
            <a:endParaRPr lang="en-US" altLang="zh-CN" sz="1800" i="0"/>
          </a:p>
          <a:p>
            <a:pPr hangingPunct="1">
              <a:spcBef>
                <a:spcPct val="20000"/>
              </a:spcBef>
              <a:buFontTx/>
              <a:buChar char="•"/>
            </a:pPr>
            <a:endParaRPr lang="en-US" altLang="zh-CN" sz="1800" i="0"/>
          </a:p>
          <a:p>
            <a:pPr hangingPunct="1">
              <a:spcBef>
                <a:spcPct val="20000"/>
              </a:spcBef>
              <a:buFontTx/>
              <a:buChar char="•"/>
            </a:pPr>
            <a:r>
              <a:rPr lang="en-US" altLang="zh-CN" sz="1800" i="0"/>
              <a:t>Coefficient matrix:</a:t>
            </a:r>
          </a:p>
          <a:p>
            <a:pPr hangingPunct="1">
              <a:spcBef>
                <a:spcPct val="20000"/>
              </a:spcBef>
            </a:pPr>
            <a:endParaRPr lang="en-US" altLang="zh-CN" sz="1800" i="0"/>
          </a:p>
          <a:p>
            <a:pPr hangingPunct="1">
              <a:spcBef>
                <a:spcPct val="20000"/>
              </a:spcBef>
            </a:pPr>
            <a:endParaRPr lang="en-US" altLang="zh-CN" sz="1800" i="0">
              <a:cs typeface="Times New Roman" pitchFamily="18" charset="0"/>
            </a:endParaRPr>
          </a:p>
        </p:txBody>
      </p:sp>
      <p:graphicFrame>
        <p:nvGraphicFramePr>
          <p:cNvPr id="21510" name="对象 2"/>
          <p:cNvGraphicFramePr>
            <a:graphicFrameLocks noChangeAspect="1"/>
          </p:cNvGraphicFramePr>
          <p:nvPr/>
        </p:nvGraphicFramePr>
        <p:xfrm>
          <a:off x="5845175" y="728663"/>
          <a:ext cx="18224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4" name="Equation" r:id="rId4" imgW="863225" imgH="253890" progId="Equation.DSMT4">
                  <p:embed/>
                </p:oleObj>
              </mc:Choice>
              <mc:Fallback>
                <p:oleObj name="Equation" r:id="rId4" imgW="863225" imgH="25389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5175" y="728663"/>
                        <a:ext cx="182245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3713163" y="1831975"/>
          <a:ext cx="1579562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5" name="Equation" r:id="rId6" imgW="1256755" imgH="253890" progId="Equation.DSMT4">
                  <p:embed/>
                </p:oleObj>
              </mc:Choice>
              <mc:Fallback>
                <p:oleObj name="Equation" r:id="rId6" imgW="1256755" imgH="25389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3163" y="1831975"/>
                        <a:ext cx="1579562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1514" name="对象 4"/>
          <p:cNvGraphicFramePr>
            <a:graphicFrameLocks noChangeAspect="1"/>
          </p:cNvGraphicFramePr>
          <p:nvPr/>
        </p:nvGraphicFramePr>
        <p:xfrm>
          <a:off x="5867400" y="2157413"/>
          <a:ext cx="1771650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6" name="Equation" r:id="rId8" imgW="1536700" imgH="914400" progId="Equation.DSMT4">
                  <p:embed/>
                </p:oleObj>
              </mc:Choice>
              <mc:Fallback>
                <p:oleObj name="Equation" r:id="rId8" imgW="1536700" imgH="914400" progId="Equation.DSMT4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157413"/>
                        <a:ext cx="1771650" cy="1055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1516" name="对象 7"/>
          <p:cNvGraphicFramePr>
            <a:graphicFrameLocks noChangeAspect="1"/>
          </p:cNvGraphicFramePr>
          <p:nvPr/>
        </p:nvGraphicFramePr>
        <p:xfrm>
          <a:off x="2339975" y="3141663"/>
          <a:ext cx="1673225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7" name="Equation" r:id="rId10" imgW="1435100" imgH="914400" progId="Equation.DSMT4">
                  <p:embed/>
                </p:oleObj>
              </mc:Choice>
              <mc:Fallback>
                <p:oleObj name="Equation" r:id="rId10" imgW="1435100" imgH="914400" progId="Equation.DSMT4">
                  <p:embed/>
                  <p:pic>
                    <p:nvPicPr>
                      <p:cNvPr id="0" name="对象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3141663"/>
                        <a:ext cx="1673225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1518" name="对象 9"/>
          <p:cNvGraphicFramePr>
            <a:graphicFrameLocks noChangeAspect="1"/>
          </p:cNvGraphicFramePr>
          <p:nvPr/>
        </p:nvGraphicFramePr>
        <p:xfrm>
          <a:off x="2843213" y="4581525"/>
          <a:ext cx="176530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8" name="Equation" r:id="rId12" imgW="1587500" imgH="914400" progId="Equation.DSMT4">
                  <p:embed/>
                </p:oleObj>
              </mc:Choice>
              <mc:Fallback>
                <p:oleObj name="Equation" r:id="rId12" imgW="1587500" imgH="914400" progId="Equation.DSMT4">
                  <p:embed/>
                  <p:pic>
                    <p:nvPicPr>
                      <p:cNvPr id="0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4581525"/>
                        <a:ext cx="1765300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22531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FA46944E-0EF4-4673-997E-87C5EF968B92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17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684213" y="661988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i="0" dirty="0"/>
              <a:t>Generation parameters </a:t>
            </a:r>
            <a:r>
              <a:rPr lang="en-US" altLang="zh-CN" i="0" dirty="0" smtClean="0"/>
              <a:t>of                   </a:t>
            </a:r>
            <a:r>
              <a:rPr lang="en-US" altLang="zh-CN" i="0" dirty="0" smtClean="0">
                <a:solidFill>
                  <a:schemeClr val="bg1"/>
                </a:solidFill>
              </a:rPr>
              <a:t>.</a:t>
            </a:r>
            <a:endParaRPr kumimoji="0" lang="zh-CN" altLang="en-US" i="0" kern="0" dirty="0">
              <a:solidFill>
                <a:schemeClr val="bg1"/>
              </a:solidFill>
            </a:endParaRPr>
          </a:p>
        </p:txBody>
      </p:sp>
      <p:sp>
        <p:nvSpPr>
          <p:cNvPr id="22533" name="内容占位符 2"/>
          <p:cNvSpPr txBox="1">
            <a:spLocks/>
          </p:cNvSpPr>
          <p:nvPr/>
        </p:nvSpPr>
        <p:spPr bwMode="auto">
          <a:xfrm>
            <a:off x="642938" y="1500188"/>
            <a:ext cx="8001000" cy="473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altLang="zh-CN" i="0"/>
          </a:p>
          <a:p>
            <a:pPr>
              <a:lnSpc>
                <a:spcPct val="112000"/>
              </a:lnSpc>
              <a:buFontTx/>
              <a:buChar char="•"/>
            </a:pPr>
            <a:r>
              <a:rPr lang="en-US" altLang="zh-CN" sz="1800" i="0"/>
              <a:t>Finite collection of symbols: </a:t>
            </a:r>
          </a:p>
          <a:p>
            <a:pPr>
              <a:lnSpc>
                <a:spcPct val="112000"/>
              </a:lnSpc>
              <a:buFontTx/>
              <a:buChar char="•"/>
            </a:pPr>
            <a:endParaRPr lang="en-US" altLang="zh-CN" sz="1800" b="1" i="0"/>
          </a:p>
          <a:p>
            <a:pPr>
              <a:lnSpc>
                <a:spcPct val="112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1800" i="0"/>
              <a:t>Initial mutually orthogonal aperiodic sequence sets:</a:t>
            </a:r>
          </a:p>
          <a:p>
            <a:pPr>
              <a:lnSpc>
                <a:spcPct val="112000"/>
              </a:lnSpc>
              <a:spcBef>
                <a:spcPct val="20000"/>
              </a:spcBef>
              <a:buFontTx/>
              <a:buChar char="•"/>
            </a:pPr>
            <a:endParaRPr lang="en-US" altLang="zh-CN" sz="1800" i="0"/>
          </a:p>
          <a:p>
            <a:pPr hangingPunct="1">
              <a:spcBef>
                <a:spcPct val="20000"/>
              </a:spcBef>
              <a:buFontTx/>
              <a:buChar char="•"/>
            </a:pPr>
            <a:endParaRPr lang="en-US" altLang="zh-CN" sz="1800" i="0"/>
          </a:p>
          <a:p>
            <a:pPr hangingPunct="1">
              <a:spcBef>
                <a:spcPct val="20000"/>
              </a:spcBef>
              <a:buFontTx/>
              <a:buChar char="•"/>
            </a:pPr>
            <a:r>
              <a:rPr lang="en-US" altLang="zh-CN" sz="1800" i="0"/>
              <a:t>DFT matrix:</a:t>
            </a:r>
          </a:p>
          <a:p>
            <a:pPr hangingPunct="1">
              <a:spcBef>
                <a:spcPct val="20000"/>
              </a:spcBef>
              <a:buFontTx/>
              <a:buChar char="•"/>
            </a:pPr>
            <a:endParaRPr lang="en-US" altLang="zh-CN" sz="1800" i="0"/>
          </a:p>
          <a:p>
            <a:pPr hangingPunct="1">
              <a:spcBef>
                <a:spcPct val="20000"/>
              </a:spcBef>
              <a:buFontTx/>
              <a:buChar char="•"/>
            </a:pPr>
            <a:endParaRPr lang="en-US" altLang="zh-CN" sz="1800" i="0"/>
          </a:p>
          <a:p>
            <a:pPr hangingPunct="1">
              <a:spcBef>
                <a:spcPct val="20000"/>
              </a:spcBef>
              <a:buFontTx/>
              <a:buChar char="•"/>
            </a:pPr>
            <a:endParaRPr lang="en-US" altLang="zh-CN" sz="1800" i="0"/>
          </a:p>
          <a:p>
            <a:pPr hangingPunct="1">
              <a:spcBef>
                <a:spcPct val="20000"/>
              </a:spcBef>
              <a:buFontTx/>
              <a:buChar char="•"/>
            </a:pPr>
            <a:r>
              <a:rPr lang="en-US" altLang="zh-CN" sz="1800" i="0"/>
              <a:t>Coefficient matrix:</a:t>
            </a:r>
          </a:p>
          <a:p>
            <a:pPr hangingPunct="1">
              <a:spcBef>
                <a:spcPct val="20000"/>
              </a:spcBef>
            </a:pPr>
            <a:endParaRPr lang="en-US" altLang="zh-CN" sz="1800" i="0"/>
          </a:p>
          <a:p>
            <a:pPr hangingPunct="1">
              <a:spcBef>
                <a:spcPct val="20000"/>
              </a:spcBef>
            </a:pPr>
            <a:endParaRPr lang="en-US" altLang="zh-CN" sz="1800" i="0">
              <a:cs typeface="Times New Roman" pitchFamily="18" charset="0"/>
            </a:endParaRPr>
          </a:p>
        </p:txBody>
      </p:sp>
      <p:sp>
        <p:nvSpPr>
          <p:cNvPr id="225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2535" name="对象 2"/>
          <p:cNvGraphicFramePr>
            <a:graphicFrameLocks noChangeAspect="1"/>
          </p:cNvGraphicFramePr>
          <p:nvPr/>
        </p:nvGraphicFramePr>
        <p:xfrm>
          <a:off x="3713163" y="1831975"/>
          <a:ext cx="1579562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0" name="Equation" r:id="rId4" imgW="1256755" imgH="253890" progId="Equation.DSMT4">
                  <p:embed/>
                </p:oleObj>
              </mc:Choice>
              <mc:Fallback>
                <p:oleObj name="Equation" r:id="rId4" imgW="1256755" imgH="25389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3163" y="1831975"/>
                        <a:ext cx="1579562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2253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2538" name="对象 7"/>
          <p:cNvGraphicFramePr>
            <a:graphicFrameLocks noChangeAspect="1"/>
          </p:cNvGraphicFramePr>
          <p:nvPr/>
        </p:nvGraphicFramePr>
        <p:xfrm>
          <a:off x="2339975" y="3141663"/>
          <a:ext cx="1673225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1" name="Equation" r:id="rId6" imgW="1435100" imgH="914400" progId="Equation.DSMT4">
                  <p:embed/>
                </p:oleObj>
              </mc:Choice>
              <mc:Fallback>
                <p:oleObj name="Equation" r:id="rId6" imgW="1435100" imgH="914400" progId="Equation.DSMT4">
                  <p:embed/>
                  <p:pic>
                    <p:nvPicPr>
                      <p:cNvPr id="0" name="对象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3141663"/>
                        <a:ext cx="1673225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2540" name="对象 14"/>
          <p:cNvGraphicFramePr>
            <a:graphicFrameLocks noChangeAspect="1"/>
          </p:cNvGraphicFramePr>
          <p:nvPr/>
        </p:nvGraphicFramePr>
        <p:xfrm>
          <a:off x="6000750" y="781050"/>
          <a:ext cx="18097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2" name="Equation" r:id="rId8" imgW="926698" imgH="253890" progId="Equation.DSMT4">
                  <p:embed/>
                </p:oleObj>
              </mc:Choice>
              <mc:Fallback>
                <p:oleObj name="Equation" r:id="rId8" imgW="926698" imgH="253890" progId="Equation.DSMT4">
                  <p:embed/>
                  <p:pic>
                    <p:nvPicPr>
                      <p:cNvPr id="0" name="对象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781050"/>
                        <a:ext cx="180975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2542" name="Object 14"/>
          <p:cNvGraphicFramePr>
            <a:graphicFrameLocks noChangeAspect="1"/>
          </p:cNvGraphicFramePr>
          <p:nvPr/>
        </p:nvGraphicFramePr>
        <p:xfrm>
          <a:off x="5876925" y="2124075"/>
          <a:ext cx="3171825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3" name="Equation" r:id="rId10" imgW="3175000" imgH="1117600" progId="Equation.DSMT4">
                  <p:embed/>
                </p:oleObj>
              </mc:Choice>
              <mc:Fallback>
                <p:oleObj name="Equation" r:id="rId10" imgW="3175000" imgH="1117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6925" y="2124075"/>
                        <a:ext cx="3171825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2544" name="对象 4"/>
          <p:cNvGraphicFramePr>
            <a:graphicFrameLocks noChangeAspect="1"/>
          </p:cNvGraphicFramePr>
          <p:nvPr/>
        </p:nvGraphicFramePr>
        <p:xfrm>
          <a:off x="2901950" y="4508500"/>
          <a:ext cx="1806575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4" name="Equation" r:id="rId12" imgW="1587500" imgH="914400" progId="Equation.DSMT4">
                  <p:embed/>
                </p:oleObj>
              </mc:Choice>
              <mc:Fallback>
                <p:oleObj name="Equation" r:id="rId12" imgW="1587500" imgH="914400" progId="Equation.DSMT4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1950" y="4508500"/>
                        <a:ext cx="1806575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页脚占位符 6"/>
          <p:cNvSpPr txBox="1">
            <a:spLocks noGrp="1"/>
          </p:cNvSpPr>
          <p:nvPr/>
        </p:nvSpPr>
        <p:spPr bwMode="auto">
          <a:xfrm>
            <a:off x="6643688" y="6500813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23555" name="灯片编号占位符 7"/>
          <p:cNvSpPr txBox="1">
            <a:spLocks noGrp="1"/>
          </p:cNvSpPr>
          <p:nvPr/>
        </p:nvSpPr>
        <p:spPr bwMode="auto">
          <a:xfrm>
            <a:off x="4214813" y="65008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D7B5633E-B962-4841-B8AA-0CC263134898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18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684213" y="661988"/>
            <a:ext cx="7772400" cy="75088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i="0" dirty="0" smtClean="0"/>
              <a:t>Correlation of                  </a:t>
            </a:r>
            <a:r>
              <a:rPr lang="en-US" altLang="zh-CN" i="0" dirty="0" smtClean="0">
                <a:solidFill>
                  <a:schemeClr val="bg1"/>
                </a:solidFill>
              </a:rPr>
              <a:t>.</a:t>
            </a:r>
            <a:r>
              <a:rPr lang="en-US" altLang="zh-CN" i="0" dirty="0" smtClean="0"/>
              <a:t>     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pic>
        <p:nvPicPr>
          <p:cNvPr id="23557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341438"/>
            <a:ext cx="7632700" cy="504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558" name="对象 2"/>
          <p:cNvGraphicFramePr>
            <a:graphicFrameLocks noChangeAspect="1"/>
          </p:cNvGraphicFramePr>
          <p:nvPr/>
        </p:nvGraphicFramePr>
        <p:xfrm>
          <a:off x="4929188" y="714375"/>
          <a:ext cx="18224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2" name="Equation" r:id="rId5" imgW="863225" imgH="253890" progId="Equation.DSMT4">
                  <p:embed/>
                </p:oleObj>
              </mc:Choice>
              <mc:Fallback>
                <p:oleObj name="Equation" r:id="rId5" imgW="863225" imgH="25389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88" y="714375"/>
                        <a:ext cx="182245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页脚占位符 6"/>
          <p:cNvSpPr txBox="1">
            <a:spLocks noGrp="1"/>
          </p:cNvSpPr>
          <p:nvPr/>
        </p:nvSpPr>
        <p:spPr bwMode="auto">
          <a:xfrm>
            <a:off x="6643688" y="6500813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24579" name="灯片编号占位符 7"/>
          <p:cNvSpPr txBox="1">
            <a:spLocks noGrp="1"/>
          </p:cNvSpPr>
          <p:nvPr/>
        </p:nvSpPr>
        <p:spPr bwMode="auto">
          <a:xfrm>
            <a:off x="4214813" y="65008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8315E1AB-03D4-4BDA-A50C-6188BA3C32D3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19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24580" name="标题 1"/>
          <p:cNvSpPr txBox="1">
            <a:spLocks/>
          </p:cNvSpPr>
          <p:nvPr/>
        </p:nvSpPr>
        <p:spPr bwMode="auto">
          <a:xfrm>
            <a:off x="684213" y="661988"/>
            <a:ext cx="7772400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lang="en-US" altLang="zh-CN" sz="3200" b="1" i="0">
                <a:solidFill>
                  <a:schemeClr val="tx2"/>
                </a:solidFill>
              </a:rPr>
              <a:t>Packet detection (1)</a:t>
            </a:r>
          </a:p>
        </p:txBody>
      </p:sp>
      <p:sp>
        <p:nvSpPr>
          <p:cNvPr id="24581" name="文本框 6"/>
          <p:cNvSpPr txBox="1">
            <a:spLocks noChangeArrowheads="1"/>
          </p:cNvSpPr>
          <p:nvPr/>
        </p:nvSpPr>
        <p:spPr bwMode="auto">
          <a:xfrm>
            <a:off x="7358063" y="2643188"/>
            <a:ext cx="1571625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r>
              <a:rPr lang="en-US" altLang="zh-CN" sz="1800" i="0"/>
              <a:t>It is shown that threshold 0.2 is a better choice to satisfy the demand of packet detection sensitivity.</a:t>
            </a:r>
            <a:endParaRPr lang="zh-CN" altLang="en-US" sz="1800" i="0"/>
          </a:p>
        </p:txBody>
      </p:sp>
      <p:pic>
        <p:nvPicPr>
          <p:cNvPr id="2458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1500" y="1143000"/>
            <a:ext cx="8694738" cy="550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7171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8C523747-6A2C-4FE7-9F02-9A62CE0FE272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2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685800" y="685800"/>
            <a:ext cx="7772400" cy="65563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i="0" dirty="0"/>
              <a:t>Common </a:t>
            </a:r>
            <a:r>
              <a:rPr lang="en-US" altLang="zh-CN" i="0" dirty="0" smtClean="0"/>
              <a:t>preamble introduction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sp>
        <p:nvSpPr>
          <p:cNvPr id="7" name="文本占位符 20"/>
          <p:cNvSpPr txBox="1">
            <a:spLocks/>
          </p:cNvSpPr>
          <p:nvPr/>
        </p:nvSpPr>
        <p:spPr>
          <a:xfrm>
            <a:off x="714375" y="1563688"/>
            <a:ext cx="7786688" cy="4562475"/>
          </a:xfrm>
          <a:prstGeom prst="rect">
            <a:avLst/>
          </a:prstGeom>
        </p:spPr>
        <p:txBody>
          <a:bodyPr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zh-CN" sz="2000" i="0" kern="0" dirty="0">
                <a:solidFill>
                  <a:srgbClr val="000000"/>
                </a:solidFill>
                <a:latin typeface="+mn-lt"/>
                <a:ea typeface="+mn-ea"/>
              </a:rPr>
              <a:t>Preamble is the beginning part of a PPDU—used for packet detection, AGC, frequency/timing synchronizations and channel estimation.</a:t>
            </a:r>
          </a:p>
          <a:p>
            <a:pPr marL="342900" indent="-342900" algn="just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zh-CN" sz="2000" i="0" kern="0" dirty="0">
                <a:latin typeface="+mn-lt"/>
                <a:ea typeface="+mn-ea"/>
              </a:rPr>
              <a:t>The SC and OFDM systems </a:t>
            </a:r>
            <a:r>
              <a:rPr kumimoji="0" lang="en-US" altLang="zh-CN" sz="2000" i="0" kern="0" dirty="0"/>
              <a:t>for both </a:t>
            </a:r>
            <a:r>
              <a:rPr kumimoji="0" lang="en-US" altLang="zh-CN" sz="2000" i="0" kern="0" dirty="0">
                <a:latin typeface="+mn-lt"/>
                <a:ea typeface="+mn-ea"/>
              </a:rPr>
              <a:t>540MHz and 1080MHz </a:t>
            </a:r>
            <a:r>
              <a:rPr kumimoji="0" lang="en-US" altLang="zh-CN" sz="2000" i="0" kern="0" dirty="0"/>
              <a:t>bandwidth </a:t>
            </a:r>
            <a:r>
              <a:rPr kumimoji="0" lang="en-US" altLang="zh-CN" sz="2000" i="0" kern="0" dirty="0">
                <a:latin typeface="+mn-lt"/>
                <a:ea typeface="+mn-ea"/>
              </a:rPr>
              <a:t>share a common preamble:</a:t>
            </a:r>
          </a:p>
          <a:p>
            <a:pPr marL="742950" lvl="1" indent="-28575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Tx/>
              <a:buChar char="–"/>
              <a:defRPr/>
            </a:pPr>
            <a:r>
              <a:rPr kumimoji="0" lang="en-US" altLang="zh-CN" sz="1800" i="0" kern="0" dirty="0">
                <a:latin typeface="+mn-lt"/>
                <a:ea typeface="宋体" panose="02010600030101010101" pitchFamily="2" charset="-122"/>
              </a:rPr>
              <a:t>Better support of the coexistence between various types of devices.</a:t>
            </a:r>
          </a:p>
          <a:p>
            <a:pPr marL="742950" lvl="1" indent="-285750" algn="just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Tx/>
              <a:buChar char="–"/>
              <a:defRPr/>
            </a:pPr>
            <a:r>
              <a:rPr kumimoji="0" lang="en-US" altLang="zh-CN" sz="1800" i="0" kern="0" dirty="0">
                <a:latin typeface="+mn-lt"/>
                <a:ea typeface="宋体" panose="02010600030101010101" pitchFamily="2" charset="-122"/>
              </a:rPr>
              <a:t>Each device, especially Dual-Mode device (the device which supports SC mode and OFDM mode), needs to achieve packet detection</a:t>
            </a:r>
            <a:r>
              <a:rPr kumimoji="0" lang="en-US" altLang="zh-CN" sz="1800" i="0" kern="0" dirty="0" smtClean="0">
                <a:latin typeface="+mn-lt"/>
                <a:ea typeface="宋体" panose="02010600030101010101" pitchFamily="2" charset="-122"/>
              </a:rPr>
              <a:t>/ synchronization/channel </a:t>
            </a:r>
            <a:r>
              <a:rPr kumimoji="0" lang="en-US" altLang="zh-CN" sz="1800" i="0" kern="0" dirty="0">
                <a:latin typeface="+mn-lt"/>
                <a:ea typeface="宋体" panose="02010600030101010101" pitchFamily="2" charset="-122"/>
              </a:rPr>
              <a:t>estimation for SIG mechanism only once .</a:t>
            </a:r>
          </a:p>
          <a:p>
            <a:pPr marL="742950" lvl="1" indent="-28575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Tx/>
              <a:buChar char="–"/>
              <a:defRPr/>
            </a:pPr>
            <a:r>
              <a:rPr kumimoji="0" lang="en-US" altLang="zh-CN" sz="1800" i="0" kern="0" dirty="0">
                <a:latin typeface="+mn-lt"/>
                <a:ea typeface="宋体" panose="02010600030101010101" pitchFamily="2" charset="-122"/>
              </a:rPr>
              <a:t>Appropriate</a:t>
            </a:r>
            <a:r>
              <a:rPr kumimoji="0" lang="en-US" altLang="zh-CN" sz="1800" i="0" kern="0" dirty="0">
                <a:solidFill>
                  <a:srgbClr val="FF0000"/>
                </a:solidFill>
                <a:latin typeface="+mn-lt"/>
                <a:ea typeface="宋体" panose="02010600030101010101" pitchFamily="2" charset="-122"/>
              </a:rPr>
              <a:t> </a:t>
            </a:r>
            <a:r>
              <a:rPr kumimoji="0" lang="en-US" altLang="zh-CN" sz="1800" i="0" kern="0" dirty="0">
                <a:latin typeface="+mn-lt"/>
                <a:ea typeface="宋体" panose="02010600030101010101" pitchFamily="2" charset="-122"/>
              </a:rPr>
              <a:t>re-sampling mechanism is required.</a:t>
            </a:r>
          </a:p>
          <a:p>
            <a:pPr marL="1200150" lvl="2" indent="-28575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SzPct val="50000"/>
              <a:buFont typeface="Wingdings" panose="05000000000000000000" pitchFamily="2" charset="2"/>
              <a:buChar char="l"/>
              <a:defRPr/>
            </a:pPr>
            <a:r>
              <a:rPr kumimoji="0" lang="en-US" altLang="zh-CN" sz="1800" i="0" kern="0" dirty="0">
                <a:latin typeface="+mn-lt"/>
                <a:ea typeface="宋体" panose="02010600030101010101" pitchFamily="2" charset="-122"/>
              </a:rPr>
              <a:t>Given that OFDM and SC Data portions use different sampling rates.</a:t>
            </a:r>
            <a:endParaRPr kumimoji="0" lang="en-US" altLang="zh-CN" sz="2000" i="0" kern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页脚占位符 6"/>
          <p:cNvSpPr txBox="1">
            <a:spLocks noGrp="1"/>
          </p:cNvSpPr>
          <p:nvPr/>
        </p:nvSpPr>
        <p:spPr bwMode="auto">
          <a:xfrm>
            <a:off x="6643688" y="6500813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25603" name="灯片编号占位符 7"/>
          <p:cNvSpPr txBox="1">
            <a:spLocks noGrp="1"/>
          </p:cNvSpPr>
          <p:nvPr/>
        </p:nvSpPr>
        <p:spPr bwMode="auto">
          <a:xfrm>
            <a:off x="4214813" y="65008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3C026EEB-98E9-434B-B519-157FF1CC8010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20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25604" name="标题 1"/>
          <p:cNvSpPr txBox="1">
            <a:spLocks/>
          </p:cNvSpPr>
          <p:nvPr/>
        </p:nvSpPr>
        <p:spPr bwMode="auto">
          <a:xfrm>
            <a:off x="684213" y="661988"/>
            <a:ext cx="7772400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lang="en-US" altLang="zh-CN" sz="3200" b="1" i="0">
                <a:solidFill>
                  <a:schemeClr val="tx2"/>
                </a:solidFill>
              </a:rPr>
              <a:t>Packet detection (2)</a:t>
            </a:r>
          </a:p>
        </p:txBody>
      </p:sp>
      <p:sp>
        <p:nvSpPr>
          <p:cNvPr id="25605" name="文本框 7"/>
          <p:cNvSpPr txBox="1">
            <a:spLocks noChangeArrowheads="1"/>
          </p:cNvSpPr>
          <p:nvPr/>
        </p:nvSpPr>
        <p:spPr bwMode="auto">
          <a:xfrm>
            <a:off x="7429500" y="2714625"/>
            <a:ext cx="15494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r>
              <a:rPr lang="en-US" altLang="zh-CN" sz="1800" i="0"/>
              <a:t>It is shown that threshold 0.2 is a better choice to satisfy the demand of packet detection sensitivity.</a:t>
            </a:r>
            <a:endParaRPr lang="zh-CN" altLang="en-US" sz="1800" i="0"/>
          </a:p>
        </p:txBody>
      </p:sp>
      <p:pic>
        <p:nvPicPr>
          <p:cNvPr id="25606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0063" y="1214438"/>
            <a:ext cx="8688388" cy="542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页脚占位符 6"/>
          <p:cNvSpPr txBox="1">
            <a:spLocks noGrp="1"/>
          </p:cNvSpPr>
          <p:nvPr/>
        </p:nvSpPr>
        <p:spPr bwMode="auto">
          <a:xfrm>
            <a:off x="6643688" y="6500813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26627" name="灯片编号占位符 7"/>
          <p:cNvSpPr txBox="1">
            <a:spLocks noGrp="1"/>
          </p:cNvSpPr>
          <p:nvPr/>
        </p:nvSpPr>
        <p:spPr bwMode="auto">
          <a:xfrm>
            <a:off x="4214813" y="65008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559CA1DB-C0CB-44DF-BB75-0F997224DADF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21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26628" name="标题 1"/>
          <p:cNvSpPr txBox="1">
            <a:spLocks/>
          </p:cNvSpPr>
          <p:nvPr/>
        </p:nvSpPr>
        <p:spPr bwMode="auto">
          <a:xfrm>
            <a:off x="684213" y="661988"/>
            <a:ext cx="7772400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lang="en-US" altLang="zh-CN" sz="3200" b="1" i="0">
                <a:solidFill>
                  <a:schemeClr val="tx2"/>
                </a:solidFill>
              </a:rPr>
              <a:t>Packet detection (3)</a:t>
            </a:r>
          </a:p>
        </p:txBody>
      </p:sp>
      <p:sp>
        <p:nvSpPr>
          <p:cNvPr id="26629" name="文本框 6"/>
          <p:cNvSpPr txBox="1">
            <a:spLocks noChangeArrowheads="1"/>
          </p:cNvSpPr>
          <p:nvPr/>
        </p:nvSpPr>
        <p:spPr bwMode="auto">
          <a:xfrm>
            <a:off x="7308850" y="2708275"/>
            <a:ext cx="1477963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r>
              <a:rPr lang="en-US" altLang="zh-CN" sz="1800" i="0"/>
              <a:t>It is shown that threshold 0.2 is a better choice to satisfy the demand of packet detection sensitivity.</a:t>
            </a:r>
            <a:endParaRPr lang="zh-CN" altLang="en-US" sz="1800" i="0"/>
          </a:p>
        </p:txBody>
      </p:sp>
      <p:pic>
        <p:nvPicPr>
          <p:cNvPr id="26630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5475" y="1073150"/>
            <a:ext cx="8785225" cy="551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页脚占位符 6"/>
          <p:cNvSpPr txBox="1">
            <a:spLocks noGrp="1"/>
          </p:cNvSpPr>
          <p:nvPr/>
        </p:nvSpPr>
        <p:spPr bwMode="auto">
          <a:xfrm>
            <a:off x="6643688" y="6500813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27651" name="灯片编号占位符 7"/>
          <p:cNvSpPr txBox="1">
            <a:spLocks noGrp="1"/>
          </p:cNvSpPr>
          <p:nvPr/>
        </p:nvSpPr>
        <p:spPr bwMode="auto">
          <a:xfrm>
            <a:off x="4214813" y="65008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DE058B2D-7CA9-42AE-AD25-48F1EA1D4A4F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22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684213" y="661988"/>
            <a:ext cx="7772400" cy="75088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i="0" dirty="0"/>
              <a:t>Frequency offset </a:t>
            </a:r>
            <a:r>
              <a:rPr lang="en-US" altLang="zh-CN" i="0" dirty="0" smtClean="0"/>
              <a:t>estimation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sp>
        <p:nvSpPr>
          <p:cNvPr id="27653" name="文本框 8"/>
          <p:cNvSpPr txBox="1">
            <a:spLocks noChangeArrowheads="1"/>
          </p:cNvSpPr>
          <p:nvPr/>
        </p:nvSpPr>
        <p:spPr bwMode="auto">
          <a:xfrm>
            <a:off x="6084888" y="3644900"/>
            <a:ext cx="2159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r>
              <a:rPr lang="en-US" altLang="zh-CN" sz="1600" i="0"/>
              <a:t>It is shown that </a:t>
            </a:r>
            <a:r>
              <a:rPr lang="en-US" altLang="zh-CN" sz="1600" i="0">
                <a:cs typeface="Times New Roman" pitchFamily="18" charset="0"/>
              </a:rPr>
              <a:t>6 repetitions of ZCZ sequence </a:t>
            </a:r>
            <a:r>
              <a:rPr lang="en-US" altLang="zh-CN" sz="1600" i="0"/>
              <a:t>satisfy the demand of frequency synchronization sensitivity.</a:t>
            </a:r>
            <a:endParaRPr lang="zh-CN" altLang="en-US" sz="1600" i="0"/>
          </a:p>
        </p:txBody>
      </p:sp>
      <p:pic>
        <p:nvPicPr>
          <p:cNvPr id="27654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571625"/>
            <a:ext cx="5721350" cy="429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7656" name="对象 2"/>
          <p:cNvGraphicFramePr>
            <a:graphicFrameLocks noChangeAspect="1"/>
          </p:cNvGraphicFramePr>
          <p:nvPr/>
        </p:nvGraphicFramePr>
        <p:xfrm>
          <a:off x="6000750" y="1484313"/>
          <a:ext cx="2130425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1" name="Equation" r:id="rId5" imgW="1536700" imgH="469900" progId="Equation.DSMT4">
                  <p:embed/>
                </p:oleObj>
              </mc:Choice>
              <mc:Fallback>
                <p:oleObj name="Equation" r:id="rId5" imgW="1536700" imgH="46990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1484313"/>
                        <a:ext cx="2130425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7" name="文本框 3"/>
          <p:cNvSpPr txBox="1">
            <a:spLocks noChangeArrowheads="1"/>
          </p:cNvSpPr>
          <p:nvPr/>
        </p:nvSpPr>
        <p:spPr bwMode="auto">
          <a:xfrm>
            <a:off x="6000750" y="2133600"/>
            <a:ext cx="2455863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r>
              <a:rPr lang="en-US" altLang="zh-CN" sz="1600"/>
              <a:t>F </a:t>
            </a:r>
            <a:r>
              <a:rPr lang="en-US" altLang="zh-CN" sz="1600" i="0"/>
              <a:t>denotes the number of frames in simulation,     denotes real frequency offset,      denotes estimated frequency offset.</a:t>
            </a:r>
            <a:endParaRPr lang="zh-CN" altLang="en-US" sz="1600" i="0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7659" name="对象 5"/>
          <p:cNvGraphicFramePr>
            <a:graphicFrameLocks noChangeAspect="1"/>
          </p:cNvGraphicFramePr>
          <p:nvPr/>
        </p:nvGraphicFramePr>
        <p:xfrm>
          <a:off x="7812088" y="2427288"/>
          <a:ext cx="225425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2" name="Equation" r:id="rId7" imgW="126835" imgH="139518" progId="Equation.DSMT4">
                  <p:embed/>
                </p:oleObj>
              </mc:Choice>
              <mc:Fallback>
                <p:oleObj name="Equation" r:id="rId7" imgW="126835" imgH="139518" progId="Equation.DSMT4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088" y="2427288"/>
                        <a:ext cx="225425" cy="26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7661" name="对象 7"/>
          <p:cNvGraphicFramePr>
            <a:graphicFrameLocks noChangeAspect="1"/>
          </p:cNvGraphicFramePr>
          <p:nvPr/>
        </p:nvGraphicFramePr>
        <p:xfrm>
          <a:off x="6643688" y="2852738"/>
          <a:ext cx="23177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3" name="Equation" r:id="rId9" imgW="126890" imgH="228402" progId="Equation.DSMT4">
                  <p:embed/>
                </p:oleObj>
              </mc:Choice>
              <mc:Fallback>
                <p:oleObj name="Equation" r:id="rId9" imgW="126890" imgH="228402" progId="Equation.DSMT4">
                  <p:embed/>
                  <p:pic>
                    <p:nvPicPr>
                      <p:cNvPr id="0" name="对象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688" y="2852738"/>
                        <a:ext cx="231775" cy="35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页脚占位符 6"/>
          <p:cNvSpPr txBox="1">
            <a:spLocks noGrp="1"/>
          </p:cNvSpPr>
          <p:nvPr/>
        </p:nvSpPr>
        <p:spPr bwMode="auto">
          <a:xfrm>
            <a:off x="6643688" y="6500813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28675" name="灯片编号占位符 7"/>
          <p:cNvSpPr txBox="1">
            <a:spLocks noGrp="1"/>
          </p:cNvSpPr>
          <p:nvPr/>
        </p:nvSpPr>
        <p:spPr bwMode="auto">
          <a:xfrm>
            <a:off x="4214813" y="65008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F97EDDE0-C691-4547-86CA-8A25B162A033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23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684213" y="661988"/>
            <a:ext cx="7772400" cy="75088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i="0" dirty="0" smtClean="0"/>
              <a:t>Channel estimation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sp>
        <p:nvSpPr>
          <p:cNvPr id="28677" name="文本框 8"/>
          <p:cNvSpPr txBox="1">
            <a:spLocks noChangeArrowheads="1"/>
          </p:cNvSpPr>
          <p:nvPr/>
        </p:nvSpPr>
        <p:spPr bwMode="auto">
          <a:xfrm>
            <a:off x="900113" y="5589588"/>
            <a:ext cx="72421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r>
              <a:rPr lang="en-US" altLang="zh-CN" i="0"/>
              <a:t>It is shown that </a:t>
            </a:r>
            <a:r>
              <a:rPr lang="en-US" altLang="zh-CN" i="0">
                <a:cs typeface="Times New Roman" pitchFamily="18" charset="0"/>
              </a:rPr>
              <a:t>5 repetitions of ZCZ sequence </a:t>
            </a:r>
            <a:r>
              <a:rPr lang="en-US" altLang="zh-CN" i="0"/>
              <a:t>satisfy the demand of channel estimation sensitivity.</a:t>
            </a:r>
            <a:endParaRPr lang="zh-CN" altLang="en-US" i="0"/>
          </a:p>
        </p:txBody>
      </p:sp>
      <p:pic>
        <p:nvPicPr>
          <p:cNvPr id="28678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938" y="1323975"/>
            <a:ext cx="5792787" cy="433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29699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A370BFE9-2F55-4E49-881C-E766EF0DEAE3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24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455613" y="3068638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kumimoji="0" lang="en-US" altLang="zh-CN" i="0" dirty="0">
                <a:solidFill>
                  <a:srgbClr val="000000"/>
                </a:solidFill>
              </a:rPr>
              <a:t>Thanks for Your </a:t>
            </a:r>
            <a:r>
              <a:rPr kumimoji="0" lang="en-US" altLang="zh-CN" i="0" dirty="0" smtClean="0">
                <a:solidFill>
                  <a:srgbClr val="000000"/>
                </a:solidFill>
              </a:rPr>
              <a:t>Attention.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8195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B91A97BB-B7C7-4CEC-A29F-3F0C415C86A6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3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685800" y="685800"/>
            <a:ext cx="7772400" cy="65563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i="0" dirty="0"/>
              <a:t>Common </a:t>
            </a:r>
            <a:r>
              <a:rPr lang="en-US" altLang="zh-CN" i="0" dirty="0" smtClean="0"/>
              <a:t>preamble requirements</a:t>
            </a:r>
            <a:endParaRPr kumimoji="0" lang="zh-CN" altLang="en-US" i="0" kern="0" dirty="0">
              <a:solidFill>
                <a:srgbClr val="000000"/>
              </a:solidFill>
            </a:endParaRPr>
          </a:p>
        </p:txBody>
      </p:sp>
      <p:sp>
        <p:nvSpPr>
          <p:cNvPr id="7" name="文本占位符 20"/>
          <p:cNvSpPr txBox="1">
            <a:spLocks/>
          </p:cNvSpPr>
          <p:nvPr/>
        </p:nvSpPr>
        <p:spPr>
          <a:xfrm>
            <a:off x="715963" y="1341438"/>
            <a:ext cx="7788275" cy="4895874"/>
          </a:xfrm>
          <a:prstGeom prst="rect">
            <a:avLst/>
          </a:prstGeom>
        </p:spPr>
        <p:txBody>
          <a:bodyPr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Low peak side lobe of periodic auto-correlation and low maximum value of periodic cross-correlation.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  <a:defRPr/>
            </a:pPr>
            <a:r>
              <a:rPr kumimoji="0" lang="en-US" altLang="zh-CN" sz="1600" i="0" kern="0" dirty="0">
                <a:solidFill>
                  <a:srgbClr val="000000"/>
                </a:solidFill>
                <a:latin typeface="+mn-lt"/>
                <a:ea typeface="+mn-ea"/>
                <a:cs typeface="Times New Roman" pitchFamily="18" charset="0"/>
              </a:rPr>
              <a:t>to accurate the timing synchronization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zh-CN" sz="1800" i="0" kern="0" dirty="0">
                <a:solidFill>
                  <a:srgbClr val="000000"/>
                </a:solidFill>
                <a:latin typeface="+mn-lt"/>
                <a:ea typeface="+mn-ea"/>
              </a:rPr>
              <a:t>Large </a:t>
            </a: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zero correlation zone</a:t>
            </a:r>
            <a:r>
              <a:rPr kumimoji="0" lang="en-US" altLang="zh-CN" sz="1800" i="0" kern="0" dirty="0">
                <a:solidFill>
                  <a:srgbClr val="000000"/>
                </a:solidFill>
                <a:latin typeface="+mn-lt"/>
                <a:ea typeface="+mn-ea"/>
              </a:rPr>
              <a:t> of </a:t>
            </a: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periodic auto-correlation and periodic cross-correlation.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Tx/>
              <a:buChar char="−"/>
              <a:defRPr/>
            </a:pPr>
            <a:r>
              <a:rPr kumimoji="0" lang="en-US" altLang="zh-CN" sz="1600" i="0" kern="0" dirty="0">
                <a:solidFill>
                  <a:srgbClr val="000000"/>
                </a:solidFill>
                <a:latin typeface="+mn-lt"/>
                <a:ea typeface="+mn-ea"/>
                <a:cs typeface="Times New Roman" pitchFamily="18" charset="0"/>
              </a:rPr>
              <a:t>11aj maximum multipath delay spread: 100ns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Tx/>
              <a:buChar char="−"/>
              <a:defRPr/>
            </a:pPr>
            <a:r>
              <a:rPr kumimoji="0" lang="en-US" altLang="zh-CN" sz="1600" i="0" kern="0" dirty="0">
                <a:solidFill>
                  <a:srgbClr val="000000"/>
                </a:solidFill>
                <a:latin typeface="+mn-lt"/>
                <a:ea typeface="+mn-ea"/>
                <a:cs typeface="Times New Roman" pitchFamily="18" charset="0"/>
              </a:rPr>
              <a:t>The time of zero correlation zone should be larger than 100ns to </a:t>
            </a:r>
            <a:r>
              <a:rPr lang="en-US" altLang="zh-CN" sz="1600" i="0" dirty="0">
                <a:ea typeface="宋体" panose="02010600030101010101" pitchFamily="2" charset="-122"/>
                <a:cs typeface="Times New Roman" pitchFamily="18" charset="0"/>
              </a:rPr>
              <a:t>eliminate interference of multipath delay.</a:t>
            </a:r>
            <a:endParaRPr kumimoji="0" lang="en-US" altLang="zh-CN" sz="1600" i="0" kern="0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zh-CN" sz="1800" i="0" kern="0" dirty="0">
                <a:latin typeface="+mn-lt"/>
                <a:ea typeface="+mn-ea"/>
              </a:rPr>
              <a:t>The elements of preamble sequence should belong to finite collection of symbols,</a:t>
            </a:r>
            <a:r>
              <a:rPr kumimoji="0" lang="zh-CN" altLang="en-US" sz="1800" i="0" kern="0" dirty="0">
                <a:latin typeface="+mn-lt"/>
                <a:ea typeface="+mn-ea"/>
              </a:rPr>
              <a:t> </a:t>
            </a:r>
            <a:r>
              <a:rPr kumimoji="0" lang="en-US" altLang="zh-CN" sz="1800" i="0" kern="0" dirty="0">
                <a:latin typeface="+mn-lt"/>
                <a:ea typeface="+mn-ea"/>
              </a:rPr>
              <a:t>and </a:t>
            </a:r>
            <a:r>
              <a:rPr kumimoji="0" lang="en-US" altLang="zh-CN" sz="1800" i="0" kern="0" dirty="0" smtClean="0">
                <a:latin typeface="+mn-lt"/>
                <a:ea typeface="+mn-ea"/>
              </a:rPr>
              <a:t>low-complexity periodic </a:t>
            </a:r>
            <a:r>
              <a:rPr kumimoji="0" lang="en-US" altLang="zh-CN" sz="1800" i="0" kern="0" dirty="0" err="1" smtClean="0">
                <a:latin typeface="+mn-lt"/>
                <a:ea typeface="+mn-ea"/>
              </a:rPr>
              <a:t>correlator</a:t>
            </a:r>
            <a:r>
              <a:rPr kumimoji="0" lang="en-US" altLang="zh-CN" sz="1800" i="0" kern="0" dirty="0" smtClean="0">
                <a:latin typeface="+mn-lt"/>
                <a:ea typeface="+mn-ea"/>
              </a:rPr>
              <a:t> is needed.</a:t>
            </a:r>
            <a:endParaRPr kumimoji="0" lang="en-US" altLang="zh-CN" sz="1800" i="0" kern="0" dirty="0">
              <a:latin typeface="+mn-lt"/>
              <a:ea typeface="+mn-ea"/>
            </a:endParaRPr>
          </a:p>
          <a:p>
            <a:pPr marL="742950" lvl="1" indent="-28575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Tx/>
              <a:buChar char="–"/>
              <a:defRPr/>
            </a:pPr>
            <a:r>
              <a:rPr lang="en-US" altLang="zh-CN" sz="1600" i="0" dirty="0">
                <a:ea typeface="宋体" panose="02010600030101010101" pitchFamily="2" charset="-122"/>
                <a:cs typeface="Times New Roman" pitchFamily="18" charset="0"/>
              </a:rPr>
              <a:t>to </a:t>
            </a:r>
            <a:r>
              <a:rPr lang="en-US" altLang="zh-CN" sz="1600" i="0" dirty="0">
                <a:ea typeface="宋体" panose="02010600030101010101" pitchFamily="2" charset="-122"/>
              </a:rPr>
              <a:t>simplify </a:t>
            </a:r>
            <a:r>
              <a:rPr lang="en-US" altLang="zh-CN" sz="1600" i="0" dirty="0" smtClean="0">
                <a:ea typeface="宋体" panose="02010600030101010101" pitchFamily="2" charset="-122"/>
              </a:rPr>
              <a:t>transmitter/receiver </a:t>
            </a:r>
            <a:r>
              <a:rPr lang="en-US" altLang="zh-CN" sz="1600" i="0" dirty="0">
                <a:ea typeface="宋体" panose="02010600030101010101" pitchFamily="2" charset="-122"/>
              </a:rPr>
              <a:t>processing and reduce the power consumption</a:t>
            </a:r>
          </a:p>
          <a:p>
            <a:pPr marL="342900" indent="-342900" algn="just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zh-CN" sz="1800" i="0" kern="0" dirty="0">
                <a:solidFill>
                  <a:srgbClr val="FF0000"/>
                </a:solidFill>
                <a:ea typeface="宋体" panose="02010600030101010101" pitchFamily="2" charset="-122"/>
              </a:rPr>
              <a:t>Preamble sequence set should contain several sequences.</a:t>
            </a:r>
            <a:endParaRPr kumimoji="0" lang="en-US" altLang="zh-CN" sz="1800" i="0" kern="0" dirty="0">
              <a:ea typeface="宋体" panose="02010600030101010101" pitchFamily="2" charset="-122"/>
            </a:endParaRPr>
          </a:p>
          <a:p>
            <a:pPr marL="742950" lvl="1" indent="-28575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Tx/>
              <a:buChar char="–"/>
              <a:defRPr/>
            </a:pPr>
            <a:r>
              <a:rPr lang="en-US" altLang="zh-CN" sz="1600" i="0" dirty="0">
                <a:ea typeface="宋体" panose="02010600030101010101" pitchFamily="2" charset="-122"/>
                <a:cs typeface="Times New Roman" pitchFamily="18" charset="0"/>
              </a:rPr>
              <a:t>to i</a:t>
            </a:r>
            <a:r>
              <a:rPr lang="en-US" altLang="zh-CN" sz="1600" i="0" dirty="0">
                <a:ea typeface="宋体" panose="02010600030101010101" pitchFamily="2" charset="-122"/>
              </a:rPr>
              <a:t>mplement the MIMO technology</a:t>
            </a:r>
            <a:endParaRPr kumimoji="0" lang="en-US" altLang="zh-CN" sz="1600" i="0" kern="0" dirty="0">
              <a:ea typeface="宋体" panose="02010600030101010101" pitchFamily="2" charset="-122"/>
            </a:endParaRPr>
          </a:p>
          <a:p>
            <a:pPr marL="742950" lvl="1" indent="-28575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Tx/>
              <a:buChar char="–"/>
              <a:defRPr/>
            </a:pPr>
            <a:endParaRPr kumimoji="0" lang="en-US" altLang="zh-CN" sz="1600" i="0" kern="0" dirty="0">
              <a:latin typeface="+mn-lt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9219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673E10DB-9A69-4128-821B-5FF96919EE21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4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685800" y="685800"/>
            <a:ext cx="7772400" cy="8318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kumimoji="0" lang="en-US" altLang="zh-CN" sz="3200" b="1" i="0" kern="0" dirty="0">
                <a:solidFill>
                  <a:schemeClr val="tx2"/>
                </a:solidFill>
                <a:latin typeface="+mj-lt"/>
                <a:ea typeface="宋体" panose="02010600030101010101" pitchFamily="2" charset="-122"/>
                <a:cs typeface="Times New Roman" pitchFamily="18" charset="0"/>
              </a:rPr>
              <a:t>Definition of ZCZ sequence set</a:t>
            </a:r>
            <a:endParaRPr kumimoji="0" lang="zh-CN" altLang="en-US" sz="3200" b="1" i="0" kern="0" dirty="0">
              <a:solidFill>
                <a:schemeClr val="tx2"/>
              </a:solidFill>
              <a:latin typeface="+mj-lt"/>
              <a:ea typeface="宋体" panose="02010600030101010101" pitchFamily="2" charset="-122"/>
              <a:cs typeface="Times New Roman" pitchFamily="18" charset="0"/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684213" y="1268413"/>
            <a:ext cx="7772400" cy="483552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kumimoji="0" lang="en-US" altLang="zh-CN" sz="1800" i="0" kern="0" dirty="0">
              <a:latin typeface="+mn-lt"/>
              <a:ea typeface="宋体" panose="02010600030101010101" pitchFamily="2" charset="-122"/>
            </a:endParaRPr>
          </a:p>
          <a:p>
            <a:pPr marL="342900" indent="-342900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The sequence set                      is called Zero Correlation Zone (ZCZ) sequence set when the following formula is satisfied:</a:t>
            </a:r>
          </a:p>
          <a:p>
            <a:pPr marL="800100" lvl="1" indent="-342900" hangingPunct="1">
              <a:lnSpc>
                <a:spcPct val="150000"/>
              </a:lnSpc>
              <a:spcBef>
                <a:spcPct val="20000"/>
              </a:spcBef>
              <a:buFont typeface="Times New Roman" panose="02020603050405020304" pitchFamily="18" charset="0"/>
              <a:buChar char="−"/>
              <a:defRPr/>
            </a:pPr>
            <a:endParaRPr lang="en-US" altLang="zh-CN" sz="1600" i="0" dirty="0">
              <a:ea typeface="宋体" panose="02010600030101010101" pitchFamily="2" charset="-122"/>
            </a:endParaRPr>
          </a:p>
          <a:p>
            <a:pPr marL="800100" lvl="1" indent="-342900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  <a:p>
            <a:pPr marL="285750" indent="-285750" algn="just" hangingPunct="1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  <a:p>
            <a:pPr marL="285750" indent="-285750" algn="just" hangingPunct="1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     where,         denotes the periodic correlation between     and     ,     denotes the energy of the sequence,     denotes the ZCZ length,     denotes the number of ZCZ sequences.</a:t>
            </a:r>
          </a:p>
        </p:txBody>
      </p:sp>
      <p:graphicFrame>
        <p:nvGraphicFramePr>
          <p:cNvPr id="9222" name="对象 1"/>
          <p:cNvGraphicFramePr>
            <a:graphicFrameLocks noChangeAspect="1"/>
          </p:cNvGraphicFramePr>
          <p:nvPr/>
        </p:nvGraphicFramePr>
        <p:xfrm>
          <a:off x="2682875" y="1685925"/>
          <a:ext cx="125412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5" name="Equation" r:id="rId4" imgW="977900" imgH="279400" progId="Equation.DSMT4">
                  <p:embed/>
                </p:oleObj>
              </mc:Choice>
              <mc:Fallback>
                <p:oleObj name="Equation" r:id="rId4" imgW="977900" imgH="279400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75" y="1685925"/>
                        <a:ext cx="1254125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Rectangle 8"/>
          <p:cNvSpPr>
            <a:spLocks noChangeArrowheads="1"/>
          </p:cNvSpPr>
          <p:nvPr/>
        </p:nvSpPr>
        <p:spPr bwMode="auto">
          <a:xfrm>
            <a:off x="1835150" y="30527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9224" name="对象 3"/>
          <p:cNvGraphicFramePr>
            <a:graphicFrameLocks noChangeAspect="1"/>
          </p:cNvGraphicFramePr>
          <p:nvPr/>
        </p:nvGraphicFramePr>
        <p:xfrm>
          <a:off x="2306638" y="2628900"/>
          <a:ext cx="3927475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6" name="Equation" r:id="rId6" imgW="3048000" imgH="736600" progId="Equation.DSMT4">
                  <p:embed/>
                </p:oleObj>
              </mc:Choice>
              <mc:Fallback>
                <p:oleObj name="Equation" r:id="rId6" imgW="3048000" imgH="736600" progId="Equation.DSMT4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638" y="2628900"/>
                        <a:ext cx="3927475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5" name="对象 10"/>
          <p:cNvGraphicFramePr>
            <a:graphicFrameLocks noChangeAspect="1"/>
          </p:cNvGraphicFramePr>
          <p:nvPr/>
        </p:nvGraphicFramePr>
        <p:xfrm>
          <a:off x="6030913" y="3960813"/>
          <a:ext cx="220662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7" name="Equation" r:id="rId8" imgW="165028" imgH="228501" progId="Equation.DSMT4">
                  <p:embed/>
                </p:oleObj>
              </mc:Choice>
              <mc:Fallback>
                <p:oleObj name="Equation" r:id="rId8" imgW="165028" imgH="228501" progId="Equation.DSMT4">
                  <p:embed/>
                  <p:pic>
                    <p:nvPicPr>
                      <p:cNvPr id="0" name="对象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0913" y="3960813"/>
                        <a:ext cx="220662" cy="306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6" name="对象 11"/>
          <p:cNvGraphicFramePr>
            <a:graphicFrameLocks noChangeAspect="1"/>
          </p:cNvGraphicFramePr>
          <p:nvPr/>
        </p:nvGraphicFramePr>
        <p:xfrm>
          <a:off x="6700838" y="3960813"/>
          <a:ext cx="257175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8" name="Equation" r:id="rId10" imgW="203112" imgH="241195" progId="Equation.DSMT4">
                  <p:embed/>
                </p:oleObj>
              </mc:Choice>
              <mc:Fallback>
                <p:oleObj name="Equation" r:id="rId10" imgW="203112" imgH="241195" progId="Equation.DSMT4">
                  <p:embed/>
                  <p:pic>
                    <p:nvPicPr>
                      <p:cNvPr id="0" name="对象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0838" y="3960813"/>
                        <a:ext cx="257175" cy="306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7" name="对象 12"/>
          <p:cNvGraphicFramePr>
            <a:graphicFrameLocks noChangeAspect="1"/>
          </p:cNvGraphicFramePr>
          <p:nvPr/>
        </p:nvGraphicFramePr>
        <p:xfrm>
          <a:off x="1714500" y="3929063"/>
          <a:ext cx="4651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9" name="Equation" r:id="rId12" imgW="368140" imgH="253890" progId="Equation.DSMT4">
                  <p:embed/>
                </p:oleObj>
              </mc:Choice>
              <mc:Fallback>
                <p:oleObj name="Equation" r:id="rId12" imgW="368140" imgH="253890" progId="Equation.DSMT4">
                  <p:embed/>
                  <p:pic>
                    <p:nvPicPr>
                      <p:cNvPr id="0" name="对象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3929063"/>
                        <a:ext cx="46513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8" name="对象 13"/>
          <p:cNvGraphicFramePr>
            <a:graphicFrameLocks noChangeAspect="1"/>
          </p:cNvGraphicFramePr>
          <p:nvPr/>
        </p:nvGraphicFramePr>
        <p:xfrm>
          <a:off x="7072313" y="3957638"/>
          <a:ext cx="211137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0" name="Equation" r:id="rId14" imgW="152268" imgH="164957" progId="Equation.DSMT4">
                  <p:embed/>
                </p:oleObj>
              </mc:Choice>
              <mc:Fallback>
                <p:oleObj name="Equation" r:id="rId14" imgW="152268" imgH="164957" progId="Equation.DSMT4">
                  <p:embed/>
                  <p:pic>
                    <p:nvPicPr>
                      <p:cNvPr id="0" name="对象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2313" y="3957638"/>
                        <a:ext cx="211137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9" name="对象 14"/>
          <p:cNvGraphicFramePr>
            <a:graphicFrameLocks noChangeAspect="1"/>
          </p:cNvGraphicFramePr>
          <p:nvPr/>
        </p:nvGraphicFramePr>
        <p:xfrm>
          <a:off x="3354388" y="4368800"/>
          <a:ext cx="228600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1" name="Equation" r:id="rId16" imgW="152268" imgH="164957" progId="Equation.DSMT4">
                  <p:embed/>
                </p:oleObj>
              </mc:Choice>
              <mc:Fallback>
                <p:oleObj name="Equation" r:id="rId16" imgW="152268" imgH="164957" progId="Equation.DSMT4">
                  <p:embed/>
                  <p:pic>
                    <p:nvPicPr>
                      <p:cNvPr id="0" name="对象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4388" y="4368800"/>
                        <a:ext cx="228600" cy="24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0" name="Object 14"/>
          <p:cNvGraphicFramePr>
            <a:graphicFrameLocks noChangeAspect="1"/>
          </p:cNvGraphicFramePr>
          <p:nvPr/>
        </p:nvGraphicFramePr>
        <p:xfrm>
          <a:off x="6000750" y="4357688"/>
          <a:ext cx="211138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2" name="Equation" r:id="rId18" imgW="152268" imgH="203024" progId="Equation.DSMT4">
                  <p:embed/>
                </p:oleObj>
              </mc:Choice>
              <mc:Fallback>
                <p:oleObj name="Equation" r:id="rId18" imgW="152268" imgH="203024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4357688"/>
                        <a:ext cx="211138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10243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4E7033CD-639D-4700-8F47-109813EAA129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5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685800" y="685800"/>
            <a:ext cx="7772400" cy="8318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kumimoji="0" lang="en-US" altLang="zh-CN" sz="3200" b="1" i="0" kern="0" dirty="0" smtClean="0">
                <a:solidFill>
                  <a:schemeClr val="tx2"/>
                </a:solidFill>
                <a:latin typeface="+mj-lt"/>
                <a:ea typeface="宋体" panose="02010600030101010101" pitchFamily="2" charset="-122"/>
                <a:cs typeface="Times New Roman" pitchFamily="18" charset="0"/>
              </a:rPr>
              <a:t>Proposed Generator for </a:t>
            </a:r>
            <a:r>
              <a:rPr kumimoji="0" lang="en-US" altLang="zh-CN" sz="3200" b="1" i="0" kern="0" dirty="0">
                <a:solidFill>
                  <a:schemeClr val="tx2"/>
                </a:solidFill>
                <a:latin typeface="+mj-lt"/>
                <a:ea typeface="宋体" panose="02010600030101010101" pitchFamily="2" charset="-122"/>
                <a:cs typeface="Times New Roman" pitchFamily="18" charset="0"/>
              </a:rPr>
              <a:t>ZCZ sequence set</a:t>
            </a:r>
            <a:endParaRPr kumimoji="0" lang="zh-CN" altLang="en-US" sz="3200" b="1" i="0" kern="0" dirty="0">
              <a:solidFill>
                <a:schemeClr val="tx2"/>
              </a:solidFill>
              <a:latin typeface="+mj-lt"/>
              <a:ea typeface="宋体" panose="02010600030101010101" pitchFamily="2" charset="-122"/>
              <a:cs typeface="Times New Roman" pitchFamily="18" charset="0"/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684213" y="981075"/>
            <a:ext cx="7772400" cy="483552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kumimoji="0" lang="en-US" altLang="zh-CN" sz="1800" i="0" kern="0" dirty="0">
              <a:latin typeface="+mn-lt"/>
              <a:ea typeface="宋体" panose="02010600030101010101" pitchFamily="2" charset="-122"/>
            </a:endParaRP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The initial mutually orthogonal aperiodic sequence sets:</a:t>
            </a: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The iteration method:</a:t>
            </a: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  <a:p>
            <a:pPr algn="just" hangingPunct="1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where     denotes the length of the column vector                                   ,           </a:t>
            </a:r>
          </a:p>
          <a:p>
            <a:pPr algn="just" hangingPunct="1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and           denotes identity matrix and zero matrix of the size                    , </a:t>
            </a:r>
          </a:p>
          <a:p>
            <a:pPr algn="just" hangingPunct="1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                                                                                   ,        denotes the diagonal matrix with diagonal element     ,                                      is element of the Discrete Fourier Transform (DFT) matrix,                                    is element of the coefficient matrix,     denotes all 1 column vector,     denotes </a:t>
            </a:r>
            <a:r>
              <a:rPr lang="en-US" altLang="zh-CN" sz="1800" i="0" dirty="0" err="1">
                <a:ea typeface="宋体" panose="02010600030101010101" pitchFamily="2" charset="-122"/>
                <a:cs typeface="Times New Roman" pitchFamily="18" charset="0"/>
              </a:rPr>
              <a:t>Kronecker</a:t>
            </a: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 product.</a:t>
            </a:r>
          </a:p>
        </p:txBody>
      </p:sp>
      <p:sp>
        <p:nvSpPr>
          <p:cNvPr id="10246" name="Rectangle 8"/>
          <p:cNvSpPr>
            <a:spLocks noChangeArrowheads="1"/>
          </p:cNvSpPr>
          <p:nvPr/>
        </p:nvSpPr>
        <p:spPr bwMode="auto">
          <a:xfrm>
            <a:off x="1835150" y="30527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024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248" name="对象 2"/>
          <p:cNvGraphicFramePr>
            <a:graphicFrameLocks noChangeAspect="1"/>
          </p:cNvGraphicFramePr>
          <p:nvPr/>
        </p:nvGraphicFramePr>
        <p:xfrm>
          <a:off x="6300788" y="1125538"/>
          <a:ext cx="2017712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8" name="Equation" r:id="rId4" imgW="1460500" imgH="736600" progId="Equation.DSMT4">
                  <p:embed/>
                </p:oleObj>
              </mc:Choice>
              <mc:Fallback>
                <p:oleObj name="Equation" r:id="rId4" imgW="1460500" imgH="73660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1125538"/>
                        <a:ext cx="2017712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250" name="对象 4"/>
          <p:cNvGraphicFramePr>
            <a:graphicFrameLocks noChangeAspect="1"/>
          </p:cNvGraphicFramePr>
          <p:nvPr/>
        </p:nvGraphicFramePr>
        <p:xfrm>
          <a:off x="3349625" y="2060575"/>
          <a:ext cx="3787775" cy="169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9" name="Equation" r:id="rId6" imgW="3060700" imgH="1371600" progId="Equation.DSMT4">
                  <p:embed/>
                </p:oleObj>
              </mc:Choice>
              <mc:Fallback>
                <p:oleObj name="Equation" r:id="rId6" imgW="3060700" imgH="1371600" progId="Equation.DSMT4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25" y="2060575"/>
                        <a:ext cx="3787775" cy="169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0252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253" name="对象 20504"/>
          <p:cNvGraphicFramePr>
            <a:graphicFrameLocks noChangeAspect="1"/>
          </p:cNvGraphicFramePr>
          <p:nvPr/>
        </p:nvGraphicFramePr>
        <p:xfrm>
          <a:off x="755650" y="4652963"/>
          <a:ext cx="4752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0" name="Equation" r:id="rId8" imgW="3403600" imgH="330200" progId="Equation.DSMT4">
                  <p:embed/>
                </p:oleObj>
              </mc:Choice>
              <mc:Fallback>
                <p:oleObj name="Equation" r:id="rId8" imgW="3403600" imgH="330200" progId="Equation.DSMT4">
                  <p:embed/>
                  <p:pic>
                    <p:nvPicPr>
                      <p:cNvPr id="0" name="对象 205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652963"/>
                        <a:ext cx="475297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4" name="Rectangle 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255" name="对象 205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4321658"/>
              </p:ext>
            </p:extLst>
          </p:nvPr>
        </p:nvGraphicFramePr>
        <p:xfrm>
          <a:off x="1374030" y="3789363"/>
          <a:ext cx="21590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1" name="Equation" r:id="rId10" imgW="139579" imgH="164957" progId="Equation.DSMT4">
                  <p:embed/>
                </p:oleObj>
              </mc:Choice>
              <mc:Fallback>
                <p:oleObj name="Equation" r:id="rId10" imgW="139579" imgH="164957" progId="Equation.DSMT4">
                  <p:embed/>
                  <p:pic>
                    <p:nvPicPr>
                      <p:cNvPr id="0" name="对象 205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030" y="3789363"/>
                        <a:ext cx="215900" cy="26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6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257" name="对象 2050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3883960"/>
              </p:ext>
            </p:extLst>
          </p:nvPr>
        </p:nvGraphicFramePr>
        <p:xfrm>
          <a:off x="5333255" y="3789363"/>
          <a:ext cx="1847850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2" name="Equation" r:id="rId12" imgW="1612900" imgH="254000" progId="Equation.DSMT4">
                  <p:embed/>
                </p:oleObj>
              </mc:Choice>
              <mc:Fallback>
                <p:oleObj name="Equation" r:id="rId12" imgW="1612900" imgH="254000" progId="Equation.DSMT4">
                  <p:embed/>
                  <p:pic>
                    <p:nvPicPr>
                      <p:cNvPr id="0" name="对象 205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3255" y="3789363"/>
                        <a:ext cx="1847850" cy="29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8" name="Rectangle 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259" name="对象 205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117061"/>
              </p:ext>
            </p:extLst>
          </p:nvPr>
        </p:nvGraphicFramePr>
        <p:xfrm>
          <a:off x="7397005" y="3786188"/>
          <a:ext cx="487363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3" name="Equation" r:id="rId14" imgW="330057" imgH="266584" progId="Equation.DSMT4">
                  <p:embed/>
                </p:oleObj>
              </mc:Choice>
              <mc:Fallback>
                <p:oleObj name="Equation" r:id="rId14" imgW="330057" imgH="266584" progId="Equation.DSMT4">
                  <p:embed/>
                  <p:pic>
                    <p:nvPicPr>
                      <p:cNvPr id="0" name="对象 205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7005" y="3786188"/>
                        <a:ext cx="487363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0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261" name="对象 20512"/>
          <p:cNvGraphicFramePr>
            <a:graphicFrameLocks noChangeAspect="1"/>
          </p:cNvGraphicFramePr>
          <p:nvPr/>
        </p:nvGraphicFramePr>
        <p:xfrm>
          <a:off x="1187450" y="4221163"/>
          <a:ext cx="52705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4" name="Equation" r:id="rId16" imgW="342603" imgH="266469" progId="Equation.DSMT4">
                  <p:embed/>
                </p:oleObj>
              </mc:Choice>
              <mc:Fallback>
                <p:oleObj name="Equation" r:id="rId16" imgW="342603" imgH="266469" progId="Equation.DSMT4">
                  <p:embed/>
                  <p:pic>
                    <p:nvPicPr>
                      <p:cNvPr id="0" name="对象 205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4221163"/>
                        <a:ext cx="527050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2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263" name="对象 20514"/>
          <p:cNvGraphicFramePr>
            <a:graphicFrameLocks noChangeAspect="1"/>
          </p:cNvGraphicFramePr>
          <p:nvPr/>
        </p:nvGraphicFramePr>
        <p:xfrm>
          <a:off x="6445250" y="4292600"/>
          <a:ext cx="935038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5" name="Equation" r:id="rId18" imgW="863225" imgH="228501" progId="Equation.DSMT4">
                  <p:embed/>
                </p:oleObj>
              </mc:Choice>
              <mc:Fallback>
                <p:oleObj name="Equation" r:id="rId18" imgW="863225" imgH="228501" progId="Equation.DSMT4">
                  <p:embed/>
                  <p:pic>
                    <p:nvPicPr>
                      <p:cNvPr id="0" name="对象 205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0" y="4292600"/>
                        <a:ext cx="935038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4" name="Rectangle 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265" name="对象 20516"/>
          <p:cNvGraphicFramePr>
            <a:graphicFrameLocks noChangeAspect="1"/>
          </p:cNvGraphicFramePr>
          <p:nvPr/>
        </p:nvGraphicFramePr>
        <p:xfrm>
          <a:off x="4071938" y="5500688"/>
          <a:ext cx="2160587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6" name="Equation" r:id="rId20" imgW="1638300" imgH="241300" progId="Equation.DSMT4">
                  <p:embed/>
                </p:oleObj>
              </mc:Choice>
              <mc:Fallback>
                <p:oleObj name="Equation" r:id="rId20" imgW="1638300" imgH="241300" progId="Equation.DSMT4">
                  <p:embed/>
                  <p:pic>
                    <p:nvPicPr>
                      <p:cNvPr id="0" name="对象 205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8" y="5500688"/>
                        <a:ext cx="2160587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6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267" name="对象 20518"/>
          <p:cNvGraphicFramePr>
            <a:graphicFrameLocks noChangeAspect="1"/>
          </p:cNvGraphicFramePr>
          <p:nvPr/>
        </p:nvGraphicFramePr>
        <p:xfrm>
          <a:off x="5651500" y="4724400"/>
          <a:ext cx="6985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7" name="Equation" r:id="rId22" imgW="558558" imgH="253890" progId="Equation.DSMT4">
                  <p:embed/>
                </p:oleObj>
              </mc:Choice>
              <mc:Fallback>
                <p:oleObj name="Equation" r:id="rId22" imgW="558558" imgH="253890" progId="Equation.DSMT4">
                  <p:embed/>
                  <p:pic>
                    <p:nvPicPr>
                      <p:cNvPr id="0" name="对象 205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4724400"/>
                        <a:ext cx="6985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8" name="Rectangle 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269" name="对象 20520"/>
          <p:cNvGraphicFramePr>
            <a:graphicFrameLocks noChangeAspect="1"/>
          </p:cNvGraphicFramePr>
          <p:nvPr/>
        </p:nvGraphicFramePr>
        <p:xfrm>
          <a:off x="3492500" y="5157788"/>
          <a:ext cx="250825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8" name="Equation" r:id="rId24" imgW="126835" imgH="139518" progId="Equation.DSMT4">
                  <p:embed/>
                </p:oleObj>
              </mc:Choice>
              <mc:Fallback>
                <p:oleObj name="Equation" r:id="rId24" imgW="126835" imgH="139518" progId="Equation.DSMT4">
                  <p:embed/>
                  <p:pic>
                    <p:nvPicPr>
                      <p:cNvPr id="0" name="对象 205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5157788"/>
                        <a:ext cx="250825" cy="290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0" name="Rectangle 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271" name="对象 20522"/>
          <p:cNvGraphicFramePr>
            <a:graphicFrameLocks noChangeAspect="1"/>
          </p:cNvGraphicFramePr>
          <p:nvPr/>
        </p:nvGraphicFramePr>
        <p:xfrm>
          <a:off x="3779838" y="5157788"/>
          <a:ext cx="2195512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9" name="Equation" r:id="rId26" imgW="1600200" imgH="241300" progId="Equation.DSMT4">
                  <p:embed/>
                </p:oleObj>
              </mc:Choice>
              <mc:Fallback>
                <p:oleObj name="Equation" r:id="rId26" imgW="1600200" imgH="241300" progId="Equation.DSMT4">
                  <p:embed/>
                  <p:pic>
                    <p:nvPicPr>
                      <p:cNvPr id="0" name="对象 205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5157788"/>
                        <a:ext cx="2195512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2" name="Rectangle 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273" name="对象 20524"/>
          <p:cNvGraphicFramePr>
            <a:graphicFrameLocks noChangeAspect="1"/>
          </p:cNvGraphicFramePr>
          <p:nvPr/>
        </p:nvGraphicFramePr>
        <p:xfrm>
          <a:off x="2555875" y="5949950"/>
          <a:ext cx="179388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0" name="Equation" r:id="rId28" imgW="114151" imgH="164885" progId="Equation.DSMT4">
                  <p:embed/>
                </p:oleObj>
              </mc:Choice>
              <mc:Fallback>
                <p:oleObj name="Equation" r:id="rId28" imgW="114151" imgH="164885" progId="Equation.DSMT4">
                  <p:embed/>
                  <p:pic>
                    <p:nvPicPr>
                      <p:cNvPr id="0" name="对象 205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5949950"/>
                        <a:ext cx="179388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4" name="Rectangle 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275" name="对象 20526"/>
          <p:cNvGraphicFramePr>
            <a:graphicFrameLocks noChangeAspect="1"/>
          </p:cNvGraphicFramePr>
          <p:nvPr/>
        </p:nvGraphicFramePr>
        <p:xfrm>
          <a:off x="5367338" y="6021388"/>
          <a:ext cx="252412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1" name="Equation" r:id="rId30" imgW="164814" imgH="177492" progId="Equation.DSMT4">
                  <p:embed/>
                </p:oleObj>
              </mc:Choice>
              <mc:Fallback>
                <p:oleObj name="Equation" r:id="rId30" imgW="164814" imgH="177492" progId="Equation.DSMT4">
                  <p:embed/>
                  <p:pic>
                    <p:nvPicPr>
                      <p:cNvPr id="0" name="对象 205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7338" y="6021388"/>
                        <a:ext cx="252412" cy="252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11267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4D877022-9E50-463D-BD6E-5672C52AAB04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6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685800" y="685800"/>
            <a:ext cx="7772400" cy="8318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kumimoji="0" lang="en-US" altLang="zh-CN" sz="3200" b="1" i="0" kern="0" dirty="0">
                <a:solidFill>
                  <a:schemeClr val="tx2"/>
                </a:solidFill>
                <a:latin typeface="+mj-lt"/>
                <a:ea typeface="宋体" panose="02010600030101010101" pitchFamily="2" charset="-122"/>
                <a:cs typeface="Times New Roman" pitchFamily="18" charset="0"/>
              </a:rPr>
              <a:t>Properties of ZCZ sequence set</a:t>
            </a:r>
            <a:endParaRPr kumimoji="0" lang="zh-CN" altLang="en-US" sz="3200" b="1" i="0" kern="0" dirty="0">
              <a:solidFill>
                <a:schemeClr val="tx2"/>
              </a:solidFill>
              <a:latin typeface="+mj-lt"/>
              <a:ea typeface="宋体" panose="02010600030101010101" pitchFamily="2" charset="-122"/>
              <a:cs typeface="Times New Roman" pitchFamily="18" charset="0"/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684213" y="1268413"/>
            <a:ext cx="7772400" cy="483552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kumimoji="0" lang="en-US" altLang="zh-CN" sz="1800" i="0" kern="0" dirty="0">
              <a:latin typeface="+mn-lt"/>
              <a:ea typeface="宋体" panose="02010600030101010101" pitchFamily="2" charset="-122"/>
            </a:endParaRP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ZCZ sequence set                    :</a:t>
            </a:r>
          </a:p>
          <a:p>
            <a:pPr marL="800100" lvl="1" indent="-342900" algn="just" hangingPunct="1">
              <a:lnSpc>
                <a:spcPct val="150000"/>
              </a:lnSpc>
              <a:spcBef>
                <a:spcPct val="20000"/>
              </a:spcBef>
              <a:buFont typeface="Times New Roman" panose="02020603050405020304" pitchFamily="18" charset="0"/>
              <a:buChar char="−"/>
              <a:defRPr/>
            </a:pPr>
            <a:r>
              <a:rPr lang="en-US" altLang="zh-CN" sz="1600" i="0" dirty="0">
                <a:ea typeface="宋体" panose="02010600030101010101" pitchFamily="2" charset="-122"/>
                <a:cs typeface="Times New Roman" pitchFamily="18" charset="0"/>
              </a:rPr>
              <a:t>     denotes the length of ZCZ sequence,     denotes the number of ZCZ sequence,         denotes zero correlation zone of  ZCZ sequence.</a:t>
            </a: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The large length of periodic zero correlation zone:</a:t>
            </a:r>
          </a:p>
          <a:p>
            <a:pPr marL="342900" lvl="1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  <a:p>
            <a:pPr marL="342900" lvl="1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  <a:p>
            <a:pPr marL="342900" lvl="1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The coefficient matrix </a:t>
            </a: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is variable.</a:t>
            </a:r>
          </a:p>
          <a:p>
            <a:pPr marL="342900" lvl="1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Changing the coefficient matrix </a:t>
            </a: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to search optimized ZCZ sequence </a:t>
            </a: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set with low PSL and CL.</a:t>
            </a: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kumimoji="0" lang="en-US" altLang="zh-CN" sz="1800" i="0" kern="0" dirty="0">
                <a:ea typeface="宋体" panose="02010600030101010101" pitchFamily="2" charset="-122"/>
              </a:rPr>
              <a:t>The elements of ZCZ sequence set belong to </a:t>
            </a:r>
            <a:r>
              <a:rPr kumimoji="0" lang="en-US" altLang="zh-CN" sz="1800" i="0" kern="0" dirty="0">
                <a:ea typeface="宋体" panose="02010600030101010101" pitchFamily="2" charset="-122"/>
              </a:rPr>
              <a:t>the finite alphabet set</a:t>
            </a: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.</a:t>
            </a: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</p:txBody>
      </p:sp>
      <p:sp>
        <p:nvSpPr>
          <p:cNvPr id="11270" name="Rectangle 8"/>
          <p:cNvSpPr>
            <a:spLocks noChangeArrowheads="1"/>
          </p:cNvSpPr>
          <p:nvPr/>
        </p:nvSpPr>
        <p:spPr bwMode="auto">
          <a:xfrm>
            <a:off x="1835150" y="30527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127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12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1273" name="对象 4"/>
          <p:cNvGraphicFramePr>
            <a:graphicFrameLocks noChangeAspect="1"/>
          </p:cNvGraphicFramePr>
          <p:nvPr/>
        </p:nvGraphicFramePr>
        <p:xfrm>
          <a:off x="2779713" y="3429000"/>
          <a:ext cx="340677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7" name="Equation" r:id="rId4" imgW="2425700" imgH="508000" progId="Equation.DSMT4">
                  <p:embed/>
                </p:oleObj>
              </mc:Choice>
              <mc:Fallback>
                <p:oleObj name="Equation" r:id="rId4" imgW="2425700" imgH="508000" progId="Equation.DSMT4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9713" y="3429000"/>
                        <a:ext cx="3406775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1275" name="对象 2"/>
          <p:cNvGraphicFramePr>
            <a:graphicFrameLocks noChangeAspect="1"/>
          </p:cNvGraphicFramePr>
          <p:nvPr/>
        </p:nvGraphicFramePr>
        <p:xfrm>
          <a:off x="2779713" y="1724025"/>
          <a:ext cx="104775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8" name="Equation" r:id="rId6" imgW="748975" imgH="253890" progId="Equation.DSMT4">
                  <p:embed/>
                </p:oleObj>
              </mc:Choice>
              <mc:Fallback>
                <p:oleObj name="Equation" r:id="rId6" imgW="748975" imgH="25389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9713" y="1724025"/>
                        <a:ext cx="104775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1277" name="Object 13"/>
          <p:cNvGraphicFramePr>
            <a:graphicFrameLocks noChangeAspect="1"/>
          </p:cNvGraphicFramePr>
          <p:nvPr/>
        </p:nvGraphicFramePr>
        <p:xfrm>
          <a:off x="1547813" y="2133600"/>
          <a:ext cx="287337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9" name="Equation" r:id="rId8" imgW="177492" imgH="177492" progId="Equation.DSMT4">
                  <p:embed/>
                </p:oleObj>
              </mc:Choice>
              <mc:Fallback>
                <p:oleObj name="Equation" r:id="rId8" imgW="177492" imgH="177492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2133600"/>
                        <a:ext cx="287337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8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1279" name="对象 8"/>
          <p:cNvGraphicFramePr>
            <a:graphicFrameLocks noChangeAspect="1"/>
          </p:cNvGraphicFramePr>
          <p:nvPr/>
        </p:nvGraphicFramePr>
        <p:xfrm>
          <a:off x="4932363" y="2133600"/>
          <a:ext cx="215900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0" name="Equation" r:id="rId10" imgW="152268" imgH="203024" progId="Equation.DSMT4">
                  <p:embed/>
                </p:oleObj>
              </mc:Choice>
              <mc:Fallback>
                <p:oleObj name="Equation" r:id="rId10" imgW="152268" imgH="203024" progId="Equation.DSMT4">
                  <p:embed/>
                  <p:pic>
                    <p:nvPicPr>
                      <p:cNvPr id="0" name="对象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2133600"/>
                        <a:ext cx="215900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0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1281" name="对象 10"/>
          <p:cNvGraphicFramePr>
            <a:graphicFrameLocks noChangeAspect="1"/>
          </p:cNvGraphicFramePr>
          <p:nvPr/>
        </p:nvGraphicFramePr>
        <p:xfrm>
          <a:off x="1331913" y="2536825"/>
          <a:ext cx="21590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1" name="Equation" r:id="rId12" imgW="152268" imgH="164957" progId="Equation.DSMT4">
                  <p:embed/>
                </p:oleObj>
              </mc:Choice>
              <mc:Fallback>
                <p:oleObj name="Equation" r:id="rId12" imgW="152268" imgH="164957" progId="Equation.DSMT4">
                  <p:embed/>
                  <p:pic>
                    <p:nvPicPr>
                      <p:cNvPr id="0" name="对象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536825"/>
                        <a:ext cx="215900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12291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48B4E4C3-143A-4E63-81A7-2C48A592E625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7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685800" y="685800"/>
            <a:ext cx="7772400" cy="8318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kumimoji="0" lang="en-US" altLang="zh-CN" sz="3200" b="1" i="0" kern="0" dirty="0">
                <a:solidFill>
                  <a:schemeClr val="tx2"/>
                </a:solidFill>
                <a:ea typeface="宋体" panose="02010600030101010101" pitchFamily="2" charset="-122"/>
                <a:cs typeface="Times New Roman" pitchFamily="18" charset="0"/>
              </a:rPr>
              <a:t>Example of ZCZ sequence set</a:t>
            </a:r>
            <a:endParaRPr kumimoji="0" lang="zh-CN" altLang="en-US" sz="3200" b="1" i="0" kern="0" dirty="0">
              <a:solidFill>
                <a:schemeClr val="tx2"/>
              </a:solidFill>
              <a:ea typeface="宋体" panose="02010600030101010101" pitchFamily="2" charset="-122"/>
              <a:cs typeface="Times New Roman" pitchFamily="18" charset="0"/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684213" y="1268413"/>
            <a:ext cx="7772400" cy="483552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kumimoji="0" lang="en-US" altLang="zh-CN" sz="1800" i="0" kern="0" dirty="0">
              <a:latin typeface="+mn-lt"/>
              <a:ea typeface="宋体" panose="02010600030101010101" pitchFamily="2" charset="-122"/>
            </a:endParaRP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A kind of                       is designed to be 802.11aj preamble sequence .</a:t>
            </a: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The peak side lobe of normalized periodic auto-correlation is 0.1976 and the maximum value of normalized periodic cross-correlation is 0.3125.</a:t>
            </a:r>
          </a:p>
          <a:p>
            <a:pPr marL="800100" lvl="1" indent="-342900" algn="just" hangingPunct="1">
              <a:lnSpc>
                <a:spcPct val="150000"/>
              </a:lnSpc>
              <a:spcBef>
                <a:spcPct val="20000"/>
              </a:spcBef>
              <a:buFont typeface="Times New Roman" panose="02020603050405020304" pitchFamily="18" charset="0"/>
              <a:buChar char="−"/>
              <a:defRPr/>
            </a:pPr>
            <a:r>
              <a:rPr lang="en-US" altLang="zh-CN" sz="1600" i="0" dirty="0">
                <a:ea typeface="宋体" panose="02010600030101010101" pitchFamily="2" charset="-122"/>
                <a:cs typeface="Times New Roman" pitchFamily="18" charset="0"/>
              </a:rPr>
              <a:t>enhance the robustness of time synchronization</a:t>
            </a: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The length of zero correlation zone is 56.</a:t>
            </a:r>
          </a:p>
          <a:p>
            <a:pPr marL="800100" lvl="1" indent="-342900" algn="just" hangingPunct="1">
              <a:lnSpc>
                <a:spcPct val="150000"/>
              </a:lnSpc>
              <a:spcBef>
                <a:spcPct val="20000"/>
              </a:spcBef>
              <a:buFont typeface="Times New Roman" panose="02020603050405020304" pitchFamily="18" charset="0"/>
              <a:buChar char="−"/>
              <a:defRPr/>
            </a:pPr>
            <a:r>
              <a:rPr kumimoji="0" lang="en-US" altLang="zh-CN" sz="1600" i="0" kern="0" dirty="0">
                <a:solidFill>
                  <a:srgbClr val="000000"/>
                </a:solidFill>
                <a:ea typeface="宋体" panose="02010600030101010101" pitchFamily="2" charset="-122"/>
                <a:cs typeface="Times New Roman" pitchFamily="18" charset="0"/>
              </a:rPr>
              <a:t>the time of zero correlation zone: </a:t>
            </a:r>
            <a:endParaRPr lang="en-US" altLang="zh-CN" sz="1600" i="0" dirty="0">
              <a:ea typeface="宋体" panose="02010600030101010101" pitchFamily="2" charset="-122"/>
              <a:cs typeface="Times New Roman" pitchFamily="18" charset="0"/>
            </a:endParaRPr>
          </a:p>
          <a:p>
            <a:pPr marL="800100" lvl="1" indent="-342900" algn="just" hangingPunct="1">
              <a:lnSpc>
                <a:spcPct val="150000"/>
              </a:lnSpc>
              <a:spcBef>
                <a:spcPct val="20000"/>
              </a:spcBef>
              <a:buFont typeface="Times New Roman" panose="02020603050405020304" pitchFamily="18" charset="0"/>
              <a:buChar char="−"/>
              <a:defRPr/>
            </a:pPr>
            <a:r>
              <a:rPr lang="en-US" altLang="zh-CN" sz="1600" i="0" dirty="0">
                <a:ea typeface="宋体" panose="02010600030101010101" pitchFamily="2" charset="-122"/>
                <a:cs typeface="Times New Roman" pitchFamily="18" charset="0"/>
              </a:rPr>
              <a:t>eliminate interference of multipath delay</a:t>
            </a:r>
          </a:p>
          <a:p>
            <a:pPr marL="285750" indent="-285750" algn="just" hangingPunct="1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i="0" dirty="0" err="1">
                <a:ea typeface="宋体" panose="02010600030101010101" pitchFamily="2" charset="-122"/>
                <a:cs typeface="Times New Roman" pitchFamily="18" charset="0"/>
              </a:rPr>
              <a:t>Quadriphase</a:t>
            </a: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 sequences:</a:t>
            </a:r>
          </a:p>
          <a:p>
            <a:pPr marL="742950" lvl="1" indent="-285750" algn="just" hangingPunct="1">
              <a:lnSpc>
                <a:spcPct val="150000"/>
              </a:lnSpc>
              <a:spcBef>
                <a:spcPct val="20000"/>
              </a:spcBef>
              <a:buFont typeface="Times New Roman" panose="02020603050405020304" pitchFamily="18" charset="0"/>
              <a:buChar char="−"/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1600" i="0" dirty="0">
                <a:ea typeface="宋体" panose="02010600030101010101" pitchFamily="2" charset="-122"/>
              </a:rPr>
              <a:t>simplify receiver processing</a:t>
            </a:r>
          </a:p>
          <a:p>
            <a:pPr marL="285750" indent="-285750" algn="just" hangingPunct="1">
              <a:lnSpc>
                <a:spcPct val="150000"/>
              </a:lnSpc>
              <a:spcBef>
                <a:spcPct val="20000"/>
              </a:spcBef>
              <a:buFont typeface="Times New Roman" panose="02020603050405020304" pitchFamily="18" charset="0"/>
              <a:buChar char="•"/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The generation parameters of                       and                      are detailed in annex.</a:t>
            </a:r>
          </a:p>
          <a:p>
            <a:pPr marL="285750" indent="-285750" algn="just" hangingPunct="1">
              <a:lnSpc>
                <a:spcPct val="150000"/>
              </a:lnSpc>
              <a:spcBef>
                <a:spcPct val="20000"/>
              </a:spcBef>
              <a:buFont typeface="Times New Roman" panose="02020603050405020304" pitchFamily="18" charset="0"/>
              <a:buChar char="−"/>
              <a:defRPr/>
            </a:pPr>
            <a:endParaRPr lang="en-US" altLang="zh-CN" sz="1600" i="0" dirty="0">
              <a:ea typeface="宋体" panose="02010600030101010101" pitchFamily="2" charset="-122"/>
              <a:cs typeface="Times New Roman" pitchFamily="18" charset="0"/>
            </a:endParaRPr>
          </a:p>
        </p:txBody>
      </p:sp>
      <p:sp>
        <p:nvSpPr>
          <p:cNvPr id="12294" name="Rectangle 8"/>
          <p:cNvSpPr>
            <a:spLocks noChangeArrowheads="1"/>
          </p:cNvSpPr>
          <p:nvPr/>
        </p:nvSpPr>
        <p:spPr bwMode="auto">
          <a:xfrm>
            <a:off x="1835150" y="30527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2295" name="对象 1"/>
          <p:cNvGraphicFramePr>
            <a:graphicFrameLocks noChangeAspect="1"/>
          </p:cNvGraphicFramePr>
          <p:nvPr/>
        </p:nvGraphicFramePr>
        <p:xfrm>
          <a:off x="4340225" y="3933825"/>
          <a:ext cx="1887538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3" name="Equation" r:id="rId4" imgW="1409088" imgH="177723" progId="Equation.DSMT4">
                  <p:embed/>
                </p:oleObj>
              </mc:Choice>
              <mc:Fallback>
                <p:oleObj name="Equation" r:id="rId4" imgW="1409088" imgH="177723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0225" y="3933825"/>
                        <a:ext cx="1887538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2297" name="对象 2"/>
          <p:cNvGraphicFramePr>
            <a:graphicFrameLocks noChangeAspect="1"/>
          </p:cNvGraphicFramePr>
          <p:nvPr/>
        </p:nvGraphicFramePr>
        <p:xfrm>
          <a:off x="2051050" y="1711325"/>
          <a:ext cx="12001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4" name="Equation" r:id="rId6" imgW="863225" imgH="253890" progId="Equation.DSMT4">
                  <p:embed/>
                </p:oleObj>
              </mc:Choice>
              <mc:Fallback>
                <p:oleObj name="Equation" r:id="rId6" imgW="863225" imgH="25389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1711325"/>
                        <a:ext cx="12001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2299" name="Object 11"/>
          <p:cNvGraphicFramePr>
            <a:graphicFrameLocks noChangeAspect="1"/>
          </p:cNvGraphicFramePr>
          <p:nvPr/>
        </p:nvGraphicFramePr>
        <p:xfrm>
          <a:off x="3970338" y="5686425"/>
          <a:ext cx="12001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5" name="Equation" r:id="rId8" imgW="863225" imgH="253890" progId="Equation.DSMT4">
                  <p:embed/>
                </p:oleObj>
              </mc:Choice>
              <mc:Fallback>
                <p:oleObj name="Equation" r:id="rId8" imgW="863225" imgH="25389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0338" y="5686425"/>
                        <a:ext cx="12001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0" name="对象 11"/>
          <p:cNvGraphicFramePr>
            <a:graphicFrameLocks noChangeAspect="1"/>
          </p:cNvGraphicFramePr>
          <p:nvPr/>
        </p:nvGraphicFramePr>
        <p:xfrm>
          <a:off x="5689600" y="5686425"/>
          <a:ext cx="133032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6" name="Equation" r:id="rId9" imgW="926698" imgH="253890" progId="Equation.DSMT4">
                  <p:embed/>
                </p:oleObj>
              </mc:Choice>
              <mc:Fallback>
                <p:oleObj name="Equation" r:id="rId9" imgW="926698" imgH="253890" progId="Equation.DSMT4">
                  <p:embed/>
                  <p:pic>
                    <p:nvPicPr>
                      <p:cNvPr id="0" name="对象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9600" y="5686425"/>
                        <a:ext cx="1330325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13315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DEDA0543-E436-4488-B29D-E0660A6549A5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8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684213" y="465138"/>
            <a:ext cx="7772400" cy="8318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kumimoji="0" lang="en-US" altLang="zh-CN" sz="3200" b="1" i="0" kern="0" dirty="0">
                <a:solidFill>
                  <a:schemeClr val="tx2"/>
                </a:solidFill>
                <a:latin typeface="+mj-lt"/>
                <a:ea typeface="宋体" panose="02010600030101010101" pitchFamily="2" charset="-122"/>
                <a:cs typeface="Times New Roman" pitchFamily="18" charset="0"/>
              </a:rPr>
              <a:t>Common preamble frame format</a:t>
            </a:r>
            <a:endParaRPr kumimoji="0" lang="zh-CN" altLang="en-US" sz="3200" b="1" i="0" kern="0" dirty="0">
              <a:solidFill>
                <a:schemeClr val="tx2"/>
              </a:solidFill>
              <a:latin typeface="+mj-lt"/>
              <a:ea typeface="宋体" panose="02010600030101010101" pitchFamily="2" charset="-122"/>
              <a:cs typeface="Times New Roman" pitchFamily="18" charset="0"/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684213" y="2565400"/>
            <a:ext cx="7772400" cy="3538538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kumimoji="0" lang="en-US" altLang="zh-CN" sz="1800" i="0" kern="0" dirty="0">
              <a:latin typeface="+mn-lt"/>
              <a:ea typeface="宋体" panose="02010600030101010101" pitchFamily="2" charset="-122"/>
            </a:endParaRP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Q-band training field (QTF) is composed of 14 repetitions of ZCZ sequences which are denoted as                          .</a:t>
            </a:r>
          </a:p>
          <a:p>
            <a:pPr marL="800100" lvl="1" indent="-342900" hangingPunct="1">
              <a:lnSpc>
                <a:spcPct val="150000"/>
              </a:lnSpc>
              <a:spcBef>
                <a:spcPct val="20000"/>
              </a:spcBef>
              <a:buFont typeface="Times New Roman" panose="02020603050405020304" pitchFamily="18" charset="0"/>
              <a:buChar char="−"/>
              <a:defRPr/>
            </a:pPr>
            <a:r>
              <a:rPr lang="en-US" altLang="zh-CN" sz="1600" i="0" dirty="0">
                <a:ea typeface="宋体" panose="02010600030101010101" pitchFamily="2" charset="-122"/>
              </a:rPr>
              <a:t>Chip-level π/2-QPSK modulation.</a:t>
            </a:r>
          </a:p>
          <a:p>
            <a:pPr marL="800100" lvl="1" indent="-342900" hangingPunct="1">
              <a:lnSpc>
                <a:spcPct val="150000"/>
              </a:lnSpc>
              <a:spcBef>
                <a:spcPct val="20000"/>
              </a:spcBef>
              <a:buFont typeface="Times New Roman" panose="02020603050405020304" pitchFamily="18" charset="0"/>
              <a:buChar char="−"/>
              <a:defRPr/>
            </a:pPr>
            <a:r>
              <a:rPr lang="en-US" altLang="zh-CN" sz="1600" i="0" dirty="0">
                <a:ea typeface="宋体" panose="02010600030101010101" pitchFamily="2" charset="-122"/>
              </a:rPr>
              <a:t>The       antenna transmits QTF          .</a:t>
            </a:r>
          </a:p>
          <a:p>
            <a:pPr marL="800100" lvl="1" indent="-342900" algn="just" hangingPunct="1">
              <a:lnSpc>
                <a:spcPct val="150000"/>
              </a:lnSpc>
              <a:spcBef>
                <a:spcPct val="20000"/>
              </a:spcBef>
              <a:buFont typeface="Times New Roman" panose="02020603050405020304" pitchFamily="18" charset="0"/>
              <a:buChar char="−"/>
              <a:defRPr/>
            </a:pPr>
            <a:r>
              <a:rPr lang="en-US" altLang="zh-CN" sz="1600" i="0" dirty="0">
                <a:ea typeface="宋体" panose="02010600030101010101" pitchFamily="2" charset="-122"/>
                <a:cs typeface="Times New Roman" pitchFamily="18" charset="0"/>
              </a:rPr>
              <a:t>Using 14 repetitions of          is a good tradeoff between PPDU efficiency, preamble detection/synchronization sensitivity and channel estimation accuracy.</a:t>
            </a:r>
          </a:p>
          <a:p>
            <a:pPr marL="1257300" lvl="2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600" i="0" dirty="0">
                <a:solidFill>
                  <a:srgbClr val="FF0000"/>
                </a:solidFill>
                <a:ea typeface="宋体" panose="02010600030101010101" pitchFamily="2" charset="-122"/>
                <a:cs typeface="Times New Roman" pitchFamily="18" charset="0"/>
              </a:rPr>
              <a:t>Preamble </a:t>
            </a:r>
            <a:r>
              <a:rPr lang="en-US" altLang="zh-CN" sz="1600" i="0" dirty="0" err="1">
                <a:solidFill>
                  <a:srgbClr val="FF0000"/>
                </a:solidFill>
                <a:ea typeface="宋体" panose="02010600030101010101" pitchFamily="2" charset="-122"/>
                <a:cs typeface="Times New Roman" pitchFamily="18" charset="0"/>
              </a:rPr>
              <a:t>det</a:t>
            </a:r>
            <a:r>
              <a:rPr lang="en-US" altLang="zh-CN" sz="1600" i="0" dirty="0">
                <a:solidFill>
                  <a:srgbClr val="FF0000"/>
                </a:solidFill>
                <a:ea typeface="宋体" panose="02010600030101010101" pitchFamily="2" charset="-122"/>
                <a:cs typeface="Times New Roman" pitchFamily="18" charset="0"/>
              </a:rPr>
              <a:t>/sync SNR sensitivity matches those for decoding Payload with MCS0</a:t>
            </a:r>
            <a:endParaRPr lang="en-US" altLang="zh-CN" sz="1600" i="0" dirty="0">
              <a:ea typeface="宋体" panose="02010600030101010101" pitchFamily="2" charset="-122"/>
            </a:endParaRPr>
          </a:p>
          <a:p>
            <a:pPr marL="800100" lvl="1" indent="-342900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</p:txBody>
      </p:sp>
      <p:graphicFrame>
        <p:nvGraphicFramePr>
          <p:cNvPr id="13318" name="对象 3"/>
          <p:cNvGraphicFramePr>
            <a:graphicFrameLocks noChangeAspect="1"/>
          </p:cNvGraphicFramePr>
          <p:nvPr/>
        </p:nvGraphicFramePr>
        <p:xfrm>
          <a:off x="4171950" y="4244975"/>
          <a:ext cx="4476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5" name="Equation" r:id="rId4" imgW="291973" imgH="241195" progId="Equation.DSMT4">
                  <p:embed/>
                </p:oleObj>
              </mc:Choice>
              <mc:Fallback>
                <p:oleObj name="Equation" r:id="rId4" imgW="291973" imgH="241195" progId="Equation.DSMT4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1950" y="4244975"/>
                        <a:ext cx="447675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8"/>
          <p:cNvGraphicFramePr>
            <a:graphicFrameLocks noChangeAspect="1"/>
          </p:cNvGraphicFramePr>
          <p:nvPr/>
        </p:nvGraphicFramePr>
        <p:xfrm>
          <a:off x="3121025" y="3436938"/>
          <a:ext cx="1306513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6" name="Equation" r:id="rId6" imgW="990170" imgH="241195" progId="Equation.DSMT4">
                  <p:embed/>
                </p:oleObj>
              </mc:Choice>
              <mc:Fallback>
                <p:oleObj name="Equation" r:id="rId6" imgW="990170" imgH="241195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1025" y="3436938"/>
                        <a:ext cx="1306513" cy="31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对象 2"/>
          <p:cNvGraphicFramePr>
            <a:graphicFrameLocks noChangeAspect="1"/>
          </p:cNvGraphicFramePr>
          <p:nvPr/>
        </p:nvGraphicFramePr>
        <p:xfrm>
          <a:off x="1944688" y="4271963"/>
          <a:ext cx="250825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7" name="Equation" r:id="rId8" imgW="164957" imgH="203024" progId="Equation.DSMT4">
                  <p:embed/>
                </p:oleObj>
              </mc:Choice>
              <mc:Fallback>
                <p:oleObj name="Equation" r:id="rId8" imgW="164957" imgH="203024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688" y="4271963"/>
                        <a:ext cx="250825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对象 8"/>
          <p:cNvGraphicFramePr>
            <a:graphicFrameLocks noChangeAspect="1"/>
          </p:cNvGraphicFramePr>
          <p:nvPr/>
        </p:nvGraphicFramePr>
        <p:xfrm>
          <a:off x="3857625" y="4643438"/>
          <a:ext cx="447675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8" name="Equation" r:id="rId10" imgW="291973" imgH="241195" progId="Equation.DSMT4">
                  <p:embed/>
                </p:oleObj>
              </mc:Choice>
              <mc:Fallback>
                <p:oleObj name="Equation" r:id="rId10" imgW="291973" imgH="241195" progId="Equation.DSMT4">
                  <p:embed/>
                  <p:pic>
                    <p:nvPicPr>
                      <p:cNvPr id="0" name="对象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25" y="4643438"/>
                        <a:ext cx="447675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22" name="图片 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079500"/>
            <a:ext cx="4876800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页脚占位符 6"/>
          <p:cNvSpPr txBox="1">
            <a:spLocks noGrp="1"/>
          </p:cNvSpPr>
          <p:nvPr/>
        </p:nvSpPr>
        <p:spPr bwMode="auto">
          <a:xfrm>
            <a:off x="6659563" y="6477000"/>
            <a:ext cx="1884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r"/>
            <a:r>
              <a:rPr kumimoji="0" lang="en-GB" altLang="zh-CN" sz="1200" i="0">
                <a:solidFill>
                  <a:srgbClr val="000000"/>
                </a:solidFill>
              </a:rPr>
              <a:t>Shiwen He, Haiming Wang</a:t>
            </a:r>
          </a:p>
        </p:txBody>
      </p:sp>
      <p:sp>
        <p:nvSpPr>
          <p:cNvPr id="14339" name="灯片编号占位符 7"/>
          <p:cNvSpPr txBox="1">
            <a:spLocks noGrp="1"/>
          </p:cNvSpPr>
          <p:nvPr/>
        </p:nvSpPr>
        <p:spPr bwMode="auto"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/>
            <a:r>
              <a:rPr kumimoji="0" lang="en-GB" altLang="zh-CN" sz="1200" i="0">
                <a:solidFill>
                  <a:srgbClr val="000000"/>
                </a:solidFill>
              </a:rPr>
              <a:t>Slide </a:t>
            </a:r>
            <a:fld id="{F729FC53-243A-408A-B286-0DB7DEF97646}" type="slidenum">
              <a:rPr kumimoji="0" lang="en-GB" altLang="zh-CN" sz="1200" i="0">
                <a:solidFill>
                  <a:srgbClr val="000000"/>
                </a:solidFill>
              </a:rPr>
              <a:pPr algn="ctr"/>
              <a:t>9</a:t>
            </a:fld>
            <a:endParaRPr kumimoji="0" lang="en-GB" altLang="zh-CN" sz="1200" i="0">
              <a:solidFill>
                <a:srgbClr val="000000"/>
              </a:solidFill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642938" y="642938"/>
            <a:ext cx="7772400" cy="8318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kumimoji="0" lang="en-US" altLang="zh-CN" sz="3200" b="1" i="0" kern="0" dirty="0">
                <a:solidFill>
                  <a:schemeClr val="tx2"/>
                </a:solidFill>
                <a:ea typeface="宋体" panose="02010600030101010101" pitchFamily="2" charset="-122"/>
                <a:cs typeface="Times New Roman" pitchFamily="18" charset="0"/>
              </a:rPr>
              <a:t>Packet detection algorithm</a:t>
            </a:r>
            <a:endParaRPr kumimoji="0" lang="zh-CN" altLang="en-US" sz="3200" b="1" i="0" kern="0" dirty="0">
              <a:solidFill>
                <a:schemeClr val="tx2"/>
              </a:solidFill>
              <a:ea typeface="宋体" panose="02010600030101010101" pitchFamily="2" charset="-122"/>
              <a:cs typeface="Times New Roman" pitchFamily="18" charset="0"/>
            </a:endParaRPr>
          </a:p>
          <a:p>
            <a:pPr algn="ctr">
              <a:defRPr/>
            </a:pPr>
            <a:endParaRPr kumimoji="0" lang="zh-CN" altLang="en-US" sz="3200" b="1" i="0" kern="0" dirty="0">
              <a:solidFill>
                <a:schemeClr val="tx2"/>
              </a:solidFill>
              <a:latin typeface="+mj-lt"/>
              <a:ea typeface="宋体" panose="02010600030101010101" pitchFamily="2" charset="-122"/>
              <a:cs typeface="Times New Roman" pitchFamily="18" charset="0"/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642938" y="1285875"/>
            <a:ext cx="7888287" cy="50419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kumimoji="0" lang="en-US" altLang="zh-CN" sz="1800" i="0" kern="0" dirty="0">
              <a:latin typeface="+mn-lt"/>
              <a:ea typeface="宋体" panose="02010600030101010101" pitchFamily="2" charset="-122"/>
            </a:endParaRP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Delay correlation algorithm:</a:t>
            </a: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where    denotes receiving QTF,      denotes the length of ZCZ sequence,     denotes</a:t>
            </a: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 delay correlation of QTF ,      denotes energy of ZCZ sequence,     denotes decision</a:t>
            </a:r>
          </a:p>
          <a:p>
            <a:pPr marL="342900" indent="-342900" algn="just" hangingPunct="1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800" i="0" dirty="0">
                <a:ea typeface="宋体" panose="02010600030101010101" pitchFamily="2" charset="-122"/>
                <a:cs typeface="Times New Roman" pitchFamily="18" charset="0"/>
              </a:rPr>
              <a:t> value.</a:t>
            </a:r>
          </a:p>
          <a:p>
            <a:pPr marL="800100" lvl="1" indent="-342900" hangingPunct="1">
              <a:lnSpc>
                <a:spcPct val="150000"/>
              </a:lnSpc>
              <a:spcBef>
                <a:spcPct val="20000"/>
              </a:spcBef>
              <a:buFont typeface="Times New Roman" panose="02020603050405020304" pitchFamily="18" charset="0"/>
              <a:buChar char="−"/>
              <a:defRPr/>
            </a:pPr>
            <a:r>
              <a:rPr lang="en-US" altLang="zh-CN" sz="1600" i="0" dirty="0">
                <a:ea typeface="宋体" panose="02010600030101010101" pitchFamily="2" charset="-122"/>
              </a:rPr>
              <a:t>If        is greater than the certain  threshold, and lasts for a certain period, then the packet is detected.</a:t>
            </a:r>
          </a:p>
          <a:p>
            <a:pPr marL="800100" lvl="1" indent="-342900" hangingPunct="1">
              <a:lnSpc>
                <a:spcPct val="150000"/>
              </a:lnSpc>
              <a:spcBef>
                <a:spcPct val="20000"/>
              </a:spcBef>
              <a:buFont typeface="Times New Roman" panose="02020603050405020304" pitchFamily="18" charset="0"/>
              <a:buChar char="−"/>
              <a:defRPr/>
            </a:pPr>
            <a:r>
              <a:rPr lang="en-US" altLang="zh-CN" sz="1600" i="0" dirty="0">
                <a:ea typeface="宋体" panose="02010600030101010101" pitchFamily="2" charset="-122"/>
                <a:cs typeface="Times New Roman" pitchFamily="18" charset="0"/>
              </a:rPr>
              <a:t>3 repetitions of ZCZ sequence are used for packet detection and AGC convergence.</a:t>
            </a:r>
          </a:p>
          <a:p>
            <a:pPr marL="800100" lvl="1" indent="-342900" hangingPunct="1">
              <a:lnSpc>
                <a:spcPct val="150000"/>
              </a:lnSpc>
              <a:spcBef>
                <a:spcPct val="20000"/>
              </a:spcBef>
              <a:buFont typeface="Times New Roman" panose="02020603050405020304" pitchFamily="18" charset="0"/>
              <a:buChar char="−"/>
              <a:defRPr/>
            </a:pPr>
            <a:endParaRPr lang="en-US" altLang="zh-CN" sz="1600" i="0" dirty="0">
              <a:ea typeface="宋体" panose="02010600030101010101" pitchFamily="2" charset="-122"/>
            </a:endParaRPr>
          </a:p>
          <a:p>
            <a:pPr marL="800100" lvl="1" indent="-342900" hangingPunct="1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1800" i="0" dirty="0">
              <a:ea typeface="宋体" panose="02010600030101010101" pitchFamily="2" charset="-122"/>
              <a:cs typeface="Times New Roman" pitchFamily="18" charset="0"/>
            </a:endParaRPr>
          </a:p>
        </p:txBody>
      </p:sp>
      <p:graphicFrame>
        <p:nvGraphicFramePr>
          <p:cNvPr id="14342" name="对象 1"/>
          <p:cNvGraphicFramePr>
            <a:graphicFrameLocks noChangeAspect="1"/>
          </p:cNvGraphicFramePr>
          <p:nvPr/>
        </p:nvGraphicFramePr>
        <p:xfrm>
          <a:off x="1695450" y="2205038"/>
          <a:ext cx="5294313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0" name="Equation" r:id="rId4" imgW="3517900" imgH="889000" progId="Equation.DSMT4">
                  <p:embed/>
                </p:oleObj>
              </mc:Choice>
              <mc:Fallback>
                <p:oleObj name="Equation" r:id="rId4" imgW="3517900" imgH="889000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5450" y="2205038"/>
                        <a:ext cx="5294313" cy="133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对象 4"/>
          <p:cNvGraphicFramePr>
            <a:graphicFrameLocks noChangeAspect="1"/>
          </p:cNvGraphicFramePr>
          <p:nvPr/>
        </p:nvGraphicFramePr>
        <p:xfrm>
          <a:off x="1296988" y="3649663"/>
          <a:ext cx="215900" cy="23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1" name="Equation" r:id="rId6" imgW="114102" imgH="126780" progId="Equation.DSMT4">
                  <p:embed/>
                </p:oleObj>
              </mc:Choice>
              <mc:Fallback>
                <p:oleObj name="Equation" r:id="rId6" imgW="114102" imgH="126780" progId="Equation.DSMT4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88" y="3649663"/>
                        <a:ext cx="215900" cy="239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对象 7"/>
          <p:cNvGraphicFramePr>
            <a:graphicFrameLocks noChangeAspect="1"/>
          </p:cNvGraphicFramePr>
          <p:nvPr/>
        </p:nvGraphicFramePr>
        <p:xfrm>
          <a:off x="3714750" y="3643313"/>
          <a:ext cx="258763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2" name="Equation" r:id="rId8" imgW="177492" imgH="177492" progId="Equation.DSMT4">
                  <p:embed/>
                </p:oleObj>
              </mc:Choice>
              <mc:Fallback>
                <p:oleObj name="Equation" r:id="rId8" imgW="177492" imgH="177492" progId="Equation.DSMT4">
                  <p:embed/>
                  <p:pic>
                    <p:nvPicPr>
                      <p:cNvPr id="0" name="对象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0" y="3643313"/>
                        <a:ext cx="258763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对象 8"/>
          <p:cNvGraphicFramePr>
            <a:graphicFrameLocks noChangeAspect="1"/>
          </p:cNvGraphicFramePr>
          <p:nvPr/>
        </p:nvGraphicFramePr>
        <p:xfrm>
          <a:off x="7358063" y="3643313"/>
          <a:ext cx="223837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3" name="Equation" r:id="rId10" imgW="152202" imgH="177569" progId="Equation.DSMT4">
                  <p:embed/>
                </p:oleObj>
              </mc:Choice>
              <mc:Fallback>
                <p:oleObj name="Equation" r:id="rId10" imgW="152202" imgH="177569" progId="Equation.DSMT4">
                  <p:embed/>
                  <p:pic>
                    <p:nvPicPr>
                      <p:cNvPr id="0" name="对象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8063" y="3643313"/>
                        <a:ext cx="223837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对象 9"/>
          <p:cNvGraphicFramePr>
            <a:graphicFrameLocks noChangeAspect="1"/>
          </p:cNvGraphicFramePr>
          <p:nvPr/>
        </p:nvGraphicFramePr>
        <p:xfrm>
          <a:off x="3214688" y="4071938"/>
          <a:ext cx="254000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4" name="Equation" r:id="rId12" imgW="152268" imgH="164957" progId="Equation.DSMT4">
                  <p:embed/>
                </p:oleObj>
              </mc:Choice>
              <mc:Fallback>
                <p:oleObj name="Equation" r:id="rId12" imgW="152268" imgH="164957" progId="Equation.DSMT4">
                  <p:embed/>
                  <p:pic>
                    <p:nvPicPr>
                      <p:cNvPr id="0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88" y="4071938"/>
                        <a:ext cx="254000" cy="27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对象 10"/>
          <p:cNvGraphicFramePr>
            <a:graphicFrameLocks noChangeAspect="1"/>
          </p:cNvGraphicFramePr>
          <p:nvPr/>
        </p:nvGraphicFramePr>
        <p:xfrm>
          <a:off x="6643688" y="4143375"/>
          <a:ext cx="233362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5" name="Equation" r:id="rId14" imgW="164957" imgH="139579" progId="Equation.DSMT4">
                  <p:embed/>
                </p:oleObj>
              </mc:Choice>
              <mc:Fallback>
                <p:oleObj name="Equation" r:id="rId14" imgW="164957" imgH="139579" progId="Equation.DSMT4">
                  <p:embed/>
                  <p:pic>
                    <p:nvPicPr>
                      <p:cNvPr id="0" name="对象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688" y="4143375"/>
                        <a:ext cx="233362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8" name="对象 15"/>
          <p:cNvGraphicFramePr>
            <a:graphicFrameLocks noChangeAspect="1"/>
          </p:cNvGraphicFramePr>
          <p:nvPr/>
        </p:nvGraphicFramePr>
        <p:xfrm>
          <a:off x="1736725" y="5049838"/>
          <a:ext cx="233363" cy="19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6" name="Equation" r:id="rId16" imgW="164957" imgH="139579" progId="Equation.DSMT4">
                  <p:embed/>
                </p:oleObj>
              </mc:Choice>
              <mc:Fallback>
                <p:oleObj name="Equation" r:id="rId16" imgW="164957" imgH="139579" progId="Equation.DSMT4">
                  <p:embed/>
                  <p:pic>
                    <p:nvPicPr>
                      <p:cNvPr id="0" name="对象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6725" y="5049838"/>
                        <a:ext cx="233363" cy="198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C:\Liang_Li_Vinno\Chinese_std_group\ppt_model.pot</Template>
  <TotalTime>28573</TotalTime>
  <Words>1196</Words>
  <Application>Microsoft Office PowerPoint</Application>
  <PresentationFormat>全屏显示(4:3)</PresentationFormat>
  <Paragraphs>227</Paragraphs>
  <Slides>24</Slides>
  <Notes>23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24</vt:i4>
      </vt:variant>
    </vt:vector>
  </HeadingPairs>
  <TitlesOfParts>
    <vt:vector size="32" baseType="lpstr">
      <vt:lpstr>Times New Roman</vt:lpstr>
      <vt:lpstr>宋体</vt:lpstr>
      <vt:lpstr>Arial</vt:lpstr>
      <vt:lpstr>Arial Unicode MS</vt:lpstr>
      <vt:lpstr>Wingdings</vt:lpstr>
      <vt:lpstr>1_Default Design</vt:lpstr>
      <vt:lpstr>Microsoft Office Word 97 - 2003 文档</vt:lpstr>
      <vt:lpstr>MathType 6.0 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xyz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Chinese WPAN WG</dc:title>
  <dc:creator>Vinno_staff</dc:creator>
  <cp:lastModifiedBy>Haiming Wang</cp:lastModifiedBy>
  <cp:revision>538</cp:revision>
  <dcterms:created xsi:type="dcterms:W3CDTF">2006-02-24T01:46:22Z</dcterms:created>
  <dcterms:modified xsi:type="dcterms:W3CDTF">2014-11-03T15:37:08Z</dcterms:modified>
</cp:coreProperties>
</file>