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6"/>
  </p:notesMasterIdLst>
  <p:handoutMasterIdLst>
    <p:handoutMasterId r:id="rId17"/>
  </p:handoutMasterIdLst>
  <p:sldIdLst>
    <p:sldId id="427" r:id="rId2"/>
    <p:sldId id="428" r:id="rId3"/>
    <p:sldId id="429" r:id="rId4"/>
    <p:sldId id="430" r:id="rId5"/>
    <p:sldId id="431" r:id="rId6"/>
    <p:sldId id="432" r:id="rId7"/>
    <p:sldId id="433" r:id="rId8"/>
    <p:sldId id="434" r:id="rId9"/>
    <p:sldId id="441" r:id="rId10"/>
    <p:sldId id="435" r:id="rId11"/>
    <p:sldId id="436" r:id="rId12"/>
    <p:sldId id="437" r:id="rId13"/>
    <p:sldId id="442" r:id="rId14"/>
    <p:sldId id="438" r:id="rId15"/>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CC"/>
    <a:srgbClr val="0000FF"/>
    <a:srgbClr val="CC0000"/>
    <a:srgbClr val="FF0000"/>
    <a:srgbClr val="00CC66"/>
    <a:srgbClr val="003399"/>
    <a:srgbClr val="FF0066"/>
    <a:srgbClr val="FF9900"/>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8640" autoAdjust="0"/>
  </p:normalViewPr>
  <p:slideViewPr>
    <p:cSldViewPr showGuides="1">
      <p:cViewPr varScale="1">
        <p:scale>
          <a:sx n="62" d="100"/>
          <a:sy n="62" d="100"/>
        </p:scale>
        <p:origin x="-754"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986" y="-456"/>
      </p:cViewPr>
      <p:guideLst>
        <p:guide orient="horz" pos="2141"/>
        <p:guide pos="311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a:p>
        </p:txBody>
      </p:sp>
    </p:spTree>
    <p:extLst>
      <p:ext uri="{BB962C8B-B14F-4D97-AF65-F5344CB8AC3E}">
        <p14:creationId xmlns="" xmlns:p14="http://schemas.microsoft.com/office/powerpoint/2010/main"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a:p>
        </p:txBody>
      </p:sp>
    </p:spTree>
    <p:extLst>
      <p:ext uri="{BB962C8B-B14F-4D97-AF65-F5344CB8AC3E}">
        <p14:creationId xmlns="" xmlns:p14="http://schemas.microsoft.com/office/powerpoint/2010/main"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smtClean="0"/>
              <a:t>Month Year</a:t>
            </a:r>
          </a:p>
        </p:txBody>
      </p:sp>
      <p:sp>
        <p:nvSpPr>
          <p:cNvPr id="17412" name="Rectangle 6"/>
          <p:cNvSpPr>
            <a:spLocks noGrp="1" noChangeArrowheads="1"/>
          </p:cNvSpPr>
          <p:nvPr>
            <p:ph type="ftr" sz="quarter" idx="4"/>
          </p:nvPr>
        </p:nvSpPr>
        <p:spPr>
          <a:ln>
            <a:miter lim="800000"/>
            <a:headEnd/>
            <a:tailEnd/>
          </a:ln>
        </p:spPr>
        <p:txBody>
          <a:bodyPr/>
          <a:lstStyle/>
          <a:p>
            <a:pPr lvl="4">
              <a:defRPr/>
            </a:pPr>
            <a:r>
              <a:rPr lang="en-US" smtClean="0">
                <a:ea typeface="+mn-ea"/>
              </a:rPr>
              <a:t>Shoukang ZHENG et. al, I2R, Singapore</a:t>
            </a:r>
          </a:p>
        </p:txBody>
      </p:sp>
      <p:sp>
        <p:nvSpPr>
          <p:cNvPr id="9221" name="Rectangle 7"/>
          <p:cNvSpPr>
            <a:spLocks noGrp="1" noChangeArrowheads="1"/>
          </p:cNvSpPr>
          <p:nvPr>
            <p:ph type="sldNum" sz="quarter" idx="5"/>
          </p:nvPr>
        </p:nvSpPr>
        <p:spPr>
          <a:noFill/>
          <a:ln>
            <a:miter lim="800000"/>
            <a:headEnd/>
            <a:tailEnd/>
          </a:ln>
        </p:spPr>
        <p:txBody>
          <a:bodyPr/>
          <a:lstStyle/>
          <a:p>
            <a:r>
              <a:rPr lang="en-US"/>
              <a:t>Page </a:t>
            </a:r>
            <a:fld id="{B3FF16CD-A6E3-4037-B8F7-3A620706419B}" type="slidenum">
              <a:rPr lang="en-US"/>
              <a:pPr/>
              <a:t>1</a:t>
            </a:fld>
            <a:endParaRPr lang="en-US"/>
          </a:p>
        </p:txBody>
      </p:sp>
      <p:sp>
        <p:nvSpPr>
          <p:cNvPr id="9222" name="Rectangle 2"/>
          <p:cNvSpPr>
            <a:spLocks noGrp="1" noRot="1" noChangeAspect="1" noChangeArrowheads="1" noTextEdit="1"/>
          </p:cNvSpPr>
          <p:nvPr>
            <p:ph type="sldImg"/>
          </p:nvPr>
        </p:nvSpPr>
        <p:spPr>
          <a:xfrm>
            <a:off x="3243263" y="514350"/>
            <a:ext cx="3387725" cy="2540000"/>
          </a:xfrm>
          <a:ln/>
        </p:spPr>
      </p:sp>
      <p:sp>
        <p:nvSpPr>
          <p:cNvPr id="92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10</a:t>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11</a:t>
            </a:fld>
            <a:endParaRPr lang="en-US"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12</a:t>
            </a:fld>
            <a:endParaRPr lang="en-US"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13</a:t>
            </a:fld>
            <a:endParaRPr lang="en-US"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14</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2</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3</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4</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dirty="0"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5</a:t>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6</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7</a:t>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8</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3243263" y="514350"/>
            <a:ext cx="3387725" cy="2540000"/>
          </a:xfrm>
          <a:ln/>
        </p:spPr>
      </p:sp>
      <p:sp>
        <p:nvSpPr>
          <p:cNvPr id="14339" name="备注占位符 2"/>
          <p:cNvSpPr>
            <a:spLocks noGrp="1"/>
          </p:cNvSpPr>
          <p:nvPr>
            <p:ph type="body" idx="1"/>
          </p:nvPr>
        </p:nvSpPr>
        <p:spPr>
          <a:noFill/>
          <a:ln/>
        </p:spPr>
        <p:txBody>
          <a:bodyPr/>
          <a:lstStyle/>
          <a:p>
            <a:endParaRPr lang="zh-CN" altLang="en-US" smtClean="0"/>
          </a:p>
        </p:txBody>
      </p:sp>
      <p:sp>
        <p:nvSpPr>
          <p:cNvPr id="14340" name="灯片编号占位符 3"/>
          <p:cNvSpPr>
            <a:spLocks noGrp="1"/>
          </p:cNvSpPr>
          <p:nvPr>
            <p:ph type="sldNum" sz="quarter" idx="5"/>
          </p:nvPr>
        </p:nvSpPr>
        <p:spPr>
          <a:xfrm>
            <a:off x="5209597" y="6581396"/>
            <a:ext cx="109568" cy="135262"/>
          </a:xfrm>
          <a:noFill/>
        </p:spPr>
        <p:txBody>
          <a:bodyPr/>
          <a:lstStyle/>
          <a:p>
            <a:fld id="{4A95E644-D83C-4D77-A052-083F09B376AA}" type="slidenum">
              <a:rPr lang="en-US" altLang="zh-CN" smtClean="0"/>
              <a:pPr/>
              <a:t>9</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smtClean="0"/>
            </a:lvl1pPr>
          </a:lstStyle>
          <a:p>
            <a:pPr>
              <a:defRPr/>
            </a:pPr>
            <a:r>
              <a:rPr lang="en-GB" altLang="zh-CN"/>
              <a:t>Slide </a:t>
            </a:r>
            <a:fld id="{E2267972-0612-4C04-B9DA-672110B53A1C}" type="slidenum">
              <a:rPr lang="en-GB" altLang="zh-CN"/>
              <a:pPr>
                <a:defRPr/>
              </a:pPr>
              <a:t>‹#›</a:t>
            </a:fld>
            <a:endParaRPr lang="en-GB" altLang="zh-CN"/>
          </a:p>
        </p:txBody>
      </p:sp>
    </p:spTree>
    <p:extLst>
      <p:ext uri="{BB962C8B-B14F-4D97-AF65-F5344CB8AC3E}">
        <p14:creationId xmlns="" xmlns:p14="http://schemas.microsoft.com/office/powerpoint/2010/main" val="277224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76692" y="6475413"/>
            <a:ext cx="2067233" cy="184666"/>
          </a:xfrm>
          <a:prstGeom prst="rect">
            <a:avLst/>
          </a:prstGeom>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zh-CN"/>
              <a:t>Slide </a:t>
            </a:r>
            <a:fld id="{CA144540-C88A-4C44-8F33-1AE2F44D5346}" type="slidenum">
              <a:rPr lang="en-GB" altLang="zh-CN"/>
              <a:pPr>
                <a:defRPr/>
              </a:pPr>
              <a:t>‹#›</a:t>
            </a:fld>
            <a:endParaRPr lang="en-GB" altLang="zh-CN"/>
          </a:p>
        </p:txBody>
      </p:sp>
    </p:spTree>
    <p:extLst>
      <p:ext uri="{BB962C8B-B14F-4D97-AF65-F5344CB8AC3E}">
        <p14:creationId xmlns="" xmlns:p14="http://schemas.microsoft.com/office/powerpoint/2010/main" val="194183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9" name="页脚占位符 5"/>
          <p:cNvSpPr>
            <a:spLocks noGrp="1"/>
          </p:cNvSpPr>
          <p:nvPr userDrawn="1">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a:t>Slide </a:t>
            </a:r>
            <a:fld id="{3C79C44E-CBF0-426C-AB90-0FC5B434406F}" type="slidenum">
              <a:rPr lang="en-GB" altLang="zh-CN"/>
              <a:pPr>
                <a:defRPr/>
              </a:pPr>
              <a:t>‹#›</a:t>
            </a:fld>
            <a:endParaRPr lang="en-GB" altLang="zh-CN"/>
          </a:p>
        </p:txBody>
      </p:sp>
    </p:spTree>
    <p:extLst>
      <p:ext uri="{BB962C8B-B14F-4D97-AF65-F5344CB8AC3E}">
        <p14:creationId xmlns="" xmlns:p14="http://schemas.microsoft.com/office/powerpoint/2010/main" val="160695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58FF5E6B-8C41-4189-AFF4-8FCFEEA0F61B}" type="slidenum">
              <a:rPr lang="en-GB" altLang="zh-CN"/>
              <a:pPr>
                <a:defRPr/>
              </a:pPr>
              <a:t>‹#›</a:t>
            </a:fld>
            <a:endParaRPr lang="en-GB" altLang="zh-CN"/>
          </a:p>
        </p:txBody>
      </p:sp>
    </p:spTree>
    <p:extLst>
      <p:ext uri="{BB962C8B-B14F-4D97-AF65-F5344CB8AC3E}">
        <p14:creationId xmlns="" xmlns:p14="http://schemas.microsoft.com/office/powerpoint/2010/main" val="18696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A3847CA5-78F2-41DB-A194-DE299DF68D42}" type="slidenum">
              <a:rPr lang="en-GB" altLang="zh-CN"/>
              <a:pPr>
                <a:defRPr/>
              </a:pPr>
              <a:t>‹#›</a:t>
            </a:fld>
            <a:endParaRPr lang="en-GB" altLang="zh-CN"/>
          </a:p>
        </p:txBody>
      </p:sp>
    </p:spTree>
    <p:extLst>
      <p:ext uri="{BB962C8B-B14F-4D97-AF65-F5344CB8AC3E}">
        <p14:creationId xmlns="" xmlns:p14="http://schemas.microsoft.com/office/powerpoint/2010/main" val="405283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3CEA140C-4E27-489C-98A5-07923F3BD585}" type="slidenum">
              <a:rPr lang="en-GB" altLang="zh-CN"/>
              <a:pPr>
                <a:defRPr/>
              </a:pPr>
              <a:t>‹#›</a:t>
            </a:fld>
            <a:endParaRPr lang="en-GB" altLang="zh-CN"/>
          </a:p>
        </p:txBody>
      </p:sp>
    </p:spTree>
    <p:extLst>
      <p:ext uri="{BB962C8B-B14F-4D97-AF65-F5344CB8AC3E}">
        <p14:creationId xmlns="" xmlns:p14="http://schemas.microsoft.com/office/powerpoint/2010/main" val="242178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B23258B-CF05-4EDF-AF14-0E8224FD8075}" type="slidenum">
              <a:rPr lang="en-GB" altLang="zh-CN"/>
              <a:pPr>
                <a:defRPr/>
              </a:pPr>
              <a:t>‹#›</a:t>
            </a:fld>
            <a:endParaRPr lang="en-GB" altLang="zh-CN"/>
          </a:p>
        </p:txBody>
      </p:sp>
    </p:spTree>
    <p:extLst>
      <p:ext uri="{BB962C8B-B14F-4D97-AF65-F5344CB8AC3E}">
        <p14:creationId xmlns="" xmlns:p14="http://schemas.microsoft.com/office/powerpoint/2010/main" val="387886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lvl3pPr>
              <a:defRPr sz="1800"/>
            </a:lvl3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3A4E6F87-DDA7-426D-BDE1-320829D0F29E}" type="slidenum">
              <a:rPr lang="en-GB" altLang="zh-CN"/>
              <a:pPr>
                <a:defRPr/>
              </a:pPr>
              <a:t>‹#›</a:t>
            </a:fld>
            <a:endParaRPr lang="en-GB" altLang="zh-CN"/>
          </a:p>
        </p:txBody>
      </p:sp>
    </p:spTree>
    <p:extLst>
      <p:ext uri="{BB962C8B-B14F-4D97-AF65-F5344CB8AC3E}">
        <p14:creationId xmlns="" xmlns:p14="http://schemas.microsoft.com/office/powerpoint/2010/main" val="37878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zh-CN" altLang="en-US" smtClean="0"/>
              <a:t>单击此处编辑母版标题样式</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zh-CN" altLang="en-US" noProof="0" smtClean="0"/>
              <a:t>单击图标添加表格</a:t>
            </a:r>
            <a:endParaRPr lang="en-US" noProof="0" smtClean="0"/>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A37392D-61D9-496A-BEC9-1A038D1CBA61}" type="slidenum">
              <a:rPr lang="en-GB" altLang="zh-CN"/>
              <a:pPr>
                <a:defRPr/>
              </a:pPr>
              <a:t>‹#›</a:t>
            </a:fld>
            <a:endParaRPr lang="en-GB" altLang="zh-CN"/>
          </a:p>
        </p:txBody>
      </p:sp>
      <p:sp>
        <p:nvSpPr>
          <p:cNvPr id="7" name="页脚占位符 5"/>
          <p:cNvSpPr txBox="1">
            <a:spLocks/>
          </p:cNvSpPr>
          <p:nvPr userDrawn="1"/>
        </p:nvSpPr>
        <p:spPr>
          <a:xfrm>
            <a:off x="6786578" y="6500834"/>
            <a:ext cx="1857388" cy="168674"/>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j-lt"/>
                <a:ea typeface="宋体" pitchFamily="2" charset="-122"/>
                <a:cs typeface="+mn-cs"/>
              </a:rPr>
              <a:t>Liguang Li(ZTE Corp.) </a:t>
            </a:r>
            <a:endParaRPr kumimoji="0" lang="en-US" sz="1200" b="0" i="0" u="none" strike="noStrike" kern="1200" cap="none" spc="0" normalizeH="0" baseline="0" noProof="0" dirty="0">
              <a:ln>
                <a:noFill/>
              </a:ln>
              <a:solidFill>
                <a:schemeClr val="tx1"/>
              </a:solidFill>
              <a:effectLst/>
              <a:uLnTx/>
              <a:uFillTx/>
              <a:latin typeface="+mj-lt"/>
              <a:ea typeface="宋体" pitchFamily="2" charset="-122"/>
              <a:cs typeface="+mn-cs"/>
            </a:endParaRPr>
          </a:p>
        </p:txBody>
      </p:sp>
    </p:spTree>
    <p:extLst>
      <p:ext uri="{BB962C8B-B14F-4D97-AF65-F5344CB8AC3E}">
        <p14:creationId xmlns="" xmlns:p14="http://schemas.microsoft.com/office/powerpoint/2010/main" val="428966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lvl3pPr>
              <a:defRPr sz="1800"/>
            </a:lvl3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463CD31A-87B8-4000-A2BD-5D83788C38DA}" type="slidenum">
              <a:rPr lang="en-GB" altLang="zh-CN"/>
              <a:pPr>
                <a:defRPr/>
              </a:pPr>
              <a:t>‹#›</a:t>
            </a:fld>
            <a:endParaRPr lang="en-GB" altLang="zh-CN"/>
          </a:p>
        </p:txBody>
      </p:sp>
    </p:spTree>
    <p:extLst>
      <p:ext uri="{BB962C8B-B14F-4D97-AF65-F5344CB8AC3E}">
        <p14:creationId xmlns="" xmlns:p14="http://schemas.microsoft.com/office/powerpoint/2010/main" val="112082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092077" y="238939"/>
            <a:ext cx="3340723"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802.11-14/1387 r0</a:t>
            </a: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72579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November </a:t>
            </a:r>
            <a:r>
              <a:rPr lang="en-US" altLang="zh-CN" b="1" dirty="0">
                <a:latin typeface="Times New Roman" pitchFamily="18" charset="0"/>
                <a:ea typeface="Arial Unicode MS" pitchFamily="34" charset="-122"/>
                <a:cs typeface="Arial Unicode MS" pitchFamily="34" charset="-122"/>
              </a:rPr>
              <a:t>2014</a:t>
            </a:r>
            <a:endParaRPr lang="en-GB" altLang="zh-CN" b="1" dirty="0"/>
          </a:p>
        </p:txBody>
      </p:sp>
      <p:sp>
        <p:nvSpPr>
          <p:cNvPr id="4" name="页脚占位符 3"/>
          <p:cNvSpPr>
            <a:spLocks noGrp="1"/>
          </p:cNvSpPr>
          <p:nvPr>
            <p:ph type="ftr" sz="quarter" idx="3"/>
          </p:nvPr>
        </p:nvSpPr>
        <p:spPr>
          <a:xfrm>
            <a:off x="5648325" y="6468339"/>
            <a:ext cx="2895600" cy="365125"/>
          </a:xfrm>
          <a:prstGeom prst="rect">
            <a:avLst/>
          </a:prstGeom>
        </p:spPr>
        <p:txBody>
          <a:bodyPr vert="horz" lIns="91440" tIns="45720" rIns="91440" bIns="45720" rtlCol="0" anchor="ctr"/>
          <a:lstStyle>
            <a:lvl1pPr algn="r">
              <a:defRPr sz="1000">
                <a:solidFill>
                  <a:schemeClr val="tx1"/>
                </a:solidFill>
                <a:latin typeface="+mj-lt"/>
              </a:defRPr>
            </a:lvl1pPr>
          </a:lstStyle>
          <a:p>
            <a:endParaRPr lang="zh-CN" altLang="en-US" dirty="0"/>
          </a:p>
        </p:txBody>
      </p:sp>
    </p:spTree>
  </p:cSld>
  <p:clrMap bg1="lt1" tx1="dk1" bg2="lt2" tx2="dk2" accent1="accent1" accent2="accent2" accent3="accent3" accent4="accent4" accent5="accent5" accent6="accent6" hlink="hlink" folHlink="folHlink"/>
  <p:sldLayoutIdLst>
    <p:sldLayoutId id="2147485408" r:id="rId1"/>
    <p:sldLayoutId id="2147485400" r:id="rId2"/>
    <p:sldLayoutId id="2147485401" r:id="rId3"/>
    <p:sldLayoutId id="2147485402" r:id="rId4"/>
    <p:sldLayoutId id="2147485403" r:id="rId5"/>
    <p:sldLayoutId id="2147485404" r:id="rId6"/>
    <p:sldLayoutId id="2147485405" r:id="rId7"/>
    <p:sldLayoutId id="2147485406" r:id="rId8"/>
    <p:sldLayoutId id="2147485407" r:id="rId9"/>
    <p:sldLayoutId id="2147485409" r:id="rId10"/>
    <p:sldLayoutId id="2147485410" r:id="rId11"/>
  </p:sldLayoutIdLst>
  <p:transition>
    <p:wipe/>
  </p:transition>
  <p:timing>
    <p:tnLst>
      <p:par>
        <p:cTn id="1" dur="indefinite" restart="never" nodeType="tmRoot"/>
      </p:par>
    </p:tnLst>
  </p:timing>
  <p:hf sldNum="0"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19.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1.xml"/><Relationship Id="rId1" Type="http://schemas.openxmlformats.org/officeDocument/2006/relationships/vmlDrawing" Target="../drawings/vmlDrawing8.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6.bin"/><Relationship Id="rId2" Type="http://schemas.openxmlformats.org/officeDocument/2006/relationships/slideLayout" Target="../slideLayouts/slideLayout11.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6.xml"/><Relationship Id="rId7" Type="http://schemas.openxmlformats.org/officeDocument/2006/relationships/oleObject" Target="../embeddings/oleObject10.bin"/><Relationship Id="rId2" Type="http://schemas.openxmlformats.org/officeDocument/2006/relationships/slideLayout" Target="../slideLayouts/slideLayout11.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vmlDrawing" Target="../drawings/vmlDrawing5.vml"/><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vmlDrawing" Target="../drawings/vmlDrawing6.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vmlDrawing" Target="../drawings/vmlDrawing7.vml"/><Relationship Id="rId4"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571480"/>
            <a:ext cx="7772400" cy="857256"/>
          </a:xfrm>
        </p:spPr>
        <p:txBody>
          <a:bodyPr/>
          <a:lstStyle/>
          <a:p>
            <a:r>
              <a:rPr lang="en-US" altLang="zh-CN" sz="2800" dirty="0" smtClean="0"/>
              <a:t>Packet Encoding Solution </a:t>
            </a:r>
            <a:r>
              <a:rPr lang="sq-AL" altLang="zh-CN" sz="2800" dirty="0" smtClean="0"/>
              <a:t>for</a:t>
            </a:r>
            <a:r>
              <a:rPr lang="en-US" altLang="zh-CN" sz="2800" dirty="0" smtClean="0"/>
              <a:t> </a:t>
            </a:r>
            <a:r>
              <a:rPr lang="sq-AL" altLang="zh-CN" sz="2800" dirty="0" smtClean="0"/>
              <a:t>45GHz</a:t>
            </a:r>
          </a:p>
        </p:txBody>
      </p:sp>
      <p:sp>
        <p:nvSpPr>
          <p:cNvPr id="8196" name="Rectangle 6"/>
          <p:cNvSpPr>
            <a:spLocks noGrp="1" noChangeArrowheads="1"/>
          </p:cNvSpPr>
          <p:nvPr>
            <p:ph type="body" idx="1"/>
          </p:nvPr>
        </p:nvSpPr>
        <p:spPr>
          <a:xfrm>
            <a:off x="685800" y="1556792"/>
            <a:ext cx="7772400" cy="381000"/>
          </a:xfrm>
        </p:spPr>
        <p:txBody>
          <a:bodyPr/>
          <a:lstStyle/>
          <a:p>
            <a:pPr algn="ctr" eaLnBrk="1" hangingPunct="1">
              <a:buFontTx/>
              <a:buNone/>
            </a:pPr>
            <a:r>
              <a:rPr lang="en-US" sz="2000" dirty="0" smtClean="0"/>
              <a:t>Date:</a:t>
            </a:r>
            <a:r>
              <a:rPr lang="en-US" sz="2000" b="0" dirty="0" smtClean="0"/>
              <a:t> 2014-11-02</a:t>
            </a:r>
          </a:p>
        </p:txBody>
      </p:sp>
      <p:sp>
        <p:nvSpPr>
          <p:cNvPr id="8197" name="Rectangle 12"/>
          <p:cNvSpPr>
            <a:spLocks noChangeArrowheads="1"/>
          </p:cNvSpPr>
          <p:nvPr/>
        </p:nvSpPr>
        <p:spPr bwMode="auto">
          <a:xfrm>
            <a:off x="428596" y="1928802"/>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55"/>
          <p:cNvGraphicFramePr>
            <a:graphicFrameLocks noGrp="1"/>
          </p:cNvGraphicFramePr>
          <p:nvPr/>
        </p:nvGraphicFramePr>
        <p:xfrm>
          <a:off x="467545" y="2348881"/>
          <a:ext cx="7776864" cy="3646184"/>
        </p:xfrm>
        <a:graphic>
          <a:graphicData uri="http://schemas.openxmlformats.org/drawingml/2006/table">
            <a:tbl>
              <a:tblPr/>
              <a:tblGrid>
                <a:gridCol w="1306487"/>
                <a:gridCol w="1638009"/>
                <a:gridCol w="1722342"/>
                <a:gridCol w="733761"/>
                <a:gridCol w="2376265"/>
              </a:tblGrid>
              <a:tr h="388044">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Batang" pitchFamily="18" charset="-127"/>
                        </a:rPr>
                        <a:t>Name</a:t>
                      </a:r>
                    </a:p>
                  </a:txBody>
                  <a:tcPr marL="52026" marR="5202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algun Gothic" pitchFamily="34" charset="-127"/>
                        </a:rPr>
                        <a:t>Affiliations</a:t>
                      </a:r>
                      <a:endParaRPr kumimoji="0" lang="en-US" sz="1200" b="0" i="0" u="none" strike="noStrike" cap="none" normalizeH="0" baseline="0" dirty="0" smtClean="0">
                        <a:ln>
                          <a:noFill/>
                        </a:ln>
                        <a:solidFill>
                          <a:schemeClr val="tx1"/>
                        </a:solidFill>
                        <a:effectLst/>
                        <a:latin typeface="Times New Roman" pitchFamily="18" charset="0"/>
                        <a:ea typeface="Malgun Gothic" pitchFamily="34" charset="-127"/>
                      </a:endParaRPr>
                    </a:p>
                  </a:txBody>
                  <a:tcPr marL="52026" marR="5202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Malgun Gothic" pitchFamily="34" charset="-127"/>
                        </a:rPr>
                        <a:t>Address</a:t>
                      </a:r>
                      <a:endParaRPr kumimoji="0" lang="en-US" sz="1200" b="0" i="0" u="none" strike="noStrike" cap="none" normalizeH="0" baseline="0" smtClean="0">
                        <a:ln>
                          <a:noFill/>
                        </a:ln>
                        <a:solidFill>
                          <a:schemeClr val="tx1"/>
                        </a:solidFill>
                        <a:effectLst/>
                        <a:latin typeface="Times New Roman" pitchFamily="18" charset="0"/>
                        <a:ea typeface="Malgun Gothic" pitchFamily="34" charset="-127"/>
                      </a:endParaRPr>
                    </a:p>
                  </a:txBody>
                  <a:tcPr marL="52026" marR="5202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algun Gothic" pitchFamily="34" charset="-127"/>
                        </a:rPr>
                        <a:t>Phone</a:t>
                      </a:r>
                      <a:endParaRPr kumimoji="0" lang="en-US" sz="1200" b="0" i="0" u="none" strike="noStrike" cap="none" normalizeH="0" baseline="0" dirty="0" smtClean="0">
                        <a:ln>
                          <a:noFill/>
                        </a:ln>
                        <a:solidFill>
                          <a:schemeClr val="tx1"/>
                        </a:solidFill>
                        <a:effectLst/>
                        <a:latin typeface="Times New Roman" pitchFamily="18" charset="0"/>
                        <a:ea typeface="Malgun Gothic" pitchFamily="34" charset="-127"/>
                      </a:endParaRPr>
                    </a:p>
                  </a:txBody>
                  <a:tcPr marL="52026" marR="5202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Malgun Gothic" pitchFamily="34" charset="-127"/>
                        </a:rPr>
                        <a:t>Email</a:t>
                      </a:r>
                      <a:endParaRPr kumimoji="0" lang="en-US" sz="1200" b="0" i="0" u="none" strike="noStrike" cap="none" normalizeH="0" baseline="0" dirty="0" smtClean="0">
                        <a:ln>
                          <a:noFill/>
                        </a:ln>
                        <a:solidFill>
                          <a:schemeClr val="tx1"/>
                        </a:solidFill>
                        <a:effectLst/>
                        <a:latin typeface="Times New Roman" pitchFamily="18" charset="0"/>
                        <a:ea typeface="Malgun Gothic" pitchFamily="34" charset="-127"/>
                      </a:endParaRPr>
                    </a:p>
                  </a:txBody>
                  <a:tcPr marL="52026" marR="5202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70">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Liguang Li</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ZTE Corporation</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Shenzhen</a:t>
                      </a:r>
                      <a:r>
                        <a:rPr lang="en-US" altLang="ko-KR" sz="1600" kern="100" baseline="0" dirty="0" smtClean="0">
                          <a:solidFill>
                            <a:schemeClr val="tx1"/>
                          </a:solidFill>
                          <a:latin typeface="Times New Roman"/>
                          <a:ea typeface="宋体"/>
                          <a:cs typeface="Times New Roman"/>
                        </a:rPr>
                        <a:t> </a:t>
                      </a:r>
                      <a:r>
                        <a:rPr lang="en-US" altLang="ko-KR" sz="1600" kern="100" dirty="0" smtClean="0">
                          <a:solidFill>
                            <a:schemeClr val="tx1"/>
                          </a:solidFill>
                          <a:latin typeface="Times New Roman"/>
                          <a:ea typeface="宋体"/>
                          <a:cs typeface="Times New Roman"/>
                        </a:rPr>
                        <a:t>China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MS PGothic" pitchFamily="34" charset="-128"/>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li.liguang@zte.com.cn</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70">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Jun </a:t>
                      </a:r>
                      <a:r>
                        <a:rPr lang="en-US" altLang="ko-KR" sz="1600" kern="100" dirty="0" err="1" smtClean="0">
                          <a:solidFill>
                            <a:schemeClr val="tx1"/>
                          </a:solidFill>
                          <a:latin typeface="Times New Roman"/>
                          <a:ea typeface="宋体"/>
                          <a:cs typeface="Times New Roman"/>
                        </a:rPr>
                        <a:t>Xu</a:t>
                      </a:r>
                      <a:endParaRPr lang="en-US" altLang="ko-KR" sz="1600" kern="100" dirty="0" smtClean="0">
                        <a:solidFill>
                          <a:schemeClr val="tx1"/>
                        </a:solidFill>
                        <a:latin typeface="Times New Roman"/>
                        <a:ea typeface="宋体"/>
                        <a:cs typeface="Times New Roman"/>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Times New Roman"/>
                          <a:ea typeface="宋体"/>
                          <a:cs typeface="Times New Roman"/>
                        </a:rPr>
                        <a:t>ZTE Corporation</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Shenzhen</a:t>
                      </a:r>
                      <a:r>
                        <a:rPr lang="en-US" altLang="ko-KR" sz="1600" kern="100" baseline="0" dirty="0" smtClean="0">
                          <a:solidFill>
                            <a:schemeClr val="tx1"/>
                          </a:solidFill>
                          <a:latin typeface="Times New Roman"/>
                          <a:ea typeface="宋体"/>
                          <a:cs typeface="Times New Roman"/>
                        </a:rPr>
                        <a:t> </a:t>
                      </a:r>
                      <a:r>
                        <a:rPr lang="en-US" altLang="ko-KR" sz="1600" kern="100" dirty="0" smtClean="0">
                          <a:solidFill>
                            <a:schemeClr val="tx1"/>
                          </a:solidFill>
                          <a:latin typeface="Times New Roman"/>
                          <a:ea typeface="宋体"/>
                          <a:cs typeface="Times New Roman"/>
                        </a:rPr>
                        <a:t>China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MS PGothic" pitchFamily="34" charset="-128"/>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xu.jun@zte.com.cn</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70">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sz="1600" kern="100" dirty="0" err="1" smtClean="0">
                          <a:solidFill>
                            <a:schemeClr val="tx1"/>
                          </a:solidFill>
                          <a:latin typeface="Times New Roman"/>
                          <a:ea typeface="宋体"/>
                          <a:cs typeface="Times New Roman"/>
                        </a:rPr>
                        <a:t>Zhifeng</a:t>
                      </a:r>
                      <a:r>
                        <a:rPr lang="en-US" sz="1600" kern="100" dirty="0" smtClean="0">
                          <a:solidFill>
                            <a:schemeClr val="tx1"/>
                          </a:solidFill>
                          <a:latin typeface="Times New Roman"/>
                          <a:ea typeface="宋体"/>
                          <a:cs typeface="Times New Roman"/>
                        </a:rPr>
                        <a:t> Yuan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Times New Roman"/>
                          <a:ea typeface="宋体"/>
                          <a:cs typeface="Times New Roman"/>
                        </a:rPr>
                        <a:t>ZTE Corporation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ko-KR" sz="1600" kern="100" dirty="0" smtClean="0">
                          <a:solidFill>
                            <a:schemeClr val="tx1"/>
                          </a:solidFill>
                          <a:latin typeface="Times New Roman"/>
                          <a:ea typeface="宋体"/>
                          <a:cs typeface="Times New Roman"/>
                        </a:rPr>
                        <a:t>Shenzhen</a:t>
                      </a:r>
                      <a:r>
                        <a:rPr lang="en-US" altLang="ko-KR" sz="1600" kern="100" baseline="0" dirty="0" smtClean="0">
                          <a:solidFill>
                            <a:schemeClr val="tx1"/>
                          </a:solidFill>
                          <a:latin typeface="Times New Roman"/>
                          <a:ea typeface="宋体"/>
                          <a:cs typeface="Times New Roman"/>
                        </a:rPr>
                        <a:t> </a:t>
                      </a:r>
                      <a:r>
                        <a:rPr lang="en-US" altLang="ko-KR" sz="1600" kern="100" dirty="0" smtClean="0">
                          <a:solidFill>
                            <a:schemeClr val="tx1"/>
                          </a:solidFill>
                          <a:latin typeface="Times New Roman"/>
                          <a:ea typeface="宋体"/>
                          <a:cs typeface="Times New Roman"/>
                        </a:rPr>
                        <a:t>China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yuan.zhifeng@zte.com.cn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650">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sz="1600" kern="100" dirty="0" smtClean="0">
                          <a:solidFill>
                            <a:schemeClr val="tx1"/>
                          </a:solidFill>
                          <a:latin typeface="Times New Roman"/>
                          <a:ea typeface="宋体"/>
                          <a:cs typeface="Times New Roman"/>
                        </a:rPr>
                        <a:t>Bo </a:t>
                      </a:r>
                      <a:r>
                        <a:rPr lang="en-US" altLang="zh-CN" sz="1600" kern="100" dirty="0" smtClean="0">
                          <a:solidFill>
                            <a:schemeClr val="tx1"/>
                          </a:solidFill>
                          <a:latin typeface="+mn-lt"/>
                          <a:ea typeface="宋体"/>
                          <a:cs typeface="Times New Roman"/>
                        </a:rPr>
                        <a:t>Sun</a:t>
                      </a:r>
                      <a:endParaRPr lang="en-US" sz="1600" kern="100" dirty="0" smtClean="0">
                        <a:solidFill>
                          <a:schemeClr val="tx1"/>
                        </a:solidFill>
                        <a:latin typeface="Times New Roman"/>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mn-lt"/>
                          <a:ea typeface="宋体"/>
                          <a:cs typeface="Times New Roman"/>
                        </a:rPr>
                        <a:t>ZTE Corporation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err="1" smtClean="0">
                          <a:solidFill>
                            <a:schemeClr val="tx1"/>
                          </a:solidFill>
                          <a:latin typeface="+mn-lt"/>
                          <a:ea typeface="宋体"/>
                          <a:cs typeface="Times New Roman"/>
                        </a:rPr>
                        <a:t>Xi’anChina</a:t>
                      </a:r>
                      <a:endParaRPr lang="en-US" altLang="ko-KR" sz="1600" kern="100" dirty="0" smtClean="0">
                        <a:solidFill>
                          <a:schemeClr val="tx1"/>
                        </a:solidFill>
                        <a:latin typeface="+mn-lt"/>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lang="en-US" altLang="zh-CN" sz="1600" kern="100" dirty="0" smtClean="0">
                          <a:solidFill>
                            <a:schemeClr val="tx1"/>
                          </a:solidFill>
                          <a:latin typeface="Times New Roman"/>
                          <a:ea typeface="宋体"/>
                          <a:cs typeface="Times New Roman"/>
                          <a:hlinkClick r:id=""/>
                        </a:rPr>
                        <a:t>s</a:t>
                      </a:r>
                      <a:r>
                        <a:rPr lang="sq-AL" altLang="zh-CN" sz="1600" kern="100" dirty="0" smtClean="0">
                          <a:solidFill>
                            <a:schemeClr val="tx1"/>
                          </a:solidFill>
                          <a:latin typeface="Times New Roman"/>
                          <a:ea typeface="宋体"/>
                          <a:cs typeface="Times New Roman"/>
                          <a:hlinkClick r:id=""/>
                        </a:rPr>
                        <a:t>un.bo1@zte.com.cn</a:t>
                      </a:r>
                      <a:endParaRPr lang="en-US" altLang="ko-KR" sz="1600" kern="100" dirty="0" smtClean="0">
                        <a:solidFill>
                          <a:schemeClr val="tx1"/>
                        </a:solidFill>
                        <a:latin typeface="Times New Roman"/>
                        <a:ea typeface="宋体"/>
                        <a:cs typeface="Times New Roman"/>
                        <a:hlinkClick r:id=""/>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650">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sz="1600" kern="100" dirty="0" err="1" smtClean="0">
                          <a:solidFill>
                            <a:schemeClr val="tx1"/>
                          </a:solidFill>
                          <a:latin typeface="Times New Roman"/>
                          <a:ea typeface="宋体"/>
                          <a:cs typeface="Times New Roman"/>
                        </a:rPr>
                        <a:t>Ke</a:t>
                      </a:r>
                      <a:r>
                        <a:rPr lang="en-US" sz="1600" kern="100" dirty="0" smtClean="0">
                          <a:solidFill>
                            <a:schemeClr val="tx1"/>
                          </a:solidFill>
                          <a:latin typeface="Times New Roman"/>
                          <a:ea typeface="宋体"/>
                          <a:cs typeface="Times New Roman"/>
                        </a:rPr>
                        <a:t> Yao</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Times New Roman"/>
                          <a:ea typeface="宋体"/>
                          <a:cs typeface="Times New Roman"/>
                        </a:rPr>
                        <a:t>ZTE Corporation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err="1" smtClean="0">
                          <a:solidFill>
                            <a:schemeClr val="tx1"/>
                          </a:solidFill>
                          <a:latin typeface="+mn-lt"/>
                          <a:ea typeface="宋体"/>
                          <a:cs typeface="Times New Roman"/>
                        </a:rPr>
                        <a:t>Xi’anChina</a:t>
                      </a:r>
                      <a:endParaRPr lang="en-US" altLang="ko-KR" sz="1600" kern="100" dirty="0" smtClean="0">
                        <a:solidFill>
                          <a:schemeClr val="tx1"/>
                        </a:solidFill>
                        <a:latin typeface="Times New Roman"/>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yao.ke5@zte.com.cn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70">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sz="1600" kern="100" dirty="0" err="1" smtClean="0">
                          <a:solidFill>
                            <a:schemeClr val="tx1"/>
                          </a:solidFill>
                          <a:latin typeface="Times New Roman"/>
                          <a:ea typeface="宋体"/>
                          <a:cs typeface="Times New Roman"/>
                        </a:rPr>
                        <a:t>Kaibo</a:t>
                      </a:r>
                      <a:r>
                        <a:rPr lang="en-US" sz="1600" kern="100" dirty="0" smtClean="0">
                          <a:solidFill>
                            <a:schemeClr val="tx1"/>
                          </a:solidFill>
                          <a:latin typeface="Times New Roman"/>
                          <a:ea typeface="宋体"/>
                          <a:cs typeface="Times New Roman"/>
                        </a:rPr>
                        <a:t> </a:t>
                      </a:r>
                      <a:r>
                        <a:rPr lang="en-US" sz="1600" kern="100" dirty="0" err="1" smtClean="0">
                          <a:solidFill>
                            <a:schemeClr val="tx1"/>
                          </a:solidFill>
                          <a:latin typeface="Times New Roman"/>
                          <a:ea typeface="宋体"/>
                          <a:cs typeface="Times New Roman"/>
                        </a:rPr>
                        <a:t>Tian</a:t>
                      </a:r>
                      <a:endParaRPr lang="en-US" sz="1600" kern="100" dirty="0" smtClean="0">
                        <a:solidFill>
                          <a:schemeClr val="tx1"/>
                        </a:solidFill>
                        <a:latin typeface="Times New Roman"/>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mn-lt"/>
                          <a:ea typeface="宋体"/>
                          <a:cs typeface="Times New Roman"/>
                        </a:rPr>
                        <a:t>ZTE Corporation</a:t>
                      </a:r>
                      <a:endParaRPr lang="en-US" altLang="ko-KR" sz="1600" kern="100" dirty="0" smtClean="0">
                        <a:solidFill>
                          <a:schemeClr val="tx1"/>
                        </a:solidFill>
                        <a:latin typeface="Times New Roman"/>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err="1" smtClean="0">
                          <a:solidFill>
                            <a:schemeClr val="tx1"/>
                          </a:solidFill>
                          <a:latin typeface="+mn-lt"/>
                          <a:ea typeface="宋体"/>
                          <a:cs typeface="Times New Roman"/>
                        </a:rPr>
                        <a:t>Xi’anChina</a:t>
                      </a:r>
                      <a:endParaRPr lang="en-US" altLang="ko-KR" sz="1600" kern="100" dirty="0" smtClean="0">
                        <a:solidFill>
                          <a:schemeClr val="tx1"/>
                        </a:solidFill>
                        <a:latin typeface="+mn-lt"/>
                        <a:ea typeface="宋体"/>
                        <a:cs typeface="Times New Roman"/>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altLang="ko-KR" sz="1600" kern="100" dirty="0" err="1" smtClean="0">
                          <a:solidFill>
                            <a:schemeClr val="tx1"/>
                          </a:solidFill>
                          <a:latin typeface="Times New Roman"/>
                          <a:ea typeface="宋体"/>
                          <a:cs typeface="Times New Roman"/>
                          <a:hlinkClick r:id=""/>
                        </a:rPr>
                        <a:t>tian,kaibo@zte.com.cn</a:t>
                      </a:r>
                      <a:endParaRPr lang="en-US" altLang="ko-KR" sz="1600" kern="100" dirty="0" smtClean="0">
                        <a:solidFill>
                          <a:schemeClr val="tx1"/>
                        </a:solidFill>
                        <a:latin typeface="Times New Roman"/>
                        <a:ea typeface="宋体"/>
                        <a:cs typeface="Times New Roman"/>
                        <a:hlinkClick r:id=""/>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8093">
                <a:tc>
                  <a:txBody>
                    <a:bodyPr/>
                    <a:lstStyle/>
                    <a:p>
                      <a:pPr>
                        <a:spcAft>
                          <a:spcPts val="0"/>
                        </a:spcAft>
                      </a:pPr>
                      <a:r>
                        <a:rPr lang="en-US" sz="1600" kern="100" dirty="0" err="1">
                          <a:latin typeface="Times New Roman"/>
                          <a:ea typeface="宋体"/>
                          <a:cs typeface="Times New Roman"/>
                        </a:rPr>
                        <a:t>Shiwen</a:t>
                      </a:r>
                      <a:r>
                        <a:rPr lang="en-US" sz="1600" kern="100" dirty="0">
                          <a:latin typeface="Times New Roman"/>
                          <a:ea typeface="宋体"/>
                          <a:cs typeface="Times New Roman"/>
                        </a:rPr>
                        <a:t> </a:t>
                      </a:r>
                      <a:r>
                        <a:rPr lang="en-US" sz="1600" kern="100" dirty="0" smtClean="0">
                          <a:latin typeface="Times New Roman"/>
                          <a:ea typeface="宋体"/>
                          <a:cs typeface="Times New Roman"/>
                        </a:rPr>
                        <a:t>He</a:t>
                      </a:r>
                      <a:endParaRPr lang="zh-CN" sz="10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Times New Roman"/>
                          <a:ea typeface="宋体"/>
                          <a:cs typeface="Times New Roman"/>
                        </a:rPr>
                        <a:t>Southeast University (SEU) </a:t>
                      </a:r>
                      <a:endParaRPr lang="zh-CN" altLang="ko-KR" sz="1600" kern="100" dirty="0" smtClean="0">
                        <a:solidFill>
                          <a:schemeClr val="tx1"/>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spcAft>
                          <a:spcPts val="0"/>
                        </a:spcAft>
                      </a:pPr>
                      <a:r>
                        <a:rPr lang="en-US" sz="1600" kern="100" dirty="0" smtClean="0">
                          <a:latin typeface="Times New Roman"/>
                          <a:ea typeface="宋体"/>
                          <a:cs typeface="Times New Roman"/>
                        </a:rPr>
                        <a:t>Nanjing </a:t>
                      </a:r>
                      <a:r>
                        <a:rPr lang="en-US" sz="1600" kern="100" baseline="0" dirty="0" smtClean="0">
                          <a:latin typeface="Times New Roman"/>
                          <a:ea typeface="宋体"/>
                          <a:cs typeface="Times New Roman"/>
                        </a:rPr>
                        <a:t> </a:t>
                      </a:r>
                      <a:r>
                        <a:rPr lang="en-US" sz="1600" kern="100" dirty="0" smtClean="0">
                          <a:latin typeface="Times New Roman"/>
                          <a:ea typeface="宋体"/>
                          <a:cs typeface="Times New Roman"/>
                        </a:rPr>
                        <a:t>China</a:t>
                      </a:r>
                      <a:endParaRPr lang="zh-CN" sz="10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hesw01@seu.edu.cn</a:t>
                      </a:r>
                      <a:endParaRPr lang="zh-CN" altLang="ko-KR" sz="1600" kern="100" dirty="0" smtClean="0">
                        <a:solidFill>
                          <a:schemeClr val="tx1"/>
                        </a:solidFill>
                        <a:latin typeface="Times New Roman"/>
                        <a:ea typeface="宋体"/>
                        <a:cs typeface="Times New Roman"/>
                        <a:hlinkClick r: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8093">
                <a:tc>
                  <a:txBody>
                    <a:bodyPr/>
                    <a:lstStyle/>
                    <a:p>
                      <a:pPr>
                        <a:spcAft>
                          <a:spcPts val="0"/>
                        </a:spcAft>
                      </a:pPr>
                      <a:r>
                        <a:rPr lang="en-US" sz="1600" kern="100" dirty="0" err="1">
                          <a:latin typeface="Times New Roman"/>
                          <a:ea typeface="宋体"/>
                          <a:cs typeface="Times New Roman"/>
                        </a:rPr>
                        <a:t>Haiming</a:t>
                      </a:r>
                      <a:r>
                        <a:rPr lang="en-US" sz="1600" kern="100" dirty="0">
                          <a:latin typeface="Times New Roman"/>
                          <a:ea typeface="宋体"/>
                          <a:cs typeface="Times New Roman"/>
                        </a:rPr>
                        <a:t> </a:t>
                      </a:r>
                      <a:r>
                        <a:rPr lang="en-US" sz="1600" kern="100" dirty="0" smtClean="0">
                          <a:latin typeface="Times New Roman"/>
                          <a:ea typeface="宋体"/>
                          <a:cs typeface="Times New Roman"/>
                        </a:rPr>
                        <a:t>Wang</a:t>
                      </a:r>
                      <a:endParaRPr lang="zh-CN" sz="10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lang="en-US" altLang="ko-KR" sz="1600" kern="100" dirty="0" smtClean="0">
                          <a:solidFill>
                            <a:schemeClr val="tx1"/>
                          </a:solidFill>
                          <a:latin typeface="Times New Roman"/>
                          <a:ea typeface="宋体"/>
                          <a:cs typeface="Times New Roman"/>
                        </a:rPr>
                        <a:t>Southeast University (SEU)</a:t>
                      </a:r>
                      <a:endParaRPr lang="zh-CN" altLang="ko-KR" sz="1600" kern="100" dirty="0" smtClean="0">
                        <a:solidFill>
                          <a:schemeClr val="tx1"/>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l" defTabSz="914400" rtl="0" eaLnBrk="1" latinLnBrk="0" hangingPunct="1">
                        <a:spcAft>
                          <a:spcPts val="0"/>
                        </a:spcAft>
                      </a:pPr>
                      <a:r>
                        <a:rPr lang="en-US" altLang="zh-CN" sz="1600" kern="100" dirty="0" smtClean="0">
                          <a:solidFill>
                            <a:schemeClr val="tx1"/>
                          </a:solidFill>
                          <a:latin typeface="Times New Roman"/>
                          <a:ea typeface="宋体"/>
                          <a:cs typeface="Times New Roman"/>
                        </a:rPr>
                        <a:t>Nanjing </a:t>
                      </a:r>
                      <a:r>
                        <a:rPr lang="en-US" altLang="zh-CN" sz="1600" kern="100" baseline="0" dirty="0" smtClean="0">
                          <a:solidFill>
                            <a:schemeClr val="tx1"/>
                          </a:solidFill>
                          <a:latin typeface="Times New Roman"/>
                          <a:ea typeface="宋体"/>
                          <a:cs typeface="Times New Roman"/>
                        </a:rPr>
                        <a:t> </a:t>
                      </a:r>
                      <a:r>
                        <a:rPr lang="en-US" altLang="zh-CN" sz="1600" kern="100" dirty="0" smtClean="0">
                          <a:solidFill>
                            <a:schemeClr val="tx1"/>
                          </a:solidFill>
                          <a:latin typeface="Times New Roman"/>
                          <a:ea typeface="宋体"/>
                          <a:cs typeface="Times New Roman"/>
                        </a:rPr>
                        <a:t>China</a:t>
                      </a:r>
                      <a:endParaRPr kumimoji="0" lang="en-US" altLang="ko-KR" sz="1200" b="0" i="0" u="none" strike="noStrike" cap="none" normalizeH="0" baseline="0" dirty="0" smtClean="0">
                        <a:ln>
                          <a:noFill/>
                        </a:ln>
                        <a:solidFill>
                          <a:schemeClr val="tx1"/>
                        </a:solidFill>
                        <a:effectLst/>
                        <a:latin typeface="Times New Roman" pitchFamily="18" charset="0"/>
                        <a:ea typeface="MS PGothic" pitchFamily="34" charset="-128"/>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lang="en-US" altLang="ko-KR" sz="1600" kern="100" dirty="0" smtClean="0">
                          <a:solidFill>
                            <a:schemeClr val="tx1"/>
                          </a:solidFill>
                          <a:latin typeface="Times New Roman"/>
                          <a:ea typeface="宋体"/>
                          <a:cs typeface="Times New Roman"/>
                          <a:hlinkClick r:id=""/>
                        </a:rPr>
                        <a:t>hmwang@seu.edu.cn</a:t>
                      </a:r>
                      <a:endParaRPr lang="zh-CN" altLang="ko-KR" sz="1600" kern="100" dirty="0" smtClean="0">
                        <a:solidFill>
                          <a:schemeClr val="tx1"/>
                        </a:solidFill>
                        <a:latin typeface="Times New Roman"/>
                        <a:ea typeface="宋体"/>
                        <a:cs typeface="Times New Roman"/>
                        <a:hlinkClick r: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a:t>
            </a:fld>
            <a:endParaRPr lang="en-US" dirty="0"/>
          </a:p>
        </p:txBody>
      </p:sp>
      <p:sp>
        <p:nvSpPr>
          <p:cNvPr id="8"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428596" y="1357298"/>
            <a:ext cx="8320438" cy="857256"/>
          </a:xfrm>
        </p:spPr>
        <p:txBody>
          <a:bodyPr/>
          <a:lstStyle/>
          <a:p>
            <a:pPr>
              <a:lnSpc>
                <a:spcPct val="100000"/>
              </a:lnSpc>
              <a:defRPr/>
            </a:pPr>
            <a:r>
              <a:rPr lang="en-US" altLang="zh-CN" sz="2000" dirty="0" smtClean="0"/>
              <a:t>Performance</a:t>
            </a:r>
            <a:r>
              <a:rPr lang="en-US" altLang="zh-CN" sz="2000" b="0" dirty="0" smtClean="0"/>
              <a:t>(QPSK, AWGN): </a:t>
            </a:r>
            <a:endParaRPr lang="zh-CN" altLang="en-US" sz="2000" b="0" dirty="0" smtClean="0"/>
          </a:p>
        </p:txBody>
      </p:sp>
      <p:sp>
        <p:nvSpPr>
          <p:cNvPr id="8" name="内容占位符 2"/>
          <p:cNvSpPr txBox="1">
            <a:spLocks/>
          </p:cNvSpPr>
          <p:nvPr/>
        </p:nvSpPr>
        <p:spPr bwMode="auto">
          <a:xfrm>
            <a:off x="4572000" y="1857364"/>
            <a:ext cx="3857652" cy="12858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0" hangingPunct="0">
              <a:spcBef>
                <a:spcPts val="600"/>
              </a:spcBef>
              <a:buFontTx/>
              <a:buChar char="–"/>
              <a:defRPr/>
            </a:pPr>
            <a:r>
              <a:rPr lang="en-US" altLang="zh-CN" sz="1600" dirty="0" smtClean="0">
                <a:latin typeface="+mn-lt"/>
              </a:rPr>
              <a:t>Rate of 13/16, gain(</a:t>
            </a:r>
            <a:r>
              <a:rPr lang="en-US" altLang="zh-CN" sz="1600" kern="0" dirty="0" smtClean="0">
                <a:latin typeface="+mn-lt"/>
              </a:rPr>
              <a:t>PER=0.1</a:t>
            </a:r>
            <a:r>
              <a:rPr lang="en-US" altLang="zh-CN" sz="1600" dirty="0" smtClean="0">
                <a:latin typeface="+mn-lt"/>
              </a:rPr>
              <a:t>):</a:t>
            </a:r>
            <a:endParaRPr kumimoji="1" lang="en-US" altLang="zh-CN" sz="1600" b="0" i="0" u="none" strike="noStrike" kern="0" cap="none" spc="0" normalizeH="0" baseline="0" noProof="0" dirty="0" smtClean="0">
              <a:ln>
                <a:noFill/>
              </a:ln>
              <a:solidFill>
                <a:schemeClr val="tx1"/>
              </a:solidFill>
              <a:effectLst/>
              <a:uLnTx/>
              <a:uFillTx/>
              <a:latin typeface="+mn-lt"/>
              <a:ea typeface="宋体" pitchFamily="2" charset="-122"/>
            </a:endParaRPr>
          </a:p>
          <a:p>
            <a:pPr marL="742950" lvl="1" indent="-285750" eaLnBrk="0" hangingPunct="0">
              <a:spcBef>
                <a:spcPts val="600"/>
              </a:spcBef>
              <a:defRPr/>
            </a:pPr>
            <a:r>
              <a:rPr lang="en-US" altLang="zh-CN" sz="1600" i="0" kern="0" dirty="0" smtClean="0">
                <a:latin typeface="+mn-lt"/>
              </a:rPr>
              <a:t>10</a:t>
            </a:r>
            <a:r>
              <a:rPr lang="zh-CN" altLang="en-US" sz="1600" i="0" kern="0" dirty="0" smtClean="0">
                <a:latin typeface="+mn-lt"/>
              </a:rPr>
              <a:t> </a:t>
            </a:r>
            <a:r>
              <a:rPr lang="en-US" altLang="zh-CN" sz="1600" i="0" kern="0" dirty="0" smtClean="0">
                <a:latin typeface="+mn-lt"/>
              </a:rPr>
              <a:t>LDPC: 0.2dB</a:t>
            </a:r>
            <a:r>
              <a:rPr lang="zh-CN" altLang="en-US" sz="1600" i="0" kern="0" dirty="0" smtClean="0">
                <a:latin typeface="+mn-lt"/>
              </a:rPr>
              <a:t>；</a:t>
            </a:r>
            <a:endParaRPr lang="en-US" altLang="zh-CN" sz="1600" i="0" kern="0" dirty="0" smtClean="0">
              <a:latin typeface="+mn-lt"/>
            </a:endParaRPr>
          </a:p>
          <a:p>
            <a:pPr marL="742950" lvl="1" indent="-285750" eaLnBrk="0" hangingPunct="0">
              <a:spcBef>
                <a:spcPts val="600"/>
              </a:spcBef>
              <a:defRPr/>
            </a:pPr>
            <a:r>
              <a:rPr lang="en-US" altLang="zh-CN" sz="1600" i="0" kern="0" dirty="0" smtClean="0">
                <a:latin typeface="+mn-lt"/>
              </a:rPr>
              <a:t>50</a:t>
            </a:r>
            <a:r>
              <a:rPr lang="zh-CN" altLang="en-US" sz="1600" i="0" kern="0" dirty="0" smtClean="0">
                <a:latin typeface="+mn-lt"/>
              </a:rPr>
              <a:t> </a:t>
            </a:r>
            <a:r>
              <a:rPr lang="en-US" altLang="zh-CN" sz="1600" i="0" kern="0" dirty="0" smtClean="0">
                <a:latin typeface="+mn-lt"/>
              </a:rPr>
              <a:t>LDPC: 0.6dB</a:t>
            </a:r>
            <a:r>
              <a:rPr lang="zh-CN" altLang="en-US" sz="1600" i="0" kern="0" dirty="0" smtClean="0">
                <a:latin typeface="+mn-lt"/>
              </a:rPr>
              <a:t>；</a:t>
            </a:r>
            <a:endParaRPr lang="en-US" altLang="zh-CN" sz="1600" i="0" kern="0" dirty="0" smtClean="0">
              <a:latin typeface="+mn-lt"/>
            </a:endParaRPr>
          </a:p>
          <a:p>
            <a:pPr marL="742950" lvl="1" indent="-285750" eaLnBrk="0" hangingPunct="0">
              <a:spcBef>
                <a:spcPts val="600"/>
              </a:spcBef>
              <a:defRPr/>
            </a:pPr>
            <a:r>
              <a:rPr lang="en-US" altLang="zh-CN" sz="1600" i="0" kern="0" dirty="0" smtClean="0">
                <a:latin typeface="+mn-lt"/>
              </a:rPr>
              <a:t>100</a:t>
            </a:r>
            <a:r>
              <a:rPr lang="zh-CN" altLang="en-US" sz="1600" i="0" kern="0" dirty="0" smtClean="0">
                <a:latin typeface="+mn-lt"/>
              </a:rPr>
              <a:t> </a:t>
            </a:r>
            <a:r>
              <a:rPr lang="en-US" altLang="zh-CN" sz="1600" i="0" kern="0" dirty="0" smtClean="0">
                <a:latin typeface="+mn-lt"/>
              </a:rPr>
              <a:t>LDPC: 0.8dB</a:t>
            </a:r>
            <a:r>
              <a:rPr lang="zh-CN" altLang="en-US" sz="1600" i="0" kern="0" dirty="0" smtClean="0">
                <a:latin typeface="+mn-lt"/>
              </a:rPr>
              <a:t>。</a:t>
            </a:r>
            <a:endParaRPr lang="en-US" altLang="zh-CN" sz="1600" i="0" kern="0" dirty="0" smtClean="0">
              <a:latin typeface="+mn-lt"/>
            </a:endParaRPr>
          </a:p>
        </p:txBody>
      </p:sp>
      <p:pic>
        <p:nvPicPr>
          <p:cNvPr id="89094" name="Picture 6"/>
          <p:cNvPicPr>
            <a:picLocks noChangeAspect="1" noChangeArrowheads="1"/>
          </p:cNvPicPr>
          <p:nvPr/>
        </p:nvPicPr>
        <p:blipFill>
          <a:blip r:embed="rId3" cstate="print"/>
          <a:srcRect/>
          <a:stretch>
            <a:fillRect/>
          </a:stretch>
        </p:blipFill>
        <p:spPr bwMode="auto">
          <a:xfrm>
            <a:off x="571472" y="3189037"/>
            <a:ext cx="3998573" cy="3240359"/>
          </a:xfrm>
          <a:prstGeom prst="rect">
            <a:avLst/>
          </a:prstGeom>
          <a:noFill/>
          <a:ln w="9525">
            <a:noFill/>
            <a:miter lim="800000"/>
            <a:headEnd/>
            <a:tailEnd/>
          </a:ln>
          <a:effectLst/>
        </p:spPr>
      </p:pic>
      <p:pic>
        <p:nvPicPr>
          <p:cNvPr id="89097" name="Picture 9"/>
          <p:cNvPicPr>
            <a:picLocks noChangeAspect="1" noChangeArrowheads="1"/>
          </p:cNvPicPr>
          <p:nvPr/>
        </p:nvPicPr>
        <p:blipFill>
          <a:blip r:embed="rId4" cstate="print"/>
          <a:srcRect/>
          <a:stretch>
            <a:fillRect/>
          </a:stretch>
        </p:blipFill>
        <p:spPr bwMode="auto">
          <a:xfrm>
            <a:off x="4643438" y="3214686"/>
            <a:ext cx="4000528" cy="3241945"/>
          </a:xfrm>
          <a:prstGeom prst="rect">
            <a:avLst/>
          </a:prstGeom>
          <a:noFill/>
          <a:ln w="9525">
            <a:noFill/>
            <a:miter lim="800000"/>
            <a:headEnd/>
            <a:tailEnd/>
          </a:ln>
          <a:effectLst/>
        </p:spPr>
      </p:pic>
      <p:sp>
        <p:nvSpPr>
          <p:cNvPr id="11" name="内容占位符 2"/>
          <p:cNvSpPr txBox="1">
            <a:spLocks/>
          </p:cNvSpPr>
          <p:nvPr/>
        </p:nvSpPr>
        <p:spPr bwMode="auto">
          <a:xfrm>
            <a:off x="357158" y="1857364"/>
            <a:ext cx="3786214" cy="121444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Rate of 1/2, gain (PER=0.1):</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10 LDPC: 0.1dB</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t>
            </a:r>
            <a:endPar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50</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 </a:t>
            </a: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LDPC: 0.3dB</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t>
            </a:r>
            <a:endPar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100</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 </a:t>
            </a: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LDPC: 0.3dB</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t>
            </a:r>
            <a:endPar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endParaRPr>
          </a:p>
        </p:txBody>
      </p:sp>
      <p:sp>
        <p:nvSpPr>
          <p:cNvPr id="10"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10</a:t>
            </a:fld>
            <a:endParaRPr lang="en-US" dirty="0"/>
          </a:p>
        </p:txBody>
      </p:sp>
      <p:sp>
        <p:nvSpPr>
          <p:cNvPr id="14"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3"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rPr>
              <a:t>Simulation</a:t>
            </a:r>
            <a:endParaRPr lang="sq-AL" altLang="zh-CN" sz="3200" b="1" dirty="0" smtClean="0">
              <a:solidFill>
                <a:schemeClr val="tx2"/>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428596" y="1357298"/>
            <a:ext cx="8072494" cy="500066"/>
          </a:xfrm>
        </p:spPr>
        <p:txBody>
          <a:bodyPr/>
          <a:lstStyle/>
          <a:p>
            <a:pPr>
              <a:defRPr/>
            </a:pPr>
            <a:r>
              <a:rPr lang="en-US" altLang="zh-CN" sz="2000" dirty="0" smtClean="0"/>
              <a:t>Performance</a:t>
            </a:r>
            <a:r>
              <a:rPr lang="en-US" altLang="zh-CN" sz="2000" b="0" dirty="0" smtClean="0"/>
              <a:t>(16QAM, 64QAM, AWGN): </a:t>
            </a:r>
            <a:endParaRPr lang="zh-CN" altLang="en-US" sz="2000" b="0" dirty="0" smtClean="0"/>
          </a:p>
        </p:txBody>
      </p:sp>
      <p:sp>
        <p:nvSpPr>
          <p:cNvPr id="8" name="内容占位符 2"/>
          <p:cNvSpPr txBox="1">
            <a:spLocks/>
          </p:cNvSpPr>
          <p:nvPr/>
        </p:nvSpPr>
        <p:spPr bwMode="auto">
          <a:xfrm>
            <a:off x="4500530" y="1857364"/>
            <a:ext cx="4643470" cy="1071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0" hangingPunct="0">
              <a:spcBef>
                <a:spcPts val="600"/>
              </a:spcBef>
              <a:buFontTx/>
              <a:buChar char="–"/>
              <a:defRPr/>
            </a:pPr>
            <a:r>
              <a:rPr lang="en-US" altLang="zh-CN" sz="1600" i="0" kern="0" dirty="0" smtClean="0">
                <a:latin typeface="+mn-lt"/>
              </a:rPr>
              <a:t>20 LDPC</a:t>
            </a:r>
            <a:r>
              <a:rPr lang="zh-CN" altLang="en-US" sz="1600" i="0" kern="0" dirty="0" smtClean="0">
                <a:latin typeface="+mn-lt"/>
              </a:rPr>
              <a:t>，</a:t>
            </a:r>
            <a:r>
              <a:rPr lang="en-US" altLang="zh-CN" sz="1600" i="0" kern="0" dirty="0" smtClean="0">
                <a:latin typeface="+mn-lt"/>
              </a:rPr>
              <a:t>64QAM</a:t>
            </a:r>
            <a:r>
              <a:rPr lang="zh-CN" altLang="en-US" sz="1600" i="0" kern="0" dirty="0" smtClean="0">
                <a:latin typeface="+mn-lt"/>
              </a:rPr>
              <a:t>，</a:t>
            </a:r>
            <a:r>
              <a:rPr lang="en-US" altLang="zh-CN" sz="1600" i="0" kern="0" dirty="0" smtClean="0">
                <a:latin typeface="+mn-lt"/>
              </a:rPr>
              <a:t>gain(PER=0.1): </a:t>
            </a:r>
          </a:p>
          <a:p>
            <a:pPr lvl="1">
              <a:buNone/>
              <a:defRPr/>
            </a:pPr>
            <a:r>
              <a:rPr lang="en-US" altLang="zh-CN" sz="1600" i="0" kern="0" dirty="0" smtClean="0">
                <a:latin typeface="+mn-lt"/>
              </a:rPr>
              <a:t>Rate of 5/8: 0.3dB</a:t>
            </a:r>
            <a:r>
              <a:rPr lang="zh-CN" altLang="en-US" sz="1600" i="0" kern="0" dirty="0" smtClean="0">
                <a:latin typeface="+mn-lt"/>
              </a:rPr>
              <a:t>；</a:t>
            </a:r>
            <a:endParaRPr lang="en-US" altLang="zh-CN" sz="1600" i="0" kern="0" dirty="0" smtClean="0">
              <a:latin typeface="+mn-lt"/>
            </a:endParaRPr>
          </a:p>
          <a:p>
            <a:pPr lvl="1">
              <a:buNone/>
              <a:defRPr/>
            </a:pPr>
            <a:r>
              <a:rPr lang="en-US" altLang="zh-CN" sz="1600" i="0" kern="0" dirty="0" smtClean="0">
                <a:latin typeface="+mn-lt"/>
              </a:rPr>
              <a:t>Rate of 3/4: 0.3dB</a:t>
            </a:r>
            <a:r>
              <a:rPr lang="zh-CN" altLang="en-US" sz="1600" i="0" kern="0" dirty="0" smtClean="0">
                <a:latin typeface="+mn-lt"/>
              </a:rPr>
              <a:t>；</a:t>
            </a:r>
            <a:endParaRPr lang="en-US" altLang="zh-CN" sz="1600" i="0" kern="0" dirty="0" smtClean="0">
              <a:latin typeface="+mn-lt"/>
            </a:endParaRPr>
          </a:p>
          <a:p>
            <a:pPr lvl="1">
              <a:defRPr/>
            </a:pPr>
            <a:r>
              <a:rPr lang="en-US" altLang="zh-CN" sz="1600" i="0" kern="0" dirty="0" smtClean="0">
                <a:latin typeface="+mn-lt"/>
              </a:rPr>
              <a:t>Rate of 13/16: 0.6dB</a:t>
            </a:r>
            <a:r>
              <a:rPr lang="en-US" altLang="zh-CN" sz="1600" kern="0" dirty="0" smtClean="0">
                <a:latin typeface="+mn-lt"/>
              </a:rPr>
              <a:t>. </a:t>
            </a:r>
            <a:endParaRPr lang="en-US" altLang="zh-CN" sz="1600" i="0" kern="0" dirty="0" smtClean="0">
              <a:latin typeface="+mn-lt"/>
            </a:endParaRPr>
          </a:p>
        </p:txBody>
      </p:sp>
      <p:pic>
        <p:nvPicPr>
          <p:cNvPr id="91142" name="Picture 6"/>
          <p:cNvPicPr>
            <a:picLocks noChangeAspect="1" noChangeArrowheads="1"/>
          </p:cNvPicPr>
          <p:nvPr/>
        </p:nvPicPr>
        <p:blipFill>
          <a:blip r:embed="rId3" cstate="print"/>
          <a:srcRect/>
          <a:stretch>
            <a:fillRect/>
          </a:stretch>
        </p:blipFill>
        <p:spPr bwMode="auto">
          <a:xfrm>
            <a:off x="500034" y="3109933"/>
            <a:ext cx="4076700" cy="3248025"/>
          </a:xfrm>
          <a:prstGeom prst="rect">
            <a:avLst/>
          </a:prstGeom>
          <a:noFill/>
          <a:ln w="9525">
            <a:noFill/>
            <a:miter lim="800000"/>
            <a:headEnd/>
            <a:tailEnd/>
          </a:ln>
          <a:effectLst/>
        </p:spPr>
      </p:pic>
      <p:pic>
        <p:nvPicPr>
          <p:cNvPr id="91138" name="Picture 2"/>
          <p:cNvPicPr>
            <a:picLocks noChangeAspect="1" noChangeArrowheads="1"/>
          </p:cNvPicPr>
          <p:nvPr/>
        </p:nvPicPr>
        <p:blipFill>
          <a:blip r:embed="rId4" cstate="print"/>
          <a:srcRect/>
          <a:stretch>
            <a:fillRect/>
          </a:stretch>
        </p:blipFill>
        <p:spPr bwMode="auto">
          <a:xfrm>
            <a:off x="4500562" y="3071810"/>
            <a:ext cx="4214842" cy="3358087"/>
          </a:xfrm>
          <a:prstGeom prst="rect">
            <a:avLst/>
          </a:prstGeom>
          <a:noFill/>
          <a:ln w="9525">
            <a:noFill/>
            <a:miter lim="800000"/>
            <a:headEnd/>
            <a:tailEnd/>
          </a:ln>
          <a:effectLst/>
        </p:spPr>
      </p:pic>
      <p:sp>
        <p:nvSpPr>
          <p:cNvPr id="7" name="内容占位符 2"/>
          <p:cNvSpPr txBox="1">
            <a:spLocks/>
          </p:cNvSpPr>
          <p:nvPr/>
        </p:nvSpPr>
        <p:spPr bwMode="auto">
          <a:xfrm>
            <a:off x="357158" y="1928802"/>
            <a:ext cx="4357686" cy="100013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20 LDPC, 16QAM</a:t>
            </a:r>
            <a:r>
              <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a:t>
            </a: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gain(PER=0.1):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Rate of 1/2: 0.3dB;</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Rate of 3/4: 0.2dB.</a:t>
            </a:r>
          </a:p>
        </p:txBody>
      </p:sp>
      <p:sp>
        <p:nvSpPr>
          <p:cNvPr id="9"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11</a:t>
            </a:fld>
            <a:endParaRPr lang="en-US" dirty="0"/>
          </a:p>
        </p:txBody>
      </p:sp>
      <p:sp>
        <p:nvSpPr>
          <p:cNvPr id="13"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2"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n-ea"/>
              </a:rPr>
              <a:t>Simulation</a:t>
            </a:r>
            <a:endParaRPr lang="sq-AL" altLang="zh-CN" sz="3200" b="1" dirty="0" smtClean="0">
              <a:solidFill>
                <a:schemeClr val="tx2"/>
              </a:solidFill>
              <a:latin typeface="+mn-lt"/>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8775" y="1285860"/>
            <a:ext cx="8456613" cy="5200665"/>
          </a:xfrm>
        </p:spPr>
        <p:txBody>
          <a:bodyPr/>
          <a:lstStyle/>
          <a:p>
            <a:pPr lvl="0"/>
            <a:r>
              <a:rPr lang="en-US" altLang="zh-CN" dirty="0" smtClean="0"/>
              <a:t>Transmitter </a:t>
            </a:r>
          </a:p>
          <a:p>
            <a:pPr lvl="1" eaLnBrk="1" hangingPunct="1">
              <a:defRPr/>
            </a:pPr>
            <a:r>
              <a:rPr lang="en-US" altLang="zh-CN" sz="1800" dirty="0" smtClean="0"/>
              <a:t>1. </a:t>
            </a:r>
            <a:r>
              <a:rPr lang="sq-AL" altLang="zh-CN" sz="1800" dirty="0" smtClean="0"/>
              <a:t>cumulative </a:t>
            </a:r>
            <a:r>
              <a:rPr lang="en-US" altLang="zh-CN" sz="1800" dirty="0" smtClean="0"/>
              <a:t>XOR module (</a:t>
            </a:r>
            <a:r>
              <a:rPr lang="sq-AL" altLang="zh-CN" sz="1800" dirty="0" smtClean="0"/>
              <a:t>parallel or serial</a:t>
            </a:r>
            <a:r>
              <a:rPr lang="en-US" altLang="zh-CN" sz="1800" dirty="0" smtClean="0"/>
              <a:t>) for packet encoding. 2. </a:t>
            </a:r>
            <a:r>
              <a:rPr lang="en-US" altLang="zh-CN" sz="1800" dirty="0" smtClean="0"/>
              <a:t>buffer (size of 672 bits) for results of XOR. </a:t>
            </a:r>
            <a:endParaRPr lang="en-US" altLang="zh-CN" sz="1800" dirty="0" smtClean="0"/>
          </a:p>
          <a:p>
            <a:pPr lvl="1" eaLnBrk="1" hangingPunct="1">
              <a:defRPr/>
            </a:pPr>
            <a:endParaRPr lang="en-US" altLang="zh-CN" sz="1800" dirty="0" smtClean="0"/>
          </a:p>
          <a:p>
            <a:pPr lvl="0">
              <a:buNone/>
            </a:pPr>
            <a:endParaRPr lang="en-US" altLang="zh-CN" sz="1800" b="1" dirty="0" smtClean="0"/>
          </a:p>
          <a:p>
            <a:pPr lvl="0">
              <a:buNone/>
            </a:pPr>
            <a:r>
              <a:rPr lang="en-US" altLang="zh-CN" sz="1800" b="1" dirty="0" smtClean="0"/>
              <a:t> </a:t>
            </a:r>
            <a:endParaRPr lang="en-US" altLang="zh-CN" sz="1600" dirty="0" smtClean="0"/>
          </a:p>
          <a:p>
            <a:pPr lvl="1">
              <a:defRPr/>
            </a:pPr>
            <a:endParaRPr lang="en-US" altLang="zh-CN" sz="1600" dirty="0" smtClean="0"/>
          </a:p>
          <a:p>
            <a:pPr>
              <a:defRPr/>
            </a:pPr>
            <a:r>
              <a:rPr lang="en-US" altLang="zh-CN" dirty="0" smtClean="0">
                <a:cs typeface="Arial" pitchFamily="34" charset="0"/>
              </a:rPr>
              <a:t>Receiver</a:t>
            </a:r>
          </a:p>
          <a:p>
            <a:pPr lvl="1" eaLnBrk="1" hangingPunct="1">
              <a:defRPr/>
            </a:pPr>
            <a:r>
              <a:rPr lang="en-US" altLang="zh-CN" sz="1800" dirty="0" smtClean="0"/>
              <a:t>1. Buffers for LLR of LDPCs decoded failure and result of </a:t>
            </a:r>
            <a:r>
              <a:rPr lang="sq-AL" altLang="zh-CN" sz="1800" dirty="0" smtClean="0"/>
              <a:t>cumulative </a:t>
            </a:r>
            <a:r>
              <a:rPr lang="en-US" altLang="zh-CN" sz="1800" dirty="0" smtClean="0"/>
              <a:t>XOR of LDPCs decoded correctly. 2. Decoder of XOR(min-sum, </a:t>
            </a:r>
            <a:r>
              <a:rPr lang="sq-AL" altLang="zh-CN" sz="1800" dirty="0" smtClean="0"/>
              <a:t>parallel or serial</a:t>
            </a:r>
            <a:r>
              <a:rPr lang="en-US" altLang="zh-CN" sz="1800" dirty="0" smtClean="0"/>
              <a:t>) . </a:t>
            </a:r>
          </a:p>
          <a:p>
            <a:pPr lvl="1">
              <a:defRPr/>
            </a:pPr>
            <a:endParaRPr lang="en-US" altLang="zh-CN" sz="1600" dirty="0" smtClean="0"/>
          </a:p>
          <a:p>
            <a:pPr lvl="1">
              <a:defRPr/>
            </a:pPr>
            <a:endParaRPr lang="en-US" altLang="zh-CN" sz="1600" dirty="0" smtClean="0"/>
          </a:p>
          <a:p>
            <a:pPr lvl="1">
              <a:defRPr/>
            </a:pPr>
            <a:endParaRPr lang="en-US" altLang="zh-CN" sz="1600" dirty="0" smtClean="0"/>
          </a:p>
          <a:p>
            <a:pPr lvl="2">
              <a:defRPr/>
            </a:pPr>
            <a:endParaRPr lang="en-US" altLang="zh-CN" sz="1400" dirty="0" smtClean="0"/>
          </a:p>
          <a:p>
            <a:pPr lvl="2">
              <a:defRPr/>
            </a:pPr>
            <a:endParaRPr lang="en-US" altLang="zh-CN" sz="1400" dirty="0" smtClean="0"/>
          </a:p>
          <a:p>
            <a:pPr marL="342900" lvl="1" indent="-342900">
              <a:buChar char="•"/>
              <a:defRPr/>
            </a:pPr>
            <a:r>
              <a:rPr lang="en-US" altLang="zh-CN" sz="2400" b="1" dirty="0" smtClean="0">
                <a:ea typeface="+mn-ea"/>
                <a:cs typeface="Arial" pitchFamily="34" charset="0"/>
              </a:rPr>
              <a:t>Conclusion</a:t>
            </a:r>
            <a:r>
              <a:rPr lang="en-US" altLang="zh-CN" sz="2400" b="1" dirty="0" smtClean="0">
                <a:ea typeface="+mn-ea"/>
                <a:cs typeface="Arial" pitchFamily="34" charset="0"/>
              </a:rPr>
              <a:t>: Low </a:t>
            </a:r>
            <a:r>
              <a:rPr lang="en-US" altLang="zh-CN" sz="2400" b="1" dirty="0" smtClean="0">
                <a:ea typeface="+mn-ea"/>
                <a:cs typeface="Arial" pitchFamily="34" charset="0"/>
              </a:rPr>
              <a:t>complexity</a:t>
            </a:r>
            <a:endParaRPr lang="en-US" altLang="zh-CN" sz="2400" b="1" dirty="0" smtClean="0">
              <a:ea typeface="+mn-ea"/>
              <a:cs typeface="Arial" pitchFamily="34" charset="0"/>
            </a:endParaRPr>
          </a:p>
        </p:txBody>
      </p:sp>
      <p:graphicFrame>
        <p:nvGraphicFramePr>
          <p:cNvPr id="106501" name="Object 5"/>
          <p:cNvGraphicFramePr>
            <a:graphicFrameLocks noChangeAspect="1"/>
          </p:cNvGraphicFramePr>
          <p:nvPr/>
        </p:nvGraphicFramePr>
        <p:xfrm>
          <a:off x="2643174" y="4697431"/>
          <a:ext cx="4716463" cy="1303337"/>
        </p:xfrm>
        <a:graphic>
          <a:graphicData uri="http://schemas.openxmlformats.org/presentationml/2006/ole">
            <p:oleObj spid="_x0000_s52227" name="Visio" r:id="rId4" imgW="4716194" imgH="1303679" progId="Visio.Drawing.11">
              <p:embed/>
            </p:oleObj>
          </a:graphicData>
        </a:graphic>
      </p:graphicFrame>
      <p:sp>
        <p:nvSpPr>
          <p:cNvPr id="6"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12</a:t>
            </a:fld>
            <a:endParaRPr lang="en-US" dirty="0"/>
          </a:p>
        </p:txBody>
      </p:sp>
      <p:sp>
        <p:nvSpPr>
          <p:cNvPr id="10"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9"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Complexity Analysis</a:t>
            </a:r>
            <a:endParaRPr lang="sq-AL" altLang="zh-CN" sz="3200" b="1" dirty="0" smtClean="0">
              <a:solidFill>
                <a:schemeClr val="tx2"/>
              </a:solidFill>
              <a:latin typeface="+mn-lt"/>
              <a:ea typeface="+mj-ea"/>
              <a:cs typeface="+mj-cs"/>
            </a:endParaRPr>
          </a:p>
        </p:txBody>
      </p:sp>
      <p:graphicFrame>
        <p:nvGraphicFramePr>
          <p:cNvPr id="52229" name="Object 5"/>
          <p:cNvGraphicFramePr>
            <a:graphicFrameLocks noChangeAspect="1"/>
          </p:cNvGraphicFramePr>
          <p:nvPr/>
        </p:nvGraphicFramePr>
        <p:xfrm>
          <a:off x="1714480" y="2411415"/>
          <a:ext cx="6156325" cy="1303337"/>
        </p:xfrm>
        <a:graphic>
          <a:graphicData uri="http://schemas.openxmlformats.org/presentationml/2006/ole">
            <p:oleObj spid="_x0000_s52229" name="Visio" r:id="rId5" imgW="6156044" imgH="1303679" progId="Visio.Drawing.11">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7158" y="1285860"/>
            <a:ext cx="8456613" cy="5057789"/>
          </a:xfrm>
        </p:spPr>
        <p:txBody>
          <a:bodyPr/>
          <a:lstStyle/>
          <a:p>
            <a:pPr lvl="0"/>
            <a:r>
              <a:rPr lang="en-US" altLang="zh-CN" dirty="0" smtClean="0">
                <a:solidFill>
                  <a:srgbClr val="000000"/>
                </a:solidFill>
              </a:rPr>
              <a:t>Why does it work?</a:t>
            </a:r>
            <a:endParaRPr lang="en-US" altLang="zh-CN" dirty="0" smtClean="0">
              <a:solidFill>
                <a:srgbClr val="000000"/>
              </a:solidFill>
            </a:endParaRPr>
          </a:p>
          <a:p>
            <a:pPr lvl="1" eaLnBrk="1" hangingPunct="1">
              <a:defRPr/>
            </a:pPr>
            <a:r>
              <a:rPr lang="en-US" altLang="zh-CN" sz="1800" dirty="0" smtClean="0"/>
              <a:t>According </a:t>
            </a:r>
            <a:r>
              <a:rPr lang="en-US" altLang="zh-CN" sz="1800" dirty="0" smtClean="0"/>
              <a:t>to </a:t>
            </a:r>
            <a:r>
              <a:rPr lang="sq-AL" altLang="zh-CN" sz="1800" dirty="0" smtClean="0"/>
              <a:t>Information Theory</a:t>
            </a:r>
            <a:r>
              <a:rPr lang="en-US" altLang="zh-CN" sz="1800" dirty="0" smtClean="0"/>
              <a:t>, </a:t>
            </a:r>
            <a:r>
              <a:rPr lang="en-US" altLang="zh-CN" sz="1800" dirty="0" smtClean="0"/>
              <a:t>for any </a:t>
            </a:r>
            <a:r>
              <a:rPr lang="en-US" altLang="zh-CN" sz="1800" dirty="0" smtClean="0"/>
              <a:t>single </a:t>
            </a:r>
            <a:r>
              <a:rPr lang="en-US" altLang="zh-CN" sz="1800" dirty="0" smtClean="0"/>
              <a:t>FEC (Forward Error </a:t>
            </a:r>
            <a:r>
              <a:rPr lang="sq-AL" altLang="zh-CN" sz="1800" dirty="0" smtClean="0"/>
              <a:t>Correction</a:t>
            </a:r>
            <a:r>
              <a:rPr lang="en-US" altLang="zh-CN" sz="1800" dirty="0" smtClean="0"/>
              <a:t>) </a:t>
            </a:r>
            <a:r>
              <a:rPr lang="en-US" altLang="zh-CN" sz="1800" dirty="0" smtClean="0"/>
              <a:t>code, </a:t>
            </a:r>
            <a:r>
              <a:rPr lang="en-US" altLang="zh-CN" sz="1800" dirty="0" smtClean="0"/>
              <a:t>the longer it is, </a:t>
            </a:r>
            <a:r>
              <a:rPr lang="en-US" altLang="zh-CN" sz="1800" dirty="0" smtClean="0"/>
              <a:t>the better </a:t>
            </a:r>
            <a:r>
              <a:rPr lang="en-US" altLang="zh-CN" sz="1800" dirty="0" smtClean="0"/>
              <a:t>performance it will get. </a:t>
            </a:r>
          </a:p>
          <a:p>
            <a:pPr lvl="1" eaLnBrk="1" hangingPunct="1">
              <a:defRPr/>
            </a:pPr>
            <a:r>
              <a:rPr lang="en-US" altLang="zh-CN" sz="1800" dirty="0" smtClean="0"/>
              <a:t>LDPC can not support any code length and the length can not be very long due </a:t>
            </a:r>
            <a:r>
              <a:rPr lang="en-US" altLang="zh-CN" sz="1800" dirty="0" smtClean="0"/>
              <a:t>to </a:t>
            </a:r>
            <a:r>
              <a:rPr lang="en-US" altLang="zh-CN" sz="1800" dirty="0" smtClean="0"/>
              <a:t>complexity.</a:t>
            </a:r>
            <a:endParaRPr lang="en-US" altLang="zh-CN" sz="1800" dirty="0" smtClean="0"/>
          </a:p>
          <a:p>
            <a:pPr lvl="1" eaLnBrk="1" hangingPunct="1">
              <a:defRPr/>
            </a:pPr>
            <a:r>
              <a:rPr lang="en-US" altLang="zh-CN" sz="1800" dirty="0" smtClean="0"/>
              <a:t>Usually, the large traditional data packet is divided into small FEC code blocks,  </a:t>
            </a:r>
            <a:r>
              <a:rPr lang="en-US" altLang="zh-CN" sz="1800" dirty="0" smtClean="0"/>
              <a:t>the </a:t>
            </a:r>
            <a:r>
              <a:rPr lang="en-US" altLang="zh-CN" sz="1800" dirty="0" smtClean="0"/>
              <a:t>PER of the whole </a:t>
            </a:r>
            <a:r>
              <a:rPr lang="en-US" altLang="zh-CN" sz="1800" dirty="0" smtClean="0"/>
              <a:t>data packet can be proximately equal to BCER*a. </a:t>
            </a:r>
            <a:r>
              <a:rPr lang="en-US" altLang="zh-CN" sz="1800" dirty="0" smtClean="0"/>
              <a:t>Where a is the number of FEC code blocks. BCER is a relatively constant value for a certain setting. So the longer of the large data packet is, the worse PER it will get using traditional processing.</a:t>
            </a:r>
          </a:p>
          <a:p>
            <a:pPr lvl="1" eaLnBrk="1" hangingPunct="1">
              <a:defRPr/>
            </a:pPr>
            <a:r>
              <a:rPr lang="en-US" altLang="zh-CN" sz="1800" dirty="0" smtClean="0"/>
              <a:t>The proposed solution builds relationship among all the code blocks, so that we will get a gain similar to that of a large data packet using LDPC encoding. </a:t>
            </a:r>
          </a:p>
          <a:p>
            <a:pPr lvl="1" eaLnBrk="1" hangingPunct="1">
              <a:defRPr/>
            </a:pPr>
            <a:r>
              <a:rPr lang="en-US" altLang="zh-CN" sz="1800" dirty="0" smtClean="0"/>
              <a:t>Of course the operation we introduced is XOR instead of the complex LDPC, so the gain will not be so large as LDPC. And in order to reach the same rate as traditional data packet processing we puncture some bits which will affect the gain. These effects can hardly be </a:t>
            </a:r>
            <a:r>
              <a:rPr lang="en-US" altLang="zh-CN" sz="1800" dirty="0" smtClean="0"/>
              <a:t>derived algebraically, </a:t>
            </a:r>
            <a:r>
              <a:rPr lang="en-US" altLang="zh-CN" sz="1800" dirty="0" smtClean="0"/>
              <a:t>therefore simulation is an effective way to measure it. </a:t>
            </a:r>
          </a:p>
        </p:txBody>
      </p:sp>
      <p:sp>
        <p:nvSpPr>
          <p:cNvPr id="5"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13</a:t>
            </a:fld>
            <a:endParaRPr lang="en-US" dirty="0"/>
          </a:p>
        </p:txBody>
      </p:sp>
      <p:sp>
        <p:nvSpPr>
          <p:cNvPr id="8"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9"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E</a:t>
            </a:r>
            <a:r>
              <a:rPr lang="en-US" altLang="zh-CN" sz="3200" b="1" dirty="0" smtClean="0">
                <a:solidFill>
                  <a:schemeClr val="tx2"/>
                </a:solidFill>
                <a:latin typeface="+mn-lt"/>
                <a:ea typeface="+mj-ea"/>
                <a:cs typeface="+mj-cs"/>
              </a:rPr>
              <a:t>ffectiveness Analysis</a:t>
            </a:r>
            <a:endParaRPr lang="sq-AL" altLang="zh-CN" sz="3200" b="1" dirty="0" smtClean="0">
              <a:solidFill>
                <a:schemeClr val="tx2"/>
              </a:solidFill>
              <a:latin typeface="+mn-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785786" y="1571612"/>
            <a:ext cx="7500990" cy="4914913"/>
          </a:xfrm>
        </p:spPr>
        <p:txBody>
          <a:bodyPr/>
          <a:lstStyle/>
          <a:p>
            <a:pPr marL="342900" lvl="1" indent="-342900" algn="just">
              <a:buClr>
                <a:schemeClr val="tx2"/>
              </a:buClr>
              <a:buSzPct val="80000"/>
              <a:buFontTx/>
              <a:buChar char="•"/>
              <a:defRPr/>
            </a:pPr>
            <a:r>
              <a:rPr lang="en-US" altLang="zh-CN" sz="2400" b="1" dirty="0" smtClean="0"/>
              <a:t>We proposed a </a:t>
            </a:r>
            <a:r>
              <a:rPr lang="en-US" altLang="zh-CN" sz="2400" b="1" dirty="0" smtClean="0">
                <a:solidFill>
                  <a:schemeClr val="tx2"/>
                </a:solidFill>
              </a:rPr>
              <a:t>packet encoding solution</a:t>
            </a:r>
            <a:r>
              <a:rPr lang="en-US" altLang="zh-CN" sz="2400" b="1" dirty="0" smtClean="0"/>
              <a:t> for group discussion. </a:t>
            </a:r>
          </a:p>
          <a:p>
            <a:pPr algn="just">
              <a:defRPr/>
            </a:pPr>
            <a:endParaRPr lang="en-US" altLang="zh-CN" sz="2000" dirty="0" smtClean="0">
              <a:cs typeface="Arial" pitchFamily="34" charset="0"/>
            </a:endParaRPr>
          </a:p>
          <a:p>
            <a:pPr marL="342900" lvl="1" indent="-342900" algn="just">
              <a:buClr>
                <a:schemeClr val="tx2"/>
              </a:buClr>
              <a:buSzPct val="80000"/>
              <a:buFontTx/>
              <a:buChar char="•"/>
              <a:defRPr/>
            </a:pPr>
            <a:r>
              <a:rPr lang="en-US" altLang="zh-CN" sz="2400" b="1" dirty="0" smtClean="0"/>
              <a:t>The simulation results show that the packet encoding solution brings a good gain compared to the traditional method with adding low complexity for both transmitter and receiver.</a:t>
            </a:r>
            <a:endParaRPr lang="en-US" altLang="zh-CN" sz="2400" b="1" dirty="0" smtClean="0"/>
          </a:p>
        </p:txBody>
      </p:sp>
      <p:sp>
        <p:nvSpPr>
          <p:cNvPr id="4"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14</a:t>
            </a:fld>
            <a:endParaRPr lang="en-US" dirty="0"/>
          </a:p>
        </p:txBody>
      </p:sp>
      <p:sp>
        <p:nvSpPr>
          <p:cNvPr id="8"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7"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Summary</a:t>
            </a:r>
            <a:endParaRPr lang="sq-AL" altLang="zh-CN" sz="3200" b="1" dirty="0" smtClean="0">
              <a:solidFill>
                <a:schemeClr val="tx2"/>
              </a:solidFill>
              <a:latin typeface="+mn-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idx="1"/>
          </p:nvPr>
        </p:nvSpPr>
        <p:spPr>
          <a:xfrm>
            <a:off x="714348" y="1500174"/>
            <a:ext cx="7772400" cy="4329114"/>
          </a:xfrm>
        </p:spPr>
        <p:txBody>
          <a:bodyPr/>
          <a:lstStyle/>
          <a:p>
            <a:pPr>
              <a:buFontTx/>
              <a:buChar char="•"/>
            </a:pPr>
            <a:r>
              <a:rPr lang="en-US" altLang="zh-CN" dirty="0" smtClean="0"/>
              <a:t>Traditional data packet </a:t>
            </a:r>
            <a:r>
              <a:rPr lang="en-US" altLang="zh-CN" dirty="0" smtClean="0"/>
              <a:t>processing:</a:t>
            </a:r>
            <a:endParaRPr lang="en-US" altLang="zh-CN" dirty="0" smtClean="0"/>
          </a:p>
          <a:p>
            <a:pPr lvl="1">
              <a:buFontTx/>
              <a:buChar char="–"/>
            </a:pPr>
            <a:r>
              <a:rPr lang="sq-AL" altLang="zh-CN" dirty="0" smtClean="0"/>
              <a:t> Code </a:t>
            </a:r>
            <a:r>
              <a:rPr lang="en-US" altLang="zh-CN" dirty="0" smtClean="0"/>
              <a:t>B</a:t>
            </a:r>
            <a:r>
              <a:rPr lang="sq-AL" altLang="zh-CN" dirty="0" smtClean="0"/>
              <a:t>lock </a:t>
            </a:r>
            <a:r>
              <a:rPr lang="en-US" altLang="zh-CN" dirty="0" smtClean="0"/>
              <a:t>S</a:t>
            </a:r>
            <a:r>
              <a:rPr lang="sq-AL" altLang="zh-CN" dirty="0" smtClean="0"/>
              <a:t>egmentation</a:t>
            </a:r>
            <a:r>
              <a:rPr lang="en-US" altLang="zh-CN" dirty="0" smtClean="0"/>
              <a:t> -&gt; FEC Encoding -&gt; Data Y (transmit). </a:t>
            </a:r>
          </a:p>
        </p:txBody>
      </p:sp>
      <p:sp>
        <p:nvSpPr>
          <p:cNvPr id="6"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2</a:t>
            </a:fld>
            <a:endParaRPr lang="en-US" dirty="0"/>
          </a:p>
        </p:txBody>
      </p:sp>
      <p:sp>
        <p:nvSpPr>
          <p:cNvPr id="11" name="页脚占位符 5"/>
          <p:cNvSpPr>
            <a:spLocks noGrp="1"/>
          </p:cNvSpPr>
          <p:nvPr>
            <p:ph type="ftr" sz="quarter" idx="10"/>
          </p:nvPr>
        </p:nvSpPr>
        <p:spPr>
          <a:xfrm>
            <a:off x="6786578" y="6500834"/>
            <a:ext cx="1857388" cy="168674"/>
          </a:xfrm>
        </p:spPr>
        <p:txBody>
          <a:bodyPr/>
          <a:lstStyle/>
          <a:p>
            <a:pPr>
              <a:defRPr/>
            </a:pPr>
            <a:r>
              <a:rPr lang="en-US" sz="1200" dirty="0" err="1" smtClean="0"/>
              <a:t>Liguang</a:t>
            </a:r>
            <a:r>
              <a:rPr lang="en-US" sz="1200" dirty="0" smtClean="0"/>
              <a:t> Li(ZTE Corp.) </a:t>
            </a:r>
            <a:endParaRPr lang="en-US" sz="1200" dirty="0"/>
          </a:p>
        </p:txBody>
      </p:sp>
      <p:sp>
        <p:nvSpPr>
          <p:cNvPr id="8"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Background: Traditional Packet</a:t>
            </a:r>
            <a:endParaRPr lang="sq-AL" altLang="zh-CN" sz="3200" b="1" dirty="0" smtClean="0">
              <a:solidFill>
                <a:schemeClr val="tx2"/>
              </a:solidFill>
              <a:latin typeface="+mn-lt"/>
              <a:ea typeface="+mj-ea"/>
              <a:cs typeface="+mj-cs"/>
            </a:endParaRPr>
          </a:p>
        </p:txBody>
      </p:sp>
      <p:graphicFrame>
        <p:nvGraphicFramePr>
          <p:cNvPr id="46084" name="Object 4"/>
          <p:cNvGraphicFramePr>
            <a:graphicFrameLocks noChangeAspect="1"/>
          </p:cNvGraphicFramePr>
          <p:nvPr/>
        </p:nvGraphicFramePr>
        <p:xfrm>
          <a:off x="1428728" y="2705501"/>
          <a:ext cx="6500858" cy="3009515"/>
        </p:xfrm>
        <a:graphic>
          <a:graphicData uri="http://schemas.openxmlformats.org/presentationml/2006/ole">
            <p:oleObj spid="_x0000_s46084" name="Visio" r:id="rId4" imgW="6703695" imgH="3103904" progId="Visio.Drawing.11">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7158" y="1214422"/>
            <a:ext cx="8456613" cy="5129227"/>
          </a:xfrm>
        </p:spPr>
        <p:txBody>
          <a:bodyPr/>
          <a:lstStyle/>
          <a:p>
            <a:r>
              <a:rPr lang="en-US" altLang="zh-CN" dirty="0" smtClean="0"/>
              <a:t>The longer a data packet is, the worse PER it will </a:t>
            </a:r>
            <a:r>
              <a:rPr lang="en-US" altLang="zh-CN" dirty="0" smtClean="0"/>
              <a:t>get</a:t>
            </a:r>
            <a:endParaRPr lang="en-US" altLang="zh-CN" dirty="0" smtClean="0"/>
          </a:p>
          <a:p>
            <a:pPr lvl="1" eaLnBrk="1" hangingPunct="1"/>
            <a:r>
              <a:rPr lang="en-US" altLang="zh-CN" sz="1800" dirty="0" smtClean="0">
                <a:ea typeface="宋体" pitchFamily="2" charset="-122"/>
              </a:rPr>
              <a:t>The PER(Packet Error Rate) of traditional data packet: </a:t>
            </a:r>
            <a:r>
              <a:rPr lang="en-US" altLang="zh-CN" sz="1800" dirty="0" smtClean="0">
                <a:ea typeface="宋体" pitchFamily="2" charset="-122"/>
              </a:rPr>
              <a:t>PER=</a:t>
            </a:r>
            <a:r>
              <a:rPr lang="en-US" altLang="zh-CN" sz="1800" dirty="0" smtClean="0"/>
              <a:t>1-(1-BCER</a:t>
            </a:r>
            <a:r>
              <a:rPr lang="en-US" altLang="zh-CN" sz="1800" dirty="0" smtClean="0"/>
              <a:t>)^a</a:t>
            </a:r>
            <a:r>
              <a:rPr lang="en-US" altLang="zh-CN" sz="1800" dirty="0" smtClean="0">
                <a:ea typeface="宋体" pitchFamily="2" charset="-122"/>
              </a:rPr>
              <a:t> </a:t>
            </a:r>
            <a:r>
              <a:rPr lang="en-US" altLang="zh-CN" sz="1800" dirty="0" smtClean="0">
                <a:ea typeface="宋体" pitchFamily="2" charset="-122"/>
              </a:rPr>
              <a:t>≈ a × BCER, where a is the number of FEC code blocks, BCER denotes </a:t>
            </a:r>
            <a:r>
              <a:rPr lang="en-US" altLang="zh-CN" sz="1800" dirty="0" smtClean="0"/>
              <a:t>Block Code Error Rate of </a:t>
            </a:r>
            <a:r>
              <a:rPr lang="en-US" altLang="zh-CN" sz="1800" dirty="0" smtClean="0"/>
              <a:t>FEC</a:t>
            </a:r>
          </a:p>
          <a:p>
            <a:pPr lvl="1" eaLnBrk="1" hangingPunct="1"/>
            <a:endParaRPr lang="en-US" altLang="zh-CN" sz="1700" dirty="0" smtClean="0">
              <a:solidFill>
                <a:srgbClr val="000000"/>
              </a:solidFill>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lvl="1">
              <a:defRPr/>
            </a:pPr>
            <a:endParaRPr lang="en-US" altLang="zh-CN" sz="1600" dirty="0" smtClean="0">
              <a:ea typeface="宋体" pitchFamily="2" charset="-122"/>
            </a:endParaRPr>
          </a:p>
          <a:p>
            <a:pPr eaLnBrk="1" hangingPunct="1">
              <a:defRPr/>
            </a:pPr>
            <a:r>
              <a:rPr lang="en-US" altLang="zh-CN" sz="2000" dirty="0" smtClean="0">
                <a:solidFill>
                  <a:srgbClr val="000000"/>
                </a:solidFill>
                <a:ea typeface="宋体" pitchFamily="2" charset="-122"/>
              </a:rPr>
              <a:t>A simple and effective solution is necessary to improve reliability of data packet in 802.11aj.</a:t>
            </a:r>
          </a:p>
          <a:p>
            <a:pPr lvl="1" eaLnBrk="1" hangingPunct="1">
              <a:buFontTx/>
              <a:buChar char="–"/>
              <a:defRPr/>
            </a:pPr>
            <a:r>
              <a:rPr lang="en-US" altLang="zh-CN" sz="1800" dirty="0" smtClean="0">
                <a:ea typeface="宋体" pitchFamily="2" charset="-122"/>
              </a:rPr>
              <a:t>802.11aj is used for u</a:t>
            </a:r>
            <a:r>
              <a:rPr lang="sq-AL" altLang="zh-CN" sz="1800" dirty="0" smtClean="0">
                <a:ea typeface="宋体" pitchFamily="2" charset="-122"/>
              </a:rPr>
              <a:t>ltra high speed data</a:t>
            </a:r>
            <a:r>
              <a:rPr lang="en-US" altLang="zh-CN" sz="1800" dirty="0" smtClean="0">
                <a:ea typeface="宋体" pitchFamily="2" charset="-122"/>
              </a:rPr>
              <a:t> and video transmission. Therefore, wide range of data octets of the PSDU will cause quite a lot of FEC code blocks. </a:t>
            </a:r>
          </a:p>
        </p:txBody>
      </p:sp>
      <p:sp>
        <p:nvSpPr>
          <p:cNvPr id="5"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3</a:t>
            </a:fld>
            <a:endParaRPr lang="en-US" dirty="0"/>
          </a:p>
        </p:txBody>
      </p:sp>
      <p:sp>
        <p:nvSpPr>
          <p:cNvPr id="9"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0"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Background: Traditional Packet</a:t>
            </a:r>
            <a:endParaRPr lang="sq-AL" altLang="zh-CN" sz="3200" b="1" dirty="0" smtClean="0">
              <a:solidFill>
                <a:schemeClr val="tx2"/>
              </a:solidFill>
              <a:latin typeface="+mn-lt"/>
              <a:ea typeface="+mj-ea"/>
              <a:cs typeface="+mj-cs"/>
            </a:endParaRPr>
          </a:p>
        </p:txBody>
      </p:sp>
      <p:pic>
        <p:nvPicPr>
          <p:cNvPr id="64513" name="Picture 1"/>
          <p:cNvPicPr>
            <a:picLocks noChangeAspect="1" noChangeArrowheads="1"/>
          </p:cNvPicPr>
          <p:nvPr/>
        </p:nvPicPr>
        <p:blipFill>
          <a:blip r:embed="rId3" cstate="print"/>
          <a:srcRect/>
          <a:stretch>
            <a:fillRect/>
          </a:stretch>
        </p:blipFill>
        <p:spPr bwMode="auto">
          <a:xfrm>
            <a:off x="3500429" y="2357430"/>
            <a:ext cx="3080253" cy="27555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8775" y="1428736"/>
            <a:ext cx="8456613" cy="5057789"/>
          </a:xfrm>
        </p:spPr>
        <p:txBody>
          <a:bodyPr/>
          <a:lstStyle/>
          <a:p>
            <a:pPr algn="just">
              <a:defRPr/>
            </a:pPr>
            <a:r>
              <a:rPr lang="en-US" altLang="zh-CN" sz="2000" dirty="0" smtClean="0"/>
              <a:t>Procedure</a:t>
            </a:r>
            <a:r>
              <a:rPr lang="en-US" altLang="zh-CN" sz="2000" dirty="0" smtClean="0"/>
              <a:t>:</a:t>
            </a:r>
            <a:r>
              <a:rPr lang="en-US" altLang="zh-CN" b="0" dirty="0" smtClean="0"/>
              <a:t> </a:t>
            </a:r>
            <a:r>
              <a:rPr lang="sq-AL" altLang="zh-CN" sz="1600" b="0" dirty="0" smtClean="0">
                <a:latin typeface="Times New Roman" pitchFamily="18" charset="0"/>
                <a:cs typeface="Times New Roman" pitchFamily="18" charset="0"/>
              </a:rPr>
              <a:t>Code block segmentation</a:t>
            </a:r>
            <a:r>
              <a:rPr lang="en-US" altLang="zh-CN" sz="1600" b="0" dirty="0" smtClean="0">
                <a:latin typeface="Times New Roman" pitchFamily="18" charset="0"/>
                <a:cs typeface="Times New Roman" pitchFamily="18" charset="0"/>
              </a:rPr>
              <a:t> -&gt; </a:t>
            </a:r>
            <a:r>
              <a:rPr lang="en-US" altLang="zh-CN" sz="1600" b="0" dirty="0" smtClean="0">
                <a:solidFill>
                  <a:srgbClr val="FF33CC"/>
                </a:solidFill>
                <a:latin typeface="Times New Roman" pitchFamily="18" charset="0"/>
                <a:cs typeface="Times New Roman" pitchFamily="18" charset="0"/>
              </a:rPr>
              <a:t>Adding CRC </a:t>
            </a:r>
            <a:r>
              <a:rPr lang="en-US" altLang="zh-CN" sz="1600" b="0" dirty="0" smtClean="0">
                <a:latin typeface="Times New Roman" pitchFamily="18" charset="0"/>
                <a:cs typeface="Times New Roman" pitchFamily="18" charset="0"/>
              </a:rPr>
              <a:t>-&gt; LDPC Encoding -&gt;  </a:t>
            </a:r>
            <a:r>
              <a:rPr lang="en-US" altLang="zh-CN" sz="1600" b="0" dirty="0" smtClean="0">
                <a:solidFill>
                  <a:srgbClr val="FF33CC"/>
                </a:solidFill>
                <a:latin typeface="Times New Roman" pitchFamily="18" charset="0"/>
                <a:cs typeface="Times New Roman" pitchFamily="18" charset="0"/>
              </a:rPr>
              <a:t>Packet Encoding</a:t>
            </a:r>
            <a:r>
              <a:rPr lang="en-US" altLang="zh-CN" sz="1600" b="0" dirty="0" smtClean="0">
                <a:latin typeface="Times New Roman" pitchFamily="18" charset="0"/>
                <a:cs typeface="Times New Roman" pitchFamily="18" charset="0"/>
              </a:rPr>
              <a:t> -&gt; </a:t>
            </a:r>
            <a:r>
              <a:rPr lang="en-US" altLang="zh-CN" sz="1600" b="0" dirty="0" smtClean="0">
                <a:solidFill>
                  <a:srgbClr val="FF33CC"/>
                </a:solidFill>
                <a:latin typeface="Times New Roman" pitchFamily="18" charset="0"/>
                <a:cs typeface="Times New Roman" pitchFamily="18" charset="0"/>
              </a:rPr>
              <a:t>Bits Selection </a:t>
            </a:r>
            <a:r>
              <a:rPr lang="en-US" altLang="zh-CN" sz="1600" b="0" dirty="0" smtClean="0">
                <a:latin typeface="Times New Roman" pitchFamily="18" charset="0"/>
                <a:cs typeface="Times New Roman" pitchFamily="18" charset="0"/>
              </a:rPr>
              <a:t>-&gt; Data Y (transmit). </a:t>
            </a:r>
          </a:p>
          <a:p>
            <a:pPr marL="342900" lvl="1" indent="-342900">
              <a:spcBef>
                <a:spcPct val="20000"/>
              </a:spcBef>
              <a:buFontTx/>
              <a:buChar char="•"/>
              <a:defRPr/>
            </a:pPr>
            <a:endParaRPr lang="en-US" altLang="zh-CN" sz="2000" dirty="0" smtClean="0">
              <a:latin typeface="宋体" pitchFamily="2" charset="-122"/>
              <a:cs typeface="+mn-cs"/>
            </a:endParaRPr>
          </a:p>
          <a:p>
            <a:pPr marL="342900" lvl="1" indent="-342900">
              <a:spcBef>
                <a:spcPct val="20000"/>
              </a:spcBef>
              <a:buFontTx/>
              <a:buNone/>
              <a:defRPr/>
            </a:pPr>
            <a:endParaRPr lang="en-US" altLang="zh-CN" sz="2000" dirty="0" smtClean="0">
              <a:latin typeface="宋体" pitchFamily="2" charset="-122"/>
              <a:cs typeface="+mn-cs"/>
            </a:endParaRPr>
          </a:p>
        </p:txBody>
      </p:sp>
      <p:sp>
        <p:nvSpPr>
          <p:cNvPr id="5"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4</a:t>
            </a:fld>
            <a:endParaRPr lang="en-US" dirty="0"/>
          </a:p>
        </p:txBody>
      </p:sp>
      <p:sp>
        <p:nvSpPr>
          <p:cNvPr id="8"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9"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Proposed: Packet Encoding Solution</a:t>
            </a:r>
            <a:endParaRPr lang="sq-AL" altLang="zh-CN" sz="3200" b="1" dirty="0" smtClean="0">
              <a:solidFill>
                <a:schemeClr val="tx2"/>
              </a:solidFill>
              <a:latin typeface="+mn-lt"/>
              <a:ea typeface="+mj-ea"/>
              <a:cs typeface="+mj-cs"/>
            </a:endParaRPr>
          </a:p>
        </p:txBody>
      </p:sp>
      <p:graphicFrame>
        <p:nvGraphicFramePr>
          <p:cNvPr id="47109" name="Object 5"/>
          <p:cNvGraphicFramePr>
            <a:graphicFrameLocks noChangeAspect="1"/>
          </p:cNvGraphicFramePr>
          <p:nvPr/>
        </p:nvGraphicFramePr>
        <p:xfrm>
          <a:off x="1285852" y="2143116"/>
          <a:ext cx="6715172" cy="4209566"/>
        </p:xfrm>
        <a:graphic>
          <a:graphicData uri="http://schemas.openxmlformats.org/presentationml/2006/ole">
            <p:oleObj spid="_x0000_s47109" name="Visio" r:id="rId4" imgW="8683942" imgH="5443867" progId="Visio.Drawing.11">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8775" y="1556792"/>
            <a:ext cx="8456613" cy="4929733"/>
          </a:xfrm>
        </p:spPr>
        <p:txBody>
          <a:bodyPr numCol="1"/>
          <a:lstStyle/>
          <a:p>
            <a:pPr>
              <a:defRPr/>
            </a:pPr>
            <a:r>
              <a:rPr lang="en-US" altLang="zh-CN" sz="2000" dirty="0" smtClean="0"/>
              <a:t>Encoding Process: </a:t>
            </a:r>
          </a:p>
          <a:p>
            <a:pPr lvl="1" algn="just">
              <a:defRPr/>
            </a:pPr>
            <a:r>
              <a:rPr lang="en-US" altLang="zh-CN" sz="1800" dirty="0" smtClean="0">
                <a:solidFill>
                  <a:srgbClr val="FF33CC"/>
                </a:solidFill>
              </a:rPr>
              <a:t>Adding CRC</a:t>
            </a:r>
            <a:r>
              <a:rPr lang="en-US" altLang="zh-CN" sz="1800" dirty="0" smtClean="0"/>
              <a:t>: </a:t>
            </a:r>
            <a:r>
              <a:rPr lang="en-US" altLang="zh-CN" sz="1800" dirty="0" smtClean="0"/>
              <a:t>Divide </a:t>
            </a:r>
            <a:r>
              <a:rPr lang="en-US" altLang="zh-CN" sz="1800" dirty="0" smtClean="0"/>
              <a:t>the source data into </a:t>
            </a:r>
            <a:r>
              <a:rPr lang="en-US" altLang="zh-CN" sz="1800" i="1" dirty="0" smtClean="0"/>
              <a:t>a</a:t>
            </a:r>
            <a:r>
              <a:rPr lang="en-US" altLang="zh-CN" sz="1800" dirty="0" smtClean="0"/>
              <a:t> groups of k bits, where k=328 for code rate 1/2, k=412 for code rate 5/8, k=496 for code rate 3/4, k=538 for code rate 13/16. Adding 8 bits CRC sequence to each group. Then all groups are encoded to create LDPC code blocks (C</a:t>
            </a:r>
            <a:r>
              <a:rPr lang="en-US" altLang="zh-CN" sz="1800" baseline="-25000" dirty="0" smtClean="0"/>
              <a:t>0</a:t>
            </a:r>
            <a:r>
              <a:rPr lang="en-US" altLang="zh-CN" sz="1800" dirty="0" smtClean="0"/>
              <a:t>,C</a:t>
            </a:r>
            <a:r>
              <a:rPr lang="en-US" altLang="zh-CN" sz="1800" baseline="-25000" dirty="0" smtClean="0"/>
              <a:t>1</a:t>
            </a:r>
            <a:r>
              <a:rPr lang="en-US" altLang="zh-CN" sz="1800" dirty="0" smtClean="0"/>
              <a:t>,C</a:t>
            </a:r>
            <a:r>
              <a:rPr lang="en-US" altLang="zh-CN" sz="1800" baseline="-25000" dirty="0" smtClean="0"/>
              <a:t>2</a:t>
            </a:r>
            <a:r>
              <a:rPr lang="en-US" altLang="zh-CN" sz="1800" dirty="0" smtClean="0"/>
              <a:t>,…, C</a:t>
            </a:r>
            <a:r>
              <a:rPr lang="en-US" altLang="zh-CN" sz="1800" baseline="-25000" dirty="0" smtClean="0"/>
              <a:t>a-1</a:t>
            </a:r>
            <a:r>
              <a:rPr lang="en-US" altLang="zh-CN" sz="1800" dirty="0" smtClean="0"/>
              <a:t>) with length of 672 bits. </a:t>
            </a:r>
            <a:endParaRPr lang="en-US" altLang="zh-CN" sz="1800" dirty="0" smtClean="0"/>
          </a:p>
          <a:p>
            <a:pPr lvl="1">
              <a:defRPr/>
            </a:pPr>
            <a:endParaRPr lang="en-US" altLang="zh-CN" sz="1800" dirty="0" smtClean="0"/>
          </a:p>
          <a:p>
            <a:pPr lvl="1">
              <a:defRPr/>
            </a:pPr>
            <a:endParaRPr lang="en-US" altLang="zh-CN" sz="1800" dirty="0" smtClean="0"/>
          </a:p>
          <a:p>
            <a:pPr lvl="1">
              <a:defRPr/>
            </a:pPr>
            <a:r>
              <a:rPr lang="en-US" altLang="zh-CN" sz="1800" dirty="0" smtClean="0">
                <a:solidFill>
                  <a:srgbClr val="FF33CC"/>
                </a:solidFill>
              </a:rPr>
              <a:t>Packet Encoding</a:t>
            </a:r>
            <a:r>
              <a:rPr lang="en-US" altLang="zh-CN" sz="1800" dirty="0" smtClean="0"/>
              <a:t>: parity packet       is created by:                                        , where the symbol       is XOR. The length of parity packet       is 672 bits. </a:t>
            </a:r>
          </a:p>
          <a:p>
            <a:pPr lvl="1">
              <a:defRPr/>
            </a:pPr>
            <a:endParaRPr lang="en-US" altLang="zh-CN" dirty="0" smtClean="0"/>
          </a:p>
        </p:txBody>
      </p:sp>
      <p:graphicFrame>
        <p:nvGraphicFramePr>
          <p:cNvPr id="104450" name="Object 2"/>
          <p:cNvGraphicFramePr>
            <a:graphicFrameLocks noChangeAspect="1"/>
          </p:cNvGraphicFramePr>
          <p:nvPr/>
        </p:nvGraphicFramePr>
        <p:xfrm>
          <a:off x="5715008" y="3786190"/>
          <a:ext cx="2238391" cy="327569"/>
        </p:xfrm>
        <a:graphic>
          <a:graphicData uri="http://schemas.openxmlformats.org/presentationml/2006/ole">
            <p:oleObj spid="_x0000_s48130" name="Equation" r:id="rId4" imgW="1562040" imgH="228600" progId="">
              <p:embed/>
            </p:oleObj>
          </a:graphicData>
        </a:graphic>
      </p:graphicFrame>
      <p:graphicFrame>
        <p:nvGraphicFramePr>
          <p:cNvPr id="104451" name="Object 3"/>
          <p:cNvGraphicFramePr>
            <a:graphicFrameLocks noChangeAspect="1"/>
          </p:cNvGraphicFramePr>
          <p:nvPr/>
        </p:nvGraphicFramePr>
        <p:xfrm>
          <a:off x="4135435" y="3786190"/>
          <a:ext cx="293689" cy="330400"/>
        </p:xfrm>
        <a:graphic>
          <a:graphicData uri="http://schemas.openxmlformats.org/presentationml/2006/ole">
            <p:oleObj spid="_x0000_s48131" name="Equation" r:id="rId5" imgW="203040" imgH="228600" progId="">
              <p:embed/>
            </p:oleObj>
          </a:graphicData>
        </a:graphic>
      </p:graphicFrame>
      <p:graphicFrame>
        <p:nvGraphicFramePr>
          <p:cNvPr id="104452" name="Object 4"/>
          <p:cNvGraphicFramePr>
            <a:graphicFrameLocks noChangeAspect="1"/>
          </p:cNvGraphicFramePr>
          <p:nvPr/>
        </p:nvGraphicFramePr>
        <p:xfrm>
          <a:off x="2285984" y="4071942"/>
          <a:ext cx="285752" cy="307733"/>
        </p:xfrm>
        <a:graphic>
          <a:graphicData uri="http://schemas.openxmlformats.org/presentationml/2006/ole">
            <p:oleObj spid="_x0000_s48132" name="Equation" r:id="rId6" imgW="164880" imgH="177480" progId="">
              <p:embed/>
            </p:oleObj>
          </a:graphicData>
        </a:graphic>
      </p:graphicFrame>
      <p:graphicFrame>
        <p:nvGraphicFramePr>
          <p:cNvPr id="104453" name="Object 5"/>
          <p:cNvGraphicFramePr>
            <a:graphicFrameLocks noChangeAspect="1"/>
          </p:cNvGraphicFramePr>
          <p:nvPr/>
        </p:nvGraphicFramePr>
        <p:xfrm>
          <a:off x="5929322" y="4071942"/>
          <a:ext cx="293687" cy="330200"/>
        </p:xfrm>
        <a:graphic>
          <a:graphicData uri="http://schemas.openxmlformats.org/presentationml/2006/ole">
            <p:oleObj spid="_x0000_s48133" name="Equation" r:id="rId7" imgW="203040" imgH="228600" progId="">
              <p:embed/>
            </p:oleObj>
          </a:graphicData>
        </a:graphic>
      </p:graphicFrame>
      <p:sp>
        <p:nvSpPr>
          <p:cNvPr id="8"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5</a:t>
            </a:fld>
            <a:endParaRPr lang="en-US" dirty="0"/>
          </a:p>
        </p:txBody>
      </p:sp>
      <p:sp>
        <p:nvSpPr>
          <p:cNvPr id="11"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2"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Details of the </a:t>
            </a:r>
            <a:r>
              <a:rPr lang="en-US" altLang="zh-CN" sz="3200" b="1" dirty="0" smtClean="0">
                <a:solidFill>
                  <a:schemeClr val="tx2"/>
                </a:solidFill>
                <a:latin typeface="+mn-lt"/>
                <a:ea typeface="+mj-ea"/>
                <a:cs typeface="+mj-cs"/>
              </a:rPr>
              <a:t>Proposed Solution</a:t>
            </a:r>
            <a:endParaRPr lang="sq-AL" altLang="zh-CN" sz="3200" b="1" dirty="0" smtClean="0">
              <a:solidFill>
                <a:schemeClr val="tx2"/>
              </a:solidFill>
              <a:latin typeface="+mn-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8775" y="1556793"/>
            <a:ext cx="8456613" cy="4752528"/>
          </a:xfrm>
        </p:spPr>
        <p:txBody>
          <a:bodyPr/>
          <a:lstStyle/>
          <a:p>
            <a:pPr>
              <a:defRPr/>
            </a:pPr>
            <a:r>
              <a:rPr lang="en-US" altLang="zh-CN" sz="2000" dirty="0" smtClean="0"/>
              <a:t>Encoding Process: </a:t>
            </a:r>
            <a:endParaRPr lang="en-US" altLang="zh-CN" sz="2000" dirty="0" smtClean="0">
              <a:latin typeface="宋体" pitchFamily="2" charset="-122"/>
            </a:endParaRPr>
          </a:p>
          <a:p>
            <a:pPr lvl="1">
              <a:defRPr/>
            </a:pPr>
            <a:r>
              <a:rPr lang="en-US" altLang="zh-CN" sz="1800" dirty="0" smtClean="0">
                <a:solidFill>
                  <a:srgbClr val="FF33CC"/>
                </a:solidFill>
              </a:rPr>
              <a:t>Bits Selection</a:t>
            </a:r>
            <a:r>
              <a:rPr lang="en-US" altLang="zh-CN" sz="1800" dirty="0" smtClean="0"/>
              <a:t>: the punctured bits number (</a:t>
            </a:r>
            <a:r>
              <a:rPr lang="en-US" altLang="zh-CN" sz="1800" dirty="0" err="1" smtClean="0"/>
              <a:t>ei</a:t>
            </a:r>
            <a:r>
              <a:rPr lang="en-US" altLang="zh-CN" sz="1800" dirty="0" smtClean="0"/>
              <a:t>, </a:t>
            </a:r>
            <a:r>
              <a:rPr lang="en-US" altLang="zh-CN" sz="1800" dirty="0" err="1" smtClean="0"/>
              <a:t>i</a:t>
            </a:r>
            <a:r>
              <a:rPr lang="en-US" altLang="zh-CN" sz="1800" dirty="0" smtClean="0"/>
              <a:t>=0</a:t>
            </a:r>
            <a:r>
              <a:rPr lang="zh-CN" altLang="zh-CN" sz="1800" dirty="0" smtClean="0"/>
              <a:t>、</a:t>
            </a:r>
            <a:r>
              <a:rPr lang="en-US" altLang="zh-CN" sz="1800" dirty="0" smtClean="0"/>
              <a:t>1</a:t>
            </a:r>
            <a:r>
              <a:rPr lang="zh-CN" altLang="zh-CN" sz="1800" dirty="0" smtClean="0"/>
              <a:t>、</a:t>
            </a:r>
            <a:r>
              <a:rPr lang="en-US" altLang="zh-CN" sz="1800" dirty="0" smtClean="0"/>
              <a:t>…</a:t>
            </a:r>
            <a:r>
              <a:rPr lang="zh-CN" altLang="zh-CN" sz="1800" dirty="0" smtClean="0"/>
              <a:t>、</a:t>
            </a:r>
            <a:r>
              <a:rPr lang="en-US" altLang="zh-CN" sz="1800" dirty="0" smtClean="0"/>
              <a:t>a-1) of a LDPC code blocks are set by: </a:t>
            </a:r>
          </a:p>
          <a:p>
            <a:pPr lvl="1">
              <a:buNone/>
              <a:defRPr/>
            </a:pPr>
            <a:r>
              <a:rPr lang="en-US" altLang="zh-CN" sz="1800" dirty="0" smtClean="0">
                <a:latin typeface="宋体" pitchFamily="2" charset="-122"/>
              </a:rPr>
              <a:t>	1</a:t>
            </a:r>
            <a:r>
              <a:rPr lang="zh-CN" altLang="en-US" sz="1800" dirty="0" smtClean="0">
                <a:latin typeface="宋体" pitchFamily="2" charset="-122"/>
              </a:rPr>
              <a:t>、</a:t>
            </a:r>
            <a:r>
              <a:rPr lang="en-US" altLang="zh-CN" sz="1800" dirty="0" smtClean="0">
                <a:latin typeface="宋体" pitchFamily="2" charset="-122"/>
              </a:rPr>
              <a:t>if 1&lt;a&lt;=15:</a:t>
            </a:r>
            <a:endParaRPr lang="zh-CN" altLang="zh-CN" sz="1800" dirty="0" smtClean="0">
              <a:latin typeface="宋体" pitchFamily="2" charset="-122"/>
            </a:endParaRPr>
          </a:p>
          <a:p>
            <a:pPr lvl="1">
              <a:buNone/>
              <a:defRPr/>
            </a:pPr>
            <a:r>
              <a:rPr lang="en-US" altLang="zh-CN" sz="1800" dirty="0" smtClean="0">
                <a:latin typeface="宋体" pitchFamily="2" charset="-122"/>
              </a:rPr>
              <a:t>	2</a:t>
            </a:r>
            <a:r>
              <a:rPr lang="zh-CN" altLang="en-US" sz="1800" dirty="0" smtClean="0">
                <a:latin typeface="宋体" pitchFamily="2" charset="-122"/>
              </a:rPr>
              <a:t>、</a:t>
            </a:r>
            <a:r>
              <a:rPr lang="en-US" altLang="zh-CN" sz="1800" dirty="0" smtClean="0">
                <a:latin typeface="宋体" pitchFamily="2" charset="-122"/>
              </a:rPr>
              <a:t>if a&gt;15:</a:t>
            </a:r>
          </a:p>
          <a:p>
            <a:pPr lvl="1">
              <a:buNone/>
              <a:defRPr/>
            </a:pPr>
            <a:endParaRPr lang="en-US" altLang="zh-CN" sz="1800" dirty="0" smtClean="0">
              <a:latin typeface="宋体" pitchFamily="2" charset="-122"/>
            </a:endParaRPr>
          </a:p>
          <a:p>
            <a:pPr lvl="1">
              <a:buNone/>
              <a:defRPr/>
            </a:pPr>
            <a:r>
              <a:rPr lang="en-US" altLang="zh-CN" sz="1800" dirty="0" smtClean="0">
                <a:latin typeface="宋体" pitchFamily="2" charset="-122"/>
              </a:rPr>
              <a:t>	Where, </a:t>
            </a:r>
            <a:endParaRPr lang="zh-CN" altLang="zh-CN" sz="1800" dirty="0" smtClean="0">
              <a:latin typeface="宋体" pitchFamily="2" charset="-122"/>
            </a:endParaRPr>
          </a:p>
          <a:p>
            <a:pPr lvl="1">
              <a:buNone/>
              <a:defRPr/>
            </a:pPr>
            <a:r>
              <a:rPr lang="en-US" altLang="zh-CN" sz="1800" dirty="0" smtClean="0">
                <a:latin typeface="宋体" pitchFamily="2" charset="-122"/>
              </a:rPr>
              <a:t>	3</a:t>
            </a:r>
            <a:r>
              <a:rPr lang="zh-CN" altLang="en-US" sz="1800" dirty="0" smtClean="0">
                <a:latin typeface="宋体" pitchFamily="2" charset="-122"/>
              </a:rPr>
              <a:t>、</a:t>
            </a:r>
            <a:r>
              <a:rPr lang="en-US" altLang="zh-CN" sz="1800" dirty="0" smtClean="0">
                <a:latin typeface="宋体" pitchFamily="2" charset="-122"/>
              </a:rPr>
              <a:t>if a==1: e0=0</a:t>
            </a:r>
            <a:r>
              <a:rPr lang="zh-CN" altLang="zh-CN" sz="1800" dirty="0" smtClean="0">
                <a:latin typeface="宋体" pitchFamily="2" charset="-122"/>
              </a:rPr>
              <a:t>；</a:t>
            </a:r>
            <a:r>
              <a:rPr lang="en-US" altLang="zh-CN" sz="1800" dirty="0" smtClean="0">
                <a:latin typeface="宋体" pitchFamily="2" charset="-122"/>
              </a:rPr>
              <a:t> </a:t>
            </a:r>
          </a:p>
          <a:p>
            <a:pPr lvl="2"/>
            <a:r>
              <a:rPr lang="en-US" altLang="zh-CN" dirty="0" smtClean="0"/>
              <a:t>The </a:t>
            </a:r>
            <a:r>
              <a:rPr lang="en-US" altLang="zh-CN" dirty="0" smtClean="0"/>
              <a:t>punctured bits number (</a:t>
            </a:r>
            <a:r>
              <a:rPr lang="en-US" altLang="zh-CN" dirty="0" err="1" smtClean="0"/>
              <a:t>ei,i</a:t>
            </a:r>
            <a:r>
              <a:rPr lang="en-US" altLang="zh-CN" dirty="0" smtClean="0"/>
              <a:t>=a) of parity packet is set by: </a:t>
            </a:r>
          </a:p>
          <a:p>
            <a:pPr lvl="2">
              <a:buNone/>
            </a:pPr>
            <a:r>
              <a:rPr lang="en-US" altLang="zh-CN" dirty="0" smtClean="0"/>
              <a:t>    Where</a:t>
            </a:r>
            <a:r>
              <a:rPr lang="en-US" altLang="zh-CN" dirty="0" smtClean="0"/>
              <a:t>, n is the size of LDPC code and n=672. </a:t>
            </a:r>
          </a:p>
          <a:p>
            <a:pPr lvl="1">
              <a:buNone/>
              <a:defRPr/>
            </a:pPr>
            <a:endParaRPr lang="zh-CN" altLang="zh-CN" sz="1800" dirty="0" smtClean="0">
              <a:latin typeface="宋体" pitchFamily="2" charset="-122"/>
            </a:endParaRPr>
          </a:p>
          <a:p>
            <a:pPr lvl="1">
              <a:defRPr/>
            </a:pPr>
            <a:endParaRPr lang="en-US" altLang="zh-CN" sz="1800" dirty="0" smtClean="0"/>
          </a:p>
        </p:txBody>
      </p:sp>
      <p:sp>
        <p:nvSpPr>
          <p:cNvPr id="645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2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4523" name="Object 11"/>
          <p:cNvGraphicFramePr>
            <a:graphicFrameLocks noChangeAspect="1"/>
          </p:cNvGraphicFramePr>
          <p:nvPr/>
        </p:nvGraphicFramePr>
        <p:xfrm>
          <a:off x="2928926" y="2571744"/>
          <a:ext cx="2268252" cy="288032"/>
        </p:xfrm>
        <a:graphic>
          <a:graphicData uri="http://schemas.openxmlformats.org/presentationml/2006/ole">
            <p:oleObj spid="_x0000_s49154" name="Equation" r:id="rId4" imgW="1600200" imgH="203040" progId="">
              <p:embed/>
            </p:oleObj>
          </a:graphicData>
        </a:graphic>
      </p:graphicFrame>
      <p:graphicFrame>
        <p:nvGraphicFramePr>
          <p:cNvPr id="64524" name="Object 12"/>
          <p:cNvGraphicFramePr>
            <a:graphicFrameLocks noChangeAspect="1"/>
          </p:cNvGraphicFramePr>
          <p:nvPr/>
        </p:nvGraphicFramePr>
        <p:xfrm>
          <a:off x="2643174" y="2928934"/>
          <a:ext cx="3294367" cy="360040"/>
        </p:xfrm>
        <a:graphic>
          <a:graphicData uri="http://schemas.openxmlformats.org/presentationml/2006/ole">
            <p:oleObj spid="_x0000_s49155" name="Equation" r:id="rId5" imgW="2323800" imgH="253800" progId="">
              <p:embed/>
            </p:oleObj>
          </a:graphicData>
        </a:graphic>
      </p:graphicFrame>
      <p:graphicFrame>
        <p:nvGraphicFramePr>
          <p:cNvPr id="64525" name="Object 13"/>
          <p:cNvGraphicFramePr>
            <a:graphicFrameLocks noChangeAspect="1"/>
          </p:cNvGraphicFramePr>
          <p:nvPr/>
        </p:nvGraphicFramePr>
        <p:xfrm>
          <a:off x="2643174" y="3214686"/>
          <a:ext cx="3384369" cy="360040"/>
        </p:xfrm>
        <a:graphic>
          <a:graphicData uri="http://schemas.openxmlformats.org/presentationml/2006/ole">
            <p:oleObj spid="_x0000_s49156" name="Equation" r:id="rId6" imgW="2387520" imgH="253800" progId="">
              <p:embed/>
            </p:oleObj>
          </a:graphicData>
        </a:graphic>
      </p:graphicFrame>
      <p:graphicFrame>
        <p:nvGraphicFramePr>
          <p:cNvPr id="64526" name="Object 14"/>
          <p:cNvGraphicFramePr>
            <a:graphicFrameLocks noChangeAspect="1"/>
          </p:cNvGraphicFramePr>
          <p:nvPr/>
        </p:nvGraphicFramePr>
        <p:xfrm>
          <a:off x="2643174" y="3500438"/>
          <a:ext cx="2357454" cy="357190"/>
        </p:xfrm>
        <a:graphic>
          <a:graphicData uri="http://schemas.openxmlformats.org/presentationml/2006/ole">
            <p:oleObj spid="_x0000_s49157" name="Equation" r:id="rId7" imgW="1676160" imgH="253800" progId="">
              <p:embed/>
            </p:oleObj>
          </a:graphicData>
        </a:graphic>
      </p:graphicFrame>
      <p:graphicFrame>
        <p:nvGraphicFramePr>
          <p:cNvPr id="64528" name="Object 16"/>
          <p:cNvGraphicFramePr>
            <a:graphicFrameLocks noChangeAspect="1"/>
          </p:cNvGraphicFramePr>
          <p:nvPr/>
        </p:nvGraphicFramePr>
        <p:xfrm>
          <a:off x="7143768" y="4143380"/>
          <a:ext cx="1500198" cy="442366"/>
        </p:xfrm>
        <a:graphic>
          <a:graphicData uri="http://schemas.openxmlformats.org/presentationml/2006/ole">
            <p:oleObj spid="_x0000_s49158" name="Equation" r:id="rId8" imgW="990360" imgH="291960" progId="">
              <p:embed/>
            </p:oleObj>
          </a:graphicData>
        </a:graphic>
      </p:graphicFrame>
      <p:sp>
        <p:nvSpPr>
          <p:cNvPr id="13"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6</a:t>
            </a:fld>
            <a:endParaRPr lang="en-US" dirty="0"/>
          </a:p>
        </p:txBody>
      </p:sp>
      <p:sp>
        <p:nvSpPr>
          <p:cNvPr id="17"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6"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rgbClr val="000000"/>
                </a:solidFill>
                <a:latin typeface="Times New Roman"/>
              </a:rPr>
              <a:t>Details of the Proposed Solution</a:t>
            </a:r>
            <a:endParaRPr lang="sq-AL" altLang="zh-CN" sz="3200" b="1" dirty="0" smtClean="0">
              <a:solidFill>
                <a:srgbClr val="000000"/>
              </a:solidFill>
              <a:latin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358775" y="1556792"/>
            <a:ext cx="8456613" cy="4929733"/>
          </a:xfrm>
        </p:spPr>
        <p:txBody>
          <a:bodyPr/>
          <a:lstStyle/>
          <a:p>
            <a:pPr>
              <a:defRPr/>
            </a:pPr>
            <a:r>
              <a:rPr lang="en-US" altLang="zh-CN" sz="2000" dirty="0" smtClean="0"/>
              <a:t>Encoding Process: </a:t>
            </a:r>
            <a:endParaRPr lang="en-US" altLang="zh-CN" sz="2000" dirty="0" smtClean="0">
              <a:latin typeface="宋体" pitchFamily="2" charset="-122"/>
            </a:endParaRPr>
          </a:p>
          <a:p>
            <a:pPr lvl="1">
              <a:defRPr/>
            </a:pPr>
            <a:r>
              <a:rPr lang="en-US" altLang="zh-CN" sz="1800" dirty="0" smtClean="0"/>
              <a:t>Data Y is generated by: </a:t>
            </a:r>
            <a:endParaRPr lang="en-US" altLang="zh-CN" sz="1800"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latin typeface="宋体" pitchFamily="2" charset="-122"/>
            </a:endParaRPr>
          </a:p>
          <a:p>
            <a:pPr lvl="1">
              <a:buNone/>
              <a:defRPr/>
            </a:pPr>
            <a:endParaRPr lang="en-US" altLang="zh-CN" dirty="0" smtClean="0"/>
          </a:p>
          <a:p>
            <a:pPr lvl="1">
              <a:buNone/>
              <a:defRPr/>
            </a:pPr>
            <a:endParaRPr lang="en-US" altLang="zh-CN" dirty="0" smtClean="0"/>
          </a:p>
        </p:txBody>
      </p:sp>
      <p:sp>
        <p:nvSpPr>
          <p:cNvPr id="645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6452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8704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8705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9100" name="Object 12"/>
          <p:cNvGraphicFramePr>
            <a:graphicFrameLocks noChangeAspect="1"/>
          </p:cNvGraphicFramePr>
          <p:nvPr/>
        </p:nvGraphicFramePr>
        <p:xfrm>
          <a:off x="3143240" y="2500306"/>
          <a:ext cx="2743974" cy="3312368"/>
        </p:xfrm>
        <a:graphic>
          <a:graphicData uri="http://schemas.openxmlformats.org/presentationml/2006/ole">
            <p:oleObj spid="_x0000_s50178" name="Equation" r:id="rId4" imgW="1777680" imgH="2145960" progId="">
              <p:embed/>
            </p:oleObj>
          </a:graphicData>
        </a:graphic>
      </p:graphicFrame>
      <p:sp>
        <p:nvSpPr>
          <p:cNvPr id="11"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7</a:t>
            </a:fld>
            <a:endParaRPr lang="en-US" dirty="0"/>
          </a:p>
        </p:txBody>
      </p:sp>
      <p:sp>
        <p:nvSpPr>
          <p:cNvPr id="15"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4"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rgbClr val="000000"/>
                </a:solidFill>
                <a:latin typeface="Times New Roman"/>
              </a:rPr>
              <a:t>Details of the Proposed Solution</a:t>
            </a:r>
            <a:endParaRPr lang="sq-AL" altLang="zh-CN" sz="3200" b="1" dirty="0" smtClean="0">
              <a:solidFill>
                <a:srgbClr val="000000"/>
              </a:solidFill>
              <a:latin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1142976" y="4714884"/>
            <a:ext cx="2428892" cy="358330"/>
          </a:xfrm>
        </p:spPr>
        <p:txBody>
          <a:bodyPr/>
          <a:lstStyle/>
          <a:p>
            <a:pPr>
              <a:buNone/>
              <a:defRPr/>
            </a:pPr>
            <a:r>
              <a:rPr lang="en-US" altLang="zh-CN" sz="1600" dirty="0" smtClean="0"/>
              <a:t>2. </a:t>
            </a:r>
            <a:r>
              <a:rPr lang="en-US" altLang="zh-CN" sz="1600" b="0" dirty="0" smtClean="0"/>
              <a:t>100 LDPC code blocks</a:t>
            </a:r>
          </a:p>
        </p:txBody>
      </p:sp>
      <p:sp>
        <p:nvSpPr>
          <p:cNvPr id="6" name="内容占位符 2"/>
          <p:cNvSpPr txBox="1">
            <a:spLocks/>
          </p:cNvSpPr>
          <p:nvPr/>
        </p:nvSpPr>
        <p:spPr bwMode="auto">
          <a:xfrm>
            <a:off x="1214414" y="2357430"/>
            <a:ext cx="2286016"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buNone/>
              <a:defRPr/>
            </a:pPr>
            <a:r>
              <a:rPr lang="en-US" altLang="zh-CN" sz="1600" b="1" dirty="0" smtClean="0">
                <a:latin typeface="+mn-lt"/>
              </a:rPr>
              <a:t>1. </a:t>
            </a:r>
            <a:r>
              <a:rPr lang="en-US" altLang="zh-CN" sz="1600" dirty="0" smtClean="0">
                <a:latin typeface="+mn-lt"/>
              </a:rPr>
              <a:t>10 LDPC code blocks</a:t>
            </a:r>
          </a:p>
        </p:txBody>
      </p:sp>
      <p:sp>
        <p:nvSpPr>
          <p:cNvPr id="7" name="内容占位符 2"/>
          <p:cNvSpPr txBox="1">
            <a:spLocks/>
          </p:cNvSpPr>
          <p:nvPr/>
        </p:nvSpPr>
        <p:spPr bwMode="auto">
          <a:xfrm>
            <a:off x="571472" y="1357298"/>
            <a:ext cx="3061097" cy="504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20000"/>
              </a:lnSpc>
              <a:spcBef>
                <a:spcPct val="20000"/>
              </a:spcBef>
              <a:spcAft>
                <a:spcPct val="0"/>
              </a:spcAft>
              <a:buClrTx/>
              <a:buSzTx/>
              <a:buFontTx/>
              <a:buChar char="•"/>
              <a:tabLst/>
              <a:defRPr/>
            </a:pPr>
            <a:r>
              <a:rPr kumimoji="1" lang="en-US" altLang="zh-CN" sz="2000" b="1" i="0" u="none" strike="noStrike" kern="0" cap="none" spc="0" normalizeH="0" baseline="0" noProof="0" dirty="0" smtClean="0">
                <a:ln>
                  <a:noFill/>
                </a:ln>
                <a:solidFill>
                  <a:schemeClr val="tx1"/>
                </a:solidFill>
                <a:effectLst/>
                <a:uLnTx/>
                <a:uFillTx/>
                <a:latin typeface="+mn-lt"/>
                <a:ea typeface="宋体" pitchFamily="2" charset="-122"/>
                <a:cs typeface="+mn-cs"/>
              </a:rPr>
              <a:t>Examples: </a:t>
            </a:r>
            <a:endParaRPr kumimoji="1" lang="en-US" altLang="zh-CN" sz="2000" b="1" i="0" u="none" strike="noStrike" kern="0" cap="none" spc="0" normalizeH="0" baseline="0" noProof="0" dirty="0" smtClean="0">
              <a:ln>
                <a:noFill/>
              </a:ln>
              <a:solidFill>
                <a:schemeClr val="tx1"/>
              </a:solidFill>
              <a:effectLst/>
              <a:uLnTx/>
              <a:uFillTx/>
              <a:latin typeface="+mn-lt"/>
              <a:ea typeface="宋体" pitchFamily="2" charset="-122"/>
              <a:cs typeface="+mn-cs"/>
            </a:endParaRPr>
          </a:p>
        </p:txBody>
      </p:sp>
      <p:sp>
        <p:nvSpPr>
          <p:cNvPr id="8"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8</a:t>
            </a:fld>
            <a:endParaRPr lang="en-US" dirty="0"/>
          </a:p>
        </p:txBody>
      </p:sp>
      <p:sp>
        <p:nvSpPr>
          <p:cNvPr id="12"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1"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Proposed: Packet Encoding Solution</a:t>
            </a:r>
            <a:endParaRPr lang="sq-AL" altLang="zh-CN" sz="3200" b="1" dirty="0" smtClean="0">
              <a:solidFill>
                <a:schemeClr val="tx2"/>
              </a:solidFill>
              <a:latin typeface="+mn-lt"/>
              <a:ea typeface="+mj-ea"/>
              <a:cs typeface="+mj-cs"/>
            </a:endParaRPr>
          </a:p>
        </p:txBody>
      </p:sp>
      <p:graphicFrame>
        <p:nvGraphicFramePr>
          <p:cNvPr id="51205" name="Object 5"/>
          <p:cNvGraphicFramePr>
            <a:graphicFrameLocks noChangeAspect="1"/>
          </p:cNvGraphicFramePr>
          <p:nvPr/>
        </p:nvGraphicFramePr>
        <p:xfrm>
          <a:off x="3428992" y="1785926"/>
          <a:ext cx="4786346" cy="2178154"/>
        </p:xfrm>
        <a:graphic>
          <a:graphicData uri="http://schemas.openxmlformats.org/presentationml/2006/ole">
            <p:oleObj spid="_x0000_s51205" name="Visio" r:id="rId4" imgW="6520046" imgH="2966415" progId="Visio.Drawing.11">
              <p:embed/>
            </p:oleObj>
          </a:graphicData>
        </a:graphic>
      </p:graphicFrame>
      <p:graphicFrame>
        <p:nvGraphicFramePr>
          <p:cNvPr id="51206" name="Object 6"/>
          <p:cNvGraphicFramePr>
            <a:graphicFrameLocks noChangeAspect="1"/>
          </p:cNvGraphicFramePr>
          <p:nvPr/>
        </p:nvGraphicFramePr>
        <p:xfrm>
          <a:off x="3428992" y="4000504"/>
          <a:ext cx="4817086" cy="2286016"/>
        </p:xfrm>
        <a:graphic>
          <a:graphicData uri="http://schemas.openxmlformats.org/presentationml/2006/ole">
            <p:oleObj spid="_x0000_s51206" name="Visio" r:id="rId5" imgW="6553676" imgH="3110499"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内容占位符 2"/>
          <p:cNvSpPr>
            <a:spLocks noGrp="1"/>
          </p:cNvSpPr>
          <p:nvPr>
            <p:ph idx="1"/>
          </p:nvPr>
        </p:nvSpPr>
        <p:spPr>
          <a:xfrm>
            <a:off x="428596" y="1357298"/>
            <a:ext cx="8320438" cy="4357718"/>
          </a:xfrm>
        </p:spPr>
        <p:txBody>
          <a:bodyPr/>
          <a:lstStyle/>
          <a:p>
            <a:pPr>
              <a:lnSpc>
                <a:spcPct val="100000"/>
              </a:lnSpc>
              <a:defRPr/>
            </a:pPr>
            <a:r>
              <a:rPr lang="en-US" altLang="zh-CN" sz="2000" dirty="0" smtClean="0"/>
              <a:t>Simulation parameters:</a:t>
            </a:r>
          </a:p>
          <a:p>
            <a:pPr lvl="1" algn="just">
              <a:lnSpc>
                <a:spcPct val="100000"/>
              </a:lnSpc>
              <a:spcBef>
                <a:spcPts val="600"/>
              </a:spcBef>
              <a:defRPr/>
            </a:pPr>
            <a:r>
              <a:rPr lang="en-US" altLang="zh-CN" sz="1800" kern="1200" dirty="0" smtClean="0">
                <a:ea typeface="宋体" pitchFamily="2" charset="-122"/>
                <a:cs typeface="+mn-cs"/>
              </a:rPr>
              <a:t>Channel: AWGN. </a:t>
            </a:r>
          </a:p>
          <a:p>
            <a:pPr lvl="1" algn="just">
              <a:spcBef>
                <a:spcPts val="600"/>
              </a:spcBef>
              <a:defRPr/>
            </a:pPr>
            <a:r>
              <a:rPr lang="sq-AL" altLang="zh-CN" sz="1800" kern="1200" dirty="0" smtClean="0">
                <a:ea typeface="宋体" pitchFamily="2" charset="-122"/>
                <a:cs typeface="+mn-cs"/>
              </a:rPr>
              <a:t>Modulation Mode</a:t>
            </a:r>
            <a:r>
              <a:rPr lang="en-US" altLang="zh-CN" sz="1800" kern="1200" dirty="0" smtClean="0">
                <a:ea typeface="宋体" pitchFamily="2" charset="-122"/>
                <a:cs typeface="+mn-cs"/>
              </a:rPr>
              <a:t>: QPSK, 16QAM, 64QAM. </a:t>
            </a:r>
          </a:p>
          <a:p>
            <a:pPr lvl="1" algn="just">
              <a:lnSpc>
                <a:spcPct val="100000"/>
              </a:lnSpc>
              <a:spcBef>
                <a:spcPts val="600"/>
              </a:spcBef>
              <a:defRPr/>
            </a:pPr>
            <a:r>
              <a:rPr lang="en-US" altLang="zh-CN" sz="1800" kern="1200" dirty="0" smtClean="0">
                <a:ea typeface="宋体" pitchFamily="2" charset="-122"/>
                <a:cs typeface="+mn-cs"/>
              </a:rPr>
              <a:t>Code Rate: 1/2, 5/8, 3/4, 13/16. </a:t>
            </a:r>
          </a:p>
          <a:p>
            <a:pPr lvl="1" algn="just">
              <a:lnSpc>
                <a:spcPct val="100000"/>
              </a:lnSpc>
              <a:spcBef>
                <a:spcPts val="600"/>
              </a:spcBef>
              <a:defRPr/>
            </a:pPr>
            <a:r>
              <a:rPr lang="en-US" altLang="zh-CN" sz="1800" kern="1200" dirty="0" smtClean="0">
                <a:ea typeface="宋体" pitchFamily="2" charset="-122"/>
                <a:cs typeface="+mn-cs"/>
              </a:rPr>
              <a:t>The number of LDPC code blocks in a data packet: 10, 20, 50,100. </a:t>
            </a:r>
          </a:p>
          <a:p>
            <a:pPr lvl="1">
              <a:lnSpc>
                <a:spcPct val="100000"/>
              </a:lnSpc>
              <a:spcBef>
                <a:spcPts val="600"/>
              </a:spcBef>
              <a:defRPr/>
            </a:pPr>
            <a:endParaRPr lang="en-US" altLang="zh-CN" sz="1800" kern="1200" dirty="0" smtClean="0">
              <a:ea typeface="宋体" pitchFamily="2" charset="-122"/>
              <a:cs typeface="+mn-cs"/>
            </a:endParaRPr>
          </a:p>
          <a:p>
            <a:pPr marL="342900" lvl="1" indent="-342900">
              <a:buChar char="•"/>
              <a:defRPr/>
            </a:pPr>
            <a:r>
              <a:rPr lang="en-US" altLang="zh-CN" b="1" dirty="0" smtClean="0">
                <a:ea typeface="+mn-ea"/>
                <a:cs typeface="+mn-cs"/>
              </a:rPr>
              <a:t>Performance Comparison:</a:t>
            </a:r>
          </a:p>
          <a:p>
            <a:pPr lvl="1" algn="just">
              <a:lnSpc>
                <a:spcPct val="100000"/>
              </a:lnSpc>
              <a:spcBef>
                <a:spcPts val="600"/>
              </a:spcBef>
              <a:defRPr/>
            </a:pPr>
            <a:r>
              <a:rPr lang="en-US" altLang="zh-CN" sz="1800" dirty="0" smtClean="0"/>
              <a:t>Compensation of 8 CRC bits for traditional packet:                                  , where k is the information bits length of LDPC code. The value of k is 328 for code rate 1/2, 412 for 5/8, 496 for 3/4 and 538 for 13/16. </a:t>
            </a:r>
          </a:p>
          <a:p>
            <a:pPr lvl="1">
              <a:lnSpc>
                <a:spcPct val="100000"/>
              </a:lnSpc>
              <a:spcBef>
                <a:spcPts val="600"/>
              </a:spcBef>
              <a:buNone/>
              <a:defRPr/>
            </a:pPr>
            <a:endParaRPr lang="en-US" altLang="zh-CN" sz="1800" kern="1200" dirty="0" smtClean="0">
              <a:ea typeface="宋体" pitchFamily="2" charset="-122"/>
              <a:cs typeface="+mn-cs"/>
            </a:endParaRPr>
          </a:p>
        </p:txBody>
      </p:sp>
      <p:sp>
        <p:nvSpPr>
          <p:cNvPr id="10" name="Slide Number Placeholder 5"/>
          <p:cNvSpPr>
            <a:spLocks noGrp="1"/>
          </p:cNvSpPr>
          <p:nvPr>
            <p:ph type="sldNum" sz="quarter" idx="11"/>
          </p:nvPr>
        </p:nvSpPr>
        <p:spPr>
          <a:xfrm>
            <a:off x="4344988" y="6475413"/>
            <a:ext cx="530225" cy="182562"/>
          </a:xfrm>
          <a:noFill/>
          <a:ln>
            <a:miter lim="800000"/>
            <a:headEnd/>
            <a:tailEnd/>
          </a:ln>
        </p:spPr>
        <p:txBody>
          <a:bodyPr/>
          <a:lstStyle/>
          <a:p>
            <a:r>
              <a:rPr lang="en-US" dirty="0"/>
              <a:t>Slide </a:t>
            </a:r>
            <a:fld id="{A36C3DC4-A9A3-4DE4-B347-56C661B4C5F5}" type="slidenum">
              <a:rPr lang="en-US"/>
              <a:pPr/>
              <a:t>9</a:t>
            </a:fld>
            <a:endParaRPr lang="en-US" dirty="0"/>
          </a:p>
        </p:txBody>
      </p:sp>
      <p:sp>
        <p:nvSpPr>
          <p:cNvPr id="14" name="页脚占位符 5"/>
          <p:cNvSpPr>
            <a:spLocks noGrp="1"/>
          </p:cNvSpPr>
          <p:nvPr>
            <p:ph type="ftr" sz="quarter" idx="10"/>
          </p:nvPr>
        </p:nvSpPr>
        <p:spPr>
          <a:xfrm>
            <a:off x="6786578" y="6500834"/>
            <a:ext cx="1857388" cy="168674"/>
          </a:xfrm>
        </p:spPr>
        <p:txBody>
          <a:bodyPr/>
          <a:lstStyle/>
          <a:p>
            <a:pPr>
              <a:defRPr/>
            </a:pPr>
            <a:r>
              <a:rPr lang="en-US" sz="1200" dirty="0" smtClean="0"/>
              <a:t>Liguang Li(ZTE Corp.) </a:t>
            </a:r>
            <a:endParaRPr lang="en-US" sz="1200" dirty="0"/>
          </a:p>
        </p:txBody>
      </p:sp>
      <p:sp>
        <p:nvSpPr>
          <p:cNvPr id="13" name="Rectangle 2"/>
          <p:cNvSpPr txBox="1">
            <a:spLocks noChangeArrowheads="1"/>
          </p:cNvSpPr>
          <p:nvPr/>
        </p:nvSpPr>
        <p:spPr bwMode="auto">
          <a:xfrm>
            <a:off x="685800" y="571480"/>
            <a:ext cx="7772400" cy="857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altLang="zh-CN" sz="3200" b="1" dirty="0" smtClean="0">
                <a:solidFill>
                  <a:schemeClr val="tx2"/>
                </a:solidFill>
                <a:latin typeface="+mn-lt"/>
                <a:ea typeface="+mj-ea"/>
                <a:cs typeface="+mj-cs"/>
              </a:rPr>
              <a:t>Simulation</a:t>
            </a:r>
            <a:endParaRPr lang="sq-AL" altLang="zh-CN" sz="3200" b="1" dirty="0" smtClean="0">
              <a:solidFill>
                <a:schemeClr val="tx2"/>
              </a:solidFill>
              <a:latin typeface="+mn-lt"/>
              <a:ea typeface="+mj-ea"/>
              <a:cs typeface="+mj-cs"/>
            </a:endParaRPr>
          </a:p>
        </p:txBody>
      </p:sp>
      <p:graphicFrame>
        <p:nvGraphicFramePr>
          <p:cNvPr id="83970" name="Object 2"/>
          <p:cNvGraphicFramePr>
            <a:graphicFrameLocks noChangeAspect="1"/>
          </p:cNvGraphicFramePr>
          <p:nvPr/>
        </p:nvGraphicFramePr>
        <p:xfrm>
          <a:off x="6064261" y="3857628"/>
          <a:ext cx="1865325" cy="357190"/>
        </p:xfrm>
        <a:graphic>
          <a:graphicData uri="http://schemas.openxmlformats.org/presentationml/2006/ole">
            <p:oleObj spid="_x0000_s83970" name="Equation" r:id="rId4" imgW="1193760" imgH="228600" progId="">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30471</TotalTime>
  <Words>1033</Words>
  <Application>Microsoft Office PowerPoint</Application>
  <PresentationFormat>全屏显示(4:3)</PresentationFormat>
  <Paragraphs>189</Paragraphs>
  <Slides>14</Slides>
  <Notes>14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17" baseType="lpstr">
      <vt:lpstr>Default Design</vt:lpstr>
      <vt:lpstr>Visio</vt:lpstr>
      <vt:lpstr>Equation</vt:lpstr>
      <vt:lpstr>Packet Encoding Solution for 45GHz</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Company>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Administrator</cp:lastModifiedBy>
  <cp:revision>1524</cp:revision>
  <dcterms:created xsi:type="dcterms:W3CDTF">2006-02-24T01:46:22Z</dcterms:created>
  <dcterms:modified xsi:type="dcterms:W3CDTF">2014-11-03T02:59:34Z</dcterms:modified>
</cp:coreProperties>
</file>