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1"/>
  </p:notesMasterIdLst>
  <p:sldIdLst>
    <p:sldId id="293" r:id="rId2"/>
    <p:sldId id="294" r:id="rId3"/>
    <p:sldId id="282" r:id="rId4"/>
    <p:sldId id="286" r:id="rId5"/>
    <p:sldId id="292" r:id="rId6"/>
    <p:sldId id="296" r:id="rId7"/>
    <p:sldId id="298" r:id="rId8"/>
    <p:sldId id="299" r:id="rId9"/>
    <p:sldId id="291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EC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27" autoAdjust="0"/>
    <p:restoredTop sz="93165" autoAdjust="0"/>
  </p:normalViewPr>
  <p:slideViewPr>
    <p:cSldViewPr>
      <p:cViewPr>
        <p:scale>
          <a:sx n="70" d="100"/>
          <a:sy n="70" d="100"/>
        </p:scale>
        <p:origin x="-14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E3AD9-6F12-4413-BDCF-0604F19F37F0}" type="datetimeFigureOut">
              <a:rPr kumimoji="1" lang="ja-JP" altLang="en-US" smtClean="0"/>
              <a:pPr/>
              <a:t>2014/11/3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C8D3E-FBB8-48F0-A2CA-72A7A4D5B6B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027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8D3E-FBB8-48F0-A2CA-72A7A4D5B6B9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215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8D3E-FBB8-48F0-A2CA-72A7A4D5B6B9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968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8D3E-FBB8-48F0-A2CA-72A7A4D5B6B9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236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8D3E-FBB8-48F0-A2CA-72A7A4D5B6B9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063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8D3E-FBB8-48F0-A2CA-72A7A4D5B6B9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488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8D3E-FBB8-48F0-A2CA-72A7A4D5B6B9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4884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8D3E-FBB8-48F0-A2CA-72A7A4D5B6B9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2349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8D3E-FBB8-48F0-A2CA-72A7A4D5B6B9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899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November xx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November xx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DCD403E-943A-4CB9-BC0D-2757B14240A1}" type="datetime1">
              <a:rPr kumimoji="1" lang="ja-JP" altLang="en-US" smtClean="0"/>
              <a:t>2014/11/3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2CB1B0F-D8C7-47B1-987E-3E7B1DE76226}" type="datetime1">
              <a:rPr kumimoji="1" lang="ja-JP" altLang="en-US" smtClean="0"/>
              <a:t>2014/11/3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1085451-27DE-4FFE-A430-09635881F682}" type="datetime1">
              <a:rPr kumimoji="1" lang="ja-JP" altLang="en-US" smtClean="0"/>
              <a:t>2014/11/3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7ACC459-D524-43F3-B97B-4337C424468F}" type="datetime1">
              <a:rPr kumimoji="1" lang="ja-JP" altLang="en-US" smtClean="0"/>
              <a:t>2014/11/3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65215BF-E7FB-4281-B888-B019AB51B313}" type="datetime1">
              <a:rPr kumimoji="1" lang="ja-JP" altLang="en-US" smtClean="0"/>
              <a:t>2014/11/3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7D39ECD-F96A-4EE8-82C7-73A82E2AB5BD}" type="datetime1">
              <a:rPr kumimoji="1" lang="ja-JP" altLang="en-US" smtClean="0"/>
              <a:t>2014/11/3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982A56-354F-4AB1-AB8E-4CF3EE70B0C9}" type="datetime1">
              <a:rPr kumimoji="1" lang="ja-JP" altLang="en-US" smtClean="0"/>
              <a:t>2014/11/3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11-14/1386r0</a:t>
            </a: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6228184" y="6475412"/>
            <a:ext cx="2315741" cy="265955"/>
          </a:xfrm>
          <a:prstGeom prst="rect">
            <a:avLst/>
          </a:prstGeom>
          <a:noFill/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smtClean="0"/>
              <a:t>Takuma Takada (NTT DOCOMO)</a:t>
            </a:r>
            <a:endParaRPr lang="en-US" sz="1200" dirty="0" smtClean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November xx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</p:sldLayoutIdLst>
  <p:hf hdr="0" ft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284287" cy="2880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400" dirty="0" smtClean="0"/>
              <a:t>November 2014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664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NG60 Usage Models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3568" y="119675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2014-11-04</a:t>
            </a:r>
            <a:endParaRPr lang="en-US" sz="2000" b="0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3918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3990182"/>
              </p:ext>
            </p:extLst>
          </p:nvPr>
        </p:nvGraphicFramePr>
        <p:xfrm>
          <a:off x="614363" y="1772816"/>
          <a:ext cx="7956550" cy="494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" name="Document" r:id="rId4" imgW="8676616" imgH="5404453" progId="Word.Document.8">
                  <p:embed/>
                </p:oleObj>
              </mc:Choice>
              <mc:Fallback>
                <p:oleObj name="Document" r:id="rId4" imgW="8676616" imgH="5404453" progId="Word.Document.8">
                  <p:embed/>
                  <p:pic>
                    <p:nvPicPr>
                      <p:cNvPr id="0" name="オブジェクト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3" y="1772816"/>
                        <a:ext cx="7956550" cy="494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309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Introduction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08236" y="1916832"/>
            <a:ext cx="8557151" cy="39703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800" b="1" dirty="0" smtClean="0"/>
              <a:t>This contribution details the use-cases for NG60   discussed </a:t>
            </a:r>
            <a:r>
              <a:rPr lang="en-US" altLang="ja-JP" sz="2800" b="1" dirty="0"/>
              <a:t>in IEEE 802 Wireless Interim Meeting in Athens</a:t>
            </a:r>
            <a:r>
              <a:rPr lang="en-US" altLang="ja-JP" sz="2800" b="1" dirty="0" smtClean="0"/>
              <a:t>.</a:t>
            </a:r>
          </a:p>
          <a:p>
            <a:endParaRPr lang="en-US" altLang="ja-JP" sz="2800" b="1" dirty="0" smtClean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p"/>
            </a:pPr>
            <a:endParaRPr lang="en-US" altLang="ja-JP" sz="2800" b="1" dirty="0" smtClean="0"/>
          </a:p>
          <a:p>
            <a:endParaRPr lang="en-US" altLang="ja-JP" sz="2800" b="1" dirty="0" smtClean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284287" cy="2880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400" dirty="0" smtClean="0"/>
              <a:t>November 2014</a:t>
            </a:r>
          </a:p>
        </p:txBody>
      </p:sp>
    </p:spTree>
    <p:extLst>
      <p:ext uri="{BB962C8B-B14F-4D97-AF65-F5344CB8AC3E}">
        <p14:creationId xmlns:p14="http://schemas.microsoft.com/office/powerpoint/2010/main" val="419051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235526"/>
              </p:ext>
            </p:extLst>
          </p:nvPr>
        </p:nvGraphicFramePr>
        <p:xfrm>
          <a:off x="251520" y="1957740"/>
          <a:ext cx="8206784" cy="35207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048"/>
                <a:gridCol w="2088232"/>
                <a:gridCol w="1296144"/>
                <a:gridCol w="1512168"/>
                <a:gridCol w="1559962"/>
                <a:gridCol w="1318230"/>
              </a:tblGrid>
              <a:tr h="1051623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Application</a:t>
                      </a:r>
                      <a:endParaRPr kumimoji="1" lang="ja-JP" altLang="en-US" sz="18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Range</a:t>
                      </a:r>
                      <a:endParaRPr kumimoji="1" lang="ja-JP" altLang="en-US" sz="18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Speed</a:t>
                      </a:r>
                      <a:endParaRPr kumimoji="1" lang="ja-JP" altLang="en-US" sz="18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Security</a:t>
                      </a:r>
                    </a:p>
                    <a:p>
                      <a:pPr algn="ctr"/>
                      <a:r>
                        <a:rPr kumimoji="1" lang="en-US" altLang="ja-JP" sz="1600" dirty="0" smtClean="0"/>
                        <a:t>(Confidentiality/Integrity)</a:t>
                      </a:r>
                      <a:endParaRPr kumimoji="1" lang="ja-JP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Beam</a:t>
                      </a:r>
                      <a:r>
                        <a:rPr kumimoji="1" lang="en-US" altLang="ja-JP" sz="1800" baseline="0" dirty="0" smtClean="0"/>
                        <a:t> </a:t>
                      </a:r>
                      <a:r>
                        <a:rPr kumimoji="1" lang="en-US" altLang="ja-JP" sz="1800" dirty="0" smtClean="0"/>
                        <a:t>Steering</a:t>
                      </a:r>
                    </a:p>
                    <a:p>
                      <a:pPr algn="ctr"/>
                      <a:r>
                        <a:rPr kumimoji="1" lang="en-US" altLang="ja-JP" sz="1600" dirty="0" smtClean="0"/>
                        <a:t>(Mandatory/</a:t>
                      </a:r>
                    </a:p>
                    <a:p>
                      <a:pPr algn="ctr"/>
                      <a:r>
                        <a:rPr kumimoji="1" lang="en-US" altLang="ja-JP" sz="1600" dirty="0" smtClean="0"/>
                        <a:t>Optional)</a:t>
                      </a:r>
                      <a:endParaRPr kumimoji="1" lang="ja-JP" altLang="en-US" sz="1600" dirty="0"/>
                    </a:p>
                  </a:txBody>
                  <a:tcPr marL="36000" marR="36000" marT="0" marB="0" anchor="ctr"/>
                </a:tc>
              </a:tr>
              <a:tr h="840194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D1</a:t>
                      </a:r>
                      <a:endParaRPr kumimoji="1" lang="ja-JP" altLang="en-US" sz="180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Traffic offload</a:t>
                      </a:r>
                    </a:p>
                    <a:p>
                      <a:endParaRPr kumimoji="1" lang="ja-JP" altLang="en-US" sz="180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&lt;30m</a:t>
                      </a:r>
                      <a:endParaRPr kumimoji="1" lang="ja-JP" altLang="en-US" sz="180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&gt;30Gbps[2]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 smtClean="0"/>
                        <a:t>C/I</a:t>
                      </a:r>
                      <a:r>
                        <a:rPr lang="en-US" altLang="ja-JP" sz="1800" baseline="0" dirty="0" smtClean="0"/>
                        <a:t> </a:t>
                      </a:r>
                      <a:endParaRPr lang="en-CA" altLang="ja-JP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marL="36000" marR="36000" marT="0" marB="0"/>
                </a:tc>
              </a:tr>
              <a:tr h="788718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D2</a:t>
                      </a:r>
                      <a:endParaRPr kumimoji="1" lang="en-US" altLang="ja-JP" sz="1800" dirty="0" smtClean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Cloud storage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room</a:t>
                      </a:r>
                    </a:p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&lt;10m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&gt;30Gbps[2]</a:t>
                      </a: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 smtClean="0"/>
                        <a:t>C/I</a:t>
                      </a:r>
                      <a:r>
                        <a:rPr lang="en-US" altLang="ja-JP" sz="1800" baseline="0" dirty="0" smtClean="0"/>
                        <a:t> </a:t>
                      </a:r>
                      <a:endParaRPr lang="en-CA" altLang="ja-JP" sz="1800" dirty="0" smtClean="0"/>
                    </a:p>
                    <a:p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/>
                </a:tc>
              </a:tr>
              <a:tr h="840194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D3</a:t>
                      </a:r>
                      <a:endParaRPr kumimoji="1" lang="en-US" altLang="ja-JP" sz="1800" dirty="0" smtClean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Mobile</a:t>
                      </a:r>
                    </a:p>
                    <a:p>
                      <a:r>
                        <a:rPr kumimoji="1" lang="en-US" altLang="ja-JP" sz="1800" dirty="0" smtClean="0"/>
                        <a:t>backhaul/</a:t>
                      </a:r>
                      <a:r>
                        <a:rPr kumimoji="1" lang="en-US" altLang="ja-JP" sz="1800" dirty="0" err="1" smtClean="0"/>
                        <a:t>fronthaul</a:t>
                      </a:r>
                      <a:endParaRPr kumimoji="1" lang="en-US" altLang="ja-JP" sz="1800" dirty="0" smtClean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&lt;200m</a:t>
                      </a:r>
                    </a:p>
                    <a:p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&lt;30Gbps[2</a:t>
                      </a:r>
                      <a:r>
                        <a:rPr kumimoji="1" lang="en-US" altLang="ja-JP" sz="1800" dirty="0" smtClean="0"/>
                        <a:t>]</a:t>
                      </a:r>
                      <a:endParaRPr kumimoji="1" lang="ja-JP" altLang="en-US" sz="1800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 smtClean="0"/>
                        <a:t>C/I</a:t>
                      </a:r>
                      <a:endParaRPr lang="en-CA" altLang="ja-JP" sz="1800" dirty="0" smtClean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M</a:t>
                      </a:r>
                      <a:endParaRPr kumimoji="1" lang="ja-JP" altLang="en-US" sz="1800" dirty="0"/>
                    </a:p>
                  </a:txBody>
                  <a:tcPr marL="36000" marR="36000" marT="0" marB="0"/>
                </a:tc>
              </a:tr>
            </a:tbl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1065213"/>
          </a:xfrm>
        </p:spPr>
        <p:txBody>
          <a:bodyPr/>
          <a:lstStyle/>
          <a:p>
            <a:r>
              <a:rPr lang="en-US" altLang="ja-JP" dirty="0" smtClean="0"/>
              <a:t>DOCOMO’s view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3528" y="1353588"/>
            <a:ext cx="8460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Complement </a:t>
            </a:r>
            <a:r>
              <a:rPr lang="en-US" altLang="ja-JP" sz="2000" dirty="0"/>
              <a:t>DOCOMO’s previous </a:t>
            </a:r>
            <a:r>
              <a:rPr lang="en-US" altLang="ja-JP" sz="2000" dirty="0" smtClean="0"/>
              <a:t>contribution</a:t>
            </a:r>
            <a:r>
              <a:rPr lang="en-US" altLang="ja-JP" sz="2000" dirty="0" smtClean="0"/>
              <a:t>[1</a:t>
            </a:r>
            <a:r>
              <a:rPr lang="en-US" altLang="ja-JP" sz="2000" dirty="0" smtClean="0"/>
              <a:t>] with </a:t>
            </a:r>
            <a:r>
              <a:rPr lang="en-US" altLang="ja-JP" sz="2000" dirty="0" smtClean="0"/>
              <a:t>some parameters</a:t>
            </a:r>
            <a:r>
              <a:rPr lang="en-US" altLang="ja-JP" sz="2000" dirty="0" smtClean="0"/>
              <a:t>.</a:t>
            </a:r>
            <a:endParaRPr kumimoji="1"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CED81BFA-20FE-467F-9E85-DF80AEA84412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284287" cy="2880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400" dirty="0" smtClean="0"/>
              <a:t>November 2014</a:t>
            </a:r>
          </a:p>
        </p:txBody>
      </p:sp>
    </p:spTree>
    <p:extLst>
      <p:ext uri="{BB962C8B-B14F-4D97-AF65-F5344CB8AC3E}">
        <p14:creationId xmlns:p14="http://schemas.microsoft.com/office/powerpoint/2010/main" val="109588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260250"/>
              </p:ext>
            </p:extLst>
          </p:nvPr>
        </p:nvGraphicFramePr>
        <p:xfrm>
          <a:off x="251520" y="1573168"/>
          <a:ext cx="8784977" cy="4263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6574"/>
                <a:gridCol w="2017682"/>
                <a:gridCol w="1728192"/>
                <a:gridCol w="1512168"/>
                <a:gridCol w="1440160"/>
                <a:gridCol w="1800201"/>
              </a:tblGrid>
              <a:tr h="302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No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Name</a:t>
                      </a:r>
                      <a:endParaRPr lang="ja-JP" altLang="en-US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Requirements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altLang="ja-JP" dirty="0" smtClean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baseline="0" dirty="0" smtClean="0"/>
                        <a:t>Document 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02840"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0" marR="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Speed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Range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1" dirty="0" smtClean="0">
                          <a:solidFill>
                            <a:schemeClr val="bg1"/>
                          </a:solidFill>
                        </a:rPr>
                        <a:t>Others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I1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Backhaul</a:t>
                      </a:r>
                      <a:endParaRPr kumimoji="1" lang="ja-JP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2Gbps</a:t>
                      </a:r>
                    </a:p>
                    <a:p>
                      <a:r>
                        <a:rPr kumimoji="1" lang="en-US" altLang="ja-JP" sz="1600" dirty="0" smtClean="0"/>
                        <a:t>or higher data</a:t>
                      </a:r>
                      <a:r>
                        <a:rPr kumimoji="1" lang="en-US" altLang="ja-JP" sz="1600" baseline="0" dirty="0" smtClean="0"/>
                        <a:t> rate</a:t>
                      </a:r>
                      <a:endParaRPr kumimoji="1" lang="en-US" altLang="ja-JP" sz="1600" baseline="0" dirty="0" smtClean="0"/>
                    </a:p>
                  </a:txBody>
                  <a:tcPr marL="36000" marR="3600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aseline="0" dirty="0" smtClean="0"/>
                        <a:t>100-150m</a:t>
                      </a:r>
                    </a:p>
                    <a:p>
                      <a:endParaRPr kumimoji="1" lang="ja-JP" altLang="en-US" sz="1600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aseline="0" dirty="0" smtClean="0"/>
                        <a:t>Latency -5ms</a:t>
                      </a:r>
                    </a:p>
                    <a:p>
                      <a:endParaRPr kumimoji="1" lang="ja-JP" altLang="en-US" sz="1600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14/1249r1[3]</a:t>
                      </a:r>
                    </a:p>
                    <a:p>
                      <a:pPr algn="ctr"/>
                      <a:r>
                        <a:rPr kumimoji="1" lang="en-US" altLang="ja-JP" sz="1600" dirty="0" smtClean="0"/>
                        <a:t>(</a:t>
                      </a:r>
                      <a:r>
                        <a:rPr kumimoji="1" lang="en-US" altLang="ja-JP" sz="1600" dirty="0" err="1" smtClean="0"/>
                        <a:t>Interdigital</a:t>
                      </a:r>
                      <a:r>
                        <a:rPr kumimoji="1" lang="en-US" altLang="ja-JP" sz="1600" dirty="0"/>
                        <a:t>)</a:t>
                      </a:r>
                      <a:endParaRPr kumimoji="1" lang="ja-JP" altLang="en-US" sz="1600" dirty="0" smtClean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P1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USR</a:t>
                      </a:r>
                      <a:r>
                        <a:rPr kumimoji="1" lang="en-US" altLang="ja-JP" sz="1600" baseline="0" dirty="0" smtClean="0"/>
                        <a:t> Mass Data DL/UL</a:t>
                      </a:r>
                      <a:endParaRPr kumimoji="1" lang="ja-JP" altLang="en-US" sz="1600" b="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10Gbps</a:t>
                      </a:r>
                    </a:p>
                    <a:p>
                      <a:r>
                        <a:rPr kumimoji="1" lang="en-US" altLang="ja-JP" sz="1600" dirty="0" smtClean="0"/>
                        <a:t>(HD movie o</a:t>
                      </a:r>
                      <a:r>
                        <a:rPr kumimoji="1" lang="en-US" altLang="ja-JP" sz="1600" baseline="0" dirty="0" smtClean="0"/>
                        <a:t>f 5GB</a:t>
                      </a:r>
                    </a:p>
                    <a:p>
                      <a:r>
                        <a:rPr kumimoji="1" lang="ja-JP" altLang="en-US" sz="1600" baseline="0" dirty="0" smtClean="0"/>
                        <a:t>→</a:t>
                      </a:r>
                      <a:r>
                        <a:rPr kumimoji="1" lang="en-US" altLang="ja-JP" sz="1600" baseline="0" dirty="0" smtClean="0"/>
                        <a:t>5.7s)</a:t>
                      </a:r>
                    </a:p>
                  </a:txBody>
                  <a:tcPr marL="36000" marR="3600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aseline="0" dirty="0" smtClean="0"/>
                        <a:t>10cm LOS (such as train station airports)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WLAN connectivity</a:t>
                      </a:r>
                    </a:p>
                    <a:p>
                      <a:endParaRPr kumimoji="1" lang="en-US" altLang="ja-JP" sz="1600" baseline="0" dirty="0" smtClean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14/1160r0[4]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(Panasonic)</a:t>
                      </a:r>
                      <a:endParaRPr kumimoji="1" lang="ja-JP" altLang="en-US" sz="1600" dirty="0" smtClean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P2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USR Peer-to-Peer </a:t>
                      </a:r>
                    </a:p>
                    <a:p>
                      <a:r>
                        <a:rPr kumimoji="1" lang="en-US" altLang="ja-JP" sz="1600" dirty="0" smtClean="0"/>
                        <a:t>Device Sync</a:t>
                      </a:r>
                      <a:endParaRPr kumimoji="1" lang="ja-JP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10Gbps</a:t>
                      </a:r>
                    </a:p>
                    <a:p>
                      <a:r>
                        <a:rPr kumimoji="1" lang="en-US" altLang="ja-JP" sz="1600" dirty="0" smtClean="0"/>
                        <a:t>(HD movie</a:t>
                      </a:r>
                      <a:r>
                        <a:rPr kumimoji="1" lang="en-US" altLang="ja-JP" sz="1600" baseline="0" dirty="0" smtClean="0"/>
                        <a:t> of 5GB</a:t>
                      </a:r>
                    </a:p>
                    <a:p>
                      <a:r>
                        <a:rPr kumimoji="1" lang="ja-JP" altLang="en-US" sz="1600" baseline="0" dirty="0" smtClean="0"/>
                        <a:t>→</a:t>
                      </a:r>
                      <a:r>
                        <a:rPr kumimoji="1" lang="en-US" altLang="ja-JP" sz="1600" baseline="0" dirty="0" smtClean="0"/>
                        <a:t>5.7s)</a:t>
                      </a:r>
                    </a:p>
                  </a:txBody>
                  <a:tcPr marL="36000" marR="3600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aseline="0" dirty="0" smtClean="0"/>
                        <a:t>10cm LOS (such as train station airports)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WLAN connectivity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aseline="0" dirty="0" smtClean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14/1160r0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(Panasonic)</a:t>
                      </a:r>
                      <a:endParaRPr kumimoji="1" lang="ja-JP" altLang="en-US" sz="1600" dirty="0" smtClean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P3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USR Touch-and-Get</a:t>
                      </a:r>
                      <a:endParaRPr kumimoji="1" lang="ja-JP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10Gbps</a:t>
                      </a:r>
                    </a:p>
                    <a:p>
                      <a:r>
                        <a:rPr kumimoji="1" lang="en-US" altLang="ja-JP" sz="1600" dirty="0" smtClean="0"/>
                        <a:t>(HD movie</a:t>
                      </a:r>
                      <a:r>
                        <a:rPr kumimoji="1" lang="en-US" altLang="ja-JP" sz="1600" baseline="0" dirty="0" smtClean="0"/>
                        <a:t> of 5GB</a:t>
                      </a:r>
                    </a:p>
                    <a:p>
                      <a:r>
                        <a:rPr kumimoji="1" lang="ja-JP" altLang="en-US" sz="1600" baseline="0" dirty="0" smtClean="0"/>
                        <a:t>→</a:t>
                      </a:r>
                      <a:r>
                        <a:rPr kumimoji="1" lang="en-US" altLang="ja-JP" sz="1600" baseline="0" dirty="0" smtClean="0"/>
                        <a:t>5.7s)</a:t>
                      </a:r>
                    </a:p>
                  </a:txBody>
                  <a:tcPr marL="36000" marR="3600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aseline="0" dirty="0" smtClean="0"/>
                        <a:t>10cm LOS (such as train station airports)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WLAN connectivity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14/1160r0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(Panasonic)</a:t>
                      </a:r>
                      <a:endParaRPr kumimoji="1" lang="ja-JP" altLang="en-US" sz="1600" dirty="0" smtClean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H1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Data Center Inter-Rack Connectivity</a:t>
                      </a:r>
                      <a:endParaRPr kumimoji="1" lang="ja-JP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&lt;40Gbps</a:t>
                      </a:r>
                      <a:endParaRPr kumimoji="1" lang="en-US" altLang="ja-JP" sz="1600" dirty="0" smtClean="0"/>
                    </a:p>
                  </a:txBody>
                  <a:tcPr marL="36000" marR="3600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&lt;60’’</a:t>
                      </a:r>
                    </a:p>
                    <a:p>
                      <a:r>
                        <a:rPr kumimoji="1" lang="en-US" altLang="ja-JP" sz="1600" dirty="0" smtClean="0"/>
                        <a:t>(about 152cm)</a:t>
                      </a:r>
                      <a:endParaRPr kumimoji="1" lang="ja-JP" altLang="en-US" sz="1600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aseline="0" dirty="0" smtClean="0"/>
                        <a:t>PER&lt;10E- 2 (requirements of 11ad sub-clause 21.3.3.8)</a:t>
                      </a:r>
                      <a:endParaRPr kumimoji="1" lang="ja-JP" altLang="en-US" sz="1600" dirty="0" smtClean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14/1185r0[5]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(Huawei)</a:t>
                      </a:r>
                      <a:endParaRPr kumimoji="1" lang="ja-JP" altLang="en-US" sz="1600" dirty="0" smtClean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399355" y="476672"/>
            <a:ext cx="8277101" cy="1065213"/>
          </a:xfrm>
        </p:spPr>
        <p:txBody>
          <a:bodyPr/>
          <a:lstStyle/>
          <a:p>
            <a:r>
              <a:rPr kumimoji="1" lang="en-US" altLang="ja-JP" dirty="0" smtClean="0"/>
              <a:t>Usage Models </a:t>
            </a:r>
            <a:r>
              <a:rPr kumimoji="1" lang="en-US" altLang="ja-JP" dirty="0" smtClean="0"/>
              <a:t>discussed in </a:t>
            </a:r>
            <a:r>
              <a:rPr kumimoji="1" lang="en-US" altLang="ja-JP" dirty="0" smtClean="0"/>
              <a:t>Athens Meeting(1)</a:t>
            </a: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CED81BFA-20FE-467F-9E85-DF80AEA84412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284287" cy="2880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400" dirty="0" smtClean="0"/>
              <a:t>November 2014</a:t>
            </a:r>
          </a:p>
        </p:txBody>
      </p:sp>
    </p:spTree>
    <p:extLst>
      <p:ext uri="{BB962C8B-B14F-4D97-AF65-F5344CB8AC3E}">
        <p14:creationId xmlns:p14="http://schemas.microsoft.com/office/powerpoint/2010/main" val="121809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CED81BFA-20FE-467F-9E85-DF80AEA84412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284287" cy="2880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400" dirty="0" smtClean="0"/>
              <a:t>November 2014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705965"/>
              </p:ext>
            </p:extLst>
          </p:nvPr>
        </p:nvGraphicFramePr>
        <p:xfrm>
          <a:off x="251520" y="1484784"/>
          <a:ext cx="8784977" cy="4507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6574"/>
                <a:gridCol w="2017682"/>
                <a:gridCol w="1584176"/>
                <a:gridCol w="1224136"/>
                <a:gridCol w="1368152"/>
                <a:gridCol w="2304257"/>
              </a:tblGrid>
              <a:tr h="302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No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Name</a:t>
                      </a:r>
                      <a:endParaRPr lang="ja-JP" altLang="en-US" dirty="0"/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ja-JP" dirty="0" smtClean="0"/>
                        <a:t>Requirements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altLang="ja-JP" dirty="0" smtClean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baseline="0" dirty="0" smtClean="0"/>
                        <a:t>Document 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02840"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0" marR="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Speed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</a:rPr>
                        <a:t>Range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1" dirty="0" smtClean="0">
                          <a:solidFill>
                            <a:schemeClr val="bg1"/>
                          </a:solidFill>
                        </a:rPr>
                        <a:t>Others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H2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/>
                        <a:t>AR VR</a:t>
                      </a:r>
                      <a:endParaRPr kumimoji="1" lang="ja-JP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&lt;20Gbps</a:t>
                      </a:r>
                      <a:endParaRPr kumimoji="1" lang="en-US" altLang="ja-JP" sz="1600" dirty="0" smtClean="0"/>
                    </a:p>
                    <a:p>
                      <a:endParaRPr kumimoji="1" lang="en-US" altLang="ja-JP" sz="1600" baseline="0" dirty="0" smtClean="0"/>
                    </a:p>
                  </a:txBody>
                  <a:tcPr marL="36000" marR="3600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10ft</a:t>
                      </a:r>
                      <a:endParaRPr kumimoji="1" lang="ja-JP" altLang="en-US" sz="1600" dirty="0" smtClean="0"/>
                    </a:p>
                    <a:p>
                      <a:endParaRPr kumimoji="1" lang="ja-JP" altLang="en-US" sz="1600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aseline="0" dirty="0" smtClean="0"/>
                        <a:t>PER&lt;10E- 2 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en-US" altLang="ja-JP" sz="1600" dirty="0" smtClean="0"/>
                        <a:t>jitter&lt;5ms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14/1185r0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(Huawei)</a:t>
                      </a:r>
                      <a:endParaRPr kumimoji="1" lang="ja-JP" altLang="en-US" sz="1600" dirty="0" smtClean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H3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600" dirty="0" smtClean="0"/>
                        <a:t>Mobile Offloading and</a:t>
                      </a:r>
                    </a:p>
                    <a:p>
                      <a:pPr algn="l"/>
                      <a:r>
                        <a:rPr lang="en-US" altLang="ja-JP" sz="1600" dirty="0" smtClean="0"/>
                        <a:t>Tri-band offloading</a:t>
                      </a:r>
                      <a:endParaRPr kumimoji="1" lang="ja-JP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&lt;30Gbps</a:t>
                      </a:r>
                      <a:endParaRPr kumimoji="1" lang="en-US" altLang="ja-JP" sz="1600" dirty="0" smtClean="0"/>
                    </a:p>
                    <a:p>
                      <a:endParaRPr kumimoji="1" lang="en-US" altLang="ja-JP" sz="1600" baseline="0" dirty="0" smtClean="0"/>
                    </a:p>
                  </a:txBody>
                  <a:tcPr marL="36000" marR="3600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&lt;100m</a:t>
                      </a:r>
                      <a:endParaRPr kumimoji="1" lang="ja-JP" altLang="en-US" sz="1600" dirty="0" smtClean="0"/>
                    </a:p>
                    <a:p>
                      <a:endParaRPr kumimoji="1" lang="ja-JP" altLang="en-US" sz="1600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aseline="0" dirty="0" smtClean="0"/>
                        <a:t>PER&lt;10E- 2 </a:t>
                      </a:r>
                      <a:endParaRPr kumimoji="1" lang="en-US" altLang="ja-JP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handoff</a:t>
                      </a:r>
                      <a:r>
                        <a:rPr kumimoji="1" lang="en-US" altLang="ja-JP" sz="1600" baseline="0" dirty="0" smtClean="0"/>
                        <a:t> disconnection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aseline="0" dirty="0" smtClean="0"/>
                        <a:t>&lt;100ms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14/1185r0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(Huawei)</a:t>
                      </a:r>
                      <a:endParaRPr kumimoji="1" lang="ja-JP" altLang="en-US" sz="1600" dirty="0" smtClean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H4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/>
                        <a:t>Wireless Backhaul</a:t>
                      </a:r>
                    </a:p>
                    <a:p>
                      <a:pPr algn="l"/>
                      <a:r>
                        <a:rPr kumimoji="1" lang="en-US" altLang="ja-JP" sz="1600" dirty="0" smtClean="0"/>
                        <a:t>Building</a:t>
                      </a:r>
                      <a:r>
                        <a:rPr kumimoji="1" lang="en-US" altLang="ja-JP" sz="1600" baseline="0" dirty="0" smtClean="0"/>
                        <a:t> to Building</a:t>
                      </a:r>
                      <a:endParaRPr kumimoji="1" lang="ja-JP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&lt;30Gbps</a:t>
                      </a:r>
                      <a:endParaRPr kumimoji="1" lang="en-US" altLang="ja-JP" sz="1600" dirty="0" smtClean="0"/>
                    </a:p>
                  </a:txBody>
                  <a:tcPr marL="36000" marR="3600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&lt;500m</a:t>
                      </a:r>
                      <a:endParaRPr kumimoji="1" lang="ja-JP" altLang="en-US" sz="1600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600" baseline="0" dirty="0" smtClean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14/1185r0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(Huawei)</a:t>
                      </a:r>
                      <a:endParaRPr kumimoji="1" lang="ja-JP" altLang="en-US" sz="1600" dirty="0" smtClean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H5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 smtClean="0"/>
                        <a:t>Video</a:t>
                      </a:r>
                      <a:r>
                        <a:rPr kumimoji="1" lang="en-US" altLang="ja-JP" sz="1600" baseline="0" dirty="0" smtClean="0"/>
                        <a:t> Kiosk</a:t>
                      </a:r>
                      <a:endParaRPr kumimoji="1" lang="ja-JP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&lt;30Gbps</a:t>
                      </a:r>
                      <a:endParaRPr kumimoji="1" lang="en-US" altLang="ja-JP" sz="1600" dirty="0" smtClean="0"/>
                    </a:p>
                  </a:txBody>
                  <a:tcPr marL="36000" marR="3600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&lt;10m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Download time</a:t>
                      </a:r>
                    </a:p>
                    <a:p>
                      <a:r>
                        <a:rPr kumimoji="1" lang="en-US" altLang="ja-JP" sz="1600" dirty="0" smtClean="0"/>
                        <a:t>1sec</a:t>
                      </a:r>
                      <a:r>
                        <a:rPr kumimoji="1" lang="en-US" altLang="ja-JP" sz="1600" baseline="0" dirty="0" smtClean="0"/>
                        <a:t> </a:t>
                      </a:r>
                      <a:endParaRPr kumimoji="1" lang="ja-JP" altLang="en-US" sz="1600" dirty="0" smtClean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14/1185r0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(Huawei)</a:t>
                      </a:r>
                      <a:endParaRPr kumimoji="1" lang="ja-JP" altLang="en-US" sz="1600" dirty="0" smtClean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H6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 smtClean="0"/>
                        <a:t>Video/Mass-Data Distribution/</a:t>
                      </a:r>
                    </a:p>
                    <a:p>
                      <a:pPr algn="l"/>
                      <a:r>
                        <a:rPr lang="en-US" altLang="zh-CN" sz="1600" dirty="0" smtClean="0"/>
                        <a:t>Video on Demand System</a:t>
                      </a:r>
                      <a:endParaRPr kumimoji="1" lang="ja-JP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endParaRPr kumimoji="1" lang="en-US" altLang="ja-JP" sz="1600" baseline="0" dirty="0" smtClean="0"/>
                    </a:p>
                  </a:txBody>
                  <a:tcPr marL="36000" marR="3600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&lt;100m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14/1185r0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(Huawei)</a:t>
                      </a:r>
                      <a:endParaRPr kumimoji="1" lang="ja-JP" altLang="en-US" sz="1600" dirty="0" smtClean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H7</a:t>
                      </a:r>
                      <a:endParaRPr kumimoji="1" lang="ja-JP" altLang="en-US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600" dirty="0" smtClean="0"/>
                        <a:t>Wireless Access with roaming devices</a:t>
                      </a:r>
                      <a:endParaRPr kumimoji="1" lang="ja-JP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&lt;30Gbps</a:t>
                      </a:r>
                      <a:endParaRPr kumimoji="1" lang="en-US" altLang="ja-JP" sz="1600" dirty="0" smtClean="0"/>
                    </a:p>
                    <a:p>
                      <a:endParaRPr kumimoji="1" lang="en-US" altLang="ja-JP" sz="1600" dirty="0" smtClean="0"/>
                    </a:p>
                  </a:txBody>
                  <a:tcPr marL="36000" marR="3600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&lt;50m</a:t>
                      </a:r>
                      <a:endParaRPr kumimoji="1" lang="ja-JP" altLang="en-US" sz="1600" dirty="0" smtClean="0"/>
                    </a:p>
                    <a:p>
                      <a:endParaRPr kumimoji="1" lang="ja-JP" altLang="en-US" sz="1600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14/1185r0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(Huawei)</a:t>
                      </a:r>
                      <a:endParaRPr kumimoji="1" lang="ja-JP" altLang="en-US" sz="1600" dirty="0" smtClean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タイトル 9"/>
          <p:cNvSpPr txBox="1">
            <a:spLocks/>
          </p:cNvSpPr>
          <p:nvPr/>
        </p:nvSpPr>
        <p:spPr bwMode="auto">
          <a:xfrm>
            <a:off x="471363" y="419571"/>
            <a:ext cx="820509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kern="0" dirty="0" smtClean="0"/>
              <a:t>Usage Models </a:t>
            </a:r>
            <a:r>
              <a:rPr lang="en-US" altLang="ja-JP" kern="0" dirty="0" smtClean="0"/>
              <a:t>discussed in </a:t>
            </a:r>
            <a:r>
              <a:rPr lang="en-US" altLang="ja-JP" kern="0" dirty="0" smtClean="0"/>
              <a:t>Athens Meeting(2)</a:t>
            </a:r>
            <a:endParaRPr lang="ja-JP" altLang="en-US" kern="0" dirty="0"/>
          </a:p>
        </p:txBody>
      </p:sp>
    </p:spTree>
    <p:extLst>
      <p:ext uri="{BB962C8B-B14F-4D97-AF65-F5344CB8AC3E}">
        <p14:creationId xmlns:p14="http://schemas.microsoft.com/office/powerpoint/2010/main" val="181479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 bwMode="auto">
          <a:xfrm>
            <a:off x="947496" y="1472308"/>
            <a:ext cx="5002082" cy="4044924"/>
          </a:xfrm>
          <a:prstGeom prst="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 rot="16200000">
            <a:off x="-263836" y="315885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range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83960" y="6081086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throughput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15616" y="2614993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I1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82994" y="414908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P1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82994" y="443711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P2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874157" y="4677846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P3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932040" y="368588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H1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01575" y="361869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H2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408250" y="256490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H6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200079" y="292494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H7</a:t>
            </a:r>
            <a:endParaRPr kumimoji="1" lang="ja-JP" altLang="en-US" dirty="0"/>
          </a:p>
        </p:txBody>
      </p:sp>
      <p:cxnSp>
        <p:nvCxnSpPr>
          <p:cNvPr id="25" name="直線矢印コネクタ 24"/>
          <p:cNvCxnSpPr/>
          <p:nvPr/>
        </p:nvCxnSpPr>
        <p:spPr bwMode="auto">
          <a:xfrm>
            <a:off x="1471193" y="6093296"/>
            <a:ext cx="396490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 flipV="1">
            <a:off x="302531" y="1488976"/>
            <a:ext cx="0" cy="376166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直線コネクタ 6"/>
          <p:cNvCxnSpPr/>
          <p:nvPr/>
        </p:nvCxnSpPr>
        <p:spPr bwMode="auto">
          <a:xfrm>
            <a:off x="967137" y="2774582"/>
            <a:ext cx="500208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テキスト ボックス 9"/>
          <p:cNvSpPr txBox="1"/>
          <p:nvPr/>
        </p:nvSpPr>
        <p:spPr>
          <a:xfrm>
            <a:off x="298128" y="2598356"/>
            <a:ext cx="649368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100m</a:t>
            </a:r>
            <a:endParaRPr kumimoji="1" lang="ja-JP" altLang="en-US" dirty="0"/>
          </a:p>
        </p:txBody>
      </p:sp>
      <p:cxnSp>
        <p:nvCxnSpPr>
          <p:cNvPr id="27" name="直線コネクタ 26"/>
          <p:cNvCxnSpPr/>
          <p:nvPr/>
        </p:nvCxnSpPr>
        <p:spPr bwMode="auto">
          <a:xfrm>
            <a:off x="967137" y="4614370"/>
            <a:ext cx="500208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テキスト ボックス 27"/>
          <p:cNvSpPr txBox="1"/>
          <p:nvPr/>
        </p:nvSpPr>
        <p:spPr>
          <a:xfrm>
            <a:off x="312543" y="4437536"/>
            <a:ext cx="637646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10cm</a:t>
            </a:r>
            <a:endParaRPr kumimoji="1" lang="ja-JP" altLang="en-US" dirty="0"/>
          </a:p>
        </p:txBody>
      </p:sp>
      <p:cxnSp>
        <p:nvCxnSpPr>
          <p:cNvPr id="29" name="直線コネクタ 28"/>
          <p:cNvCxnSpPr/>
          <p:nvPr/>
        </p:nvCxnSpPr>
        <p:spPr bwMode="auto">
          <a:xfrm>
            <a:off x="955529" y="3432008"/>
            <a:ext cx="500208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テキスト ボックス 29"/>
          <p:cNvSpPr txBox="1"/>
          <p:nvPr/>
        </p:nvSpPr>
        <p:spPr>
          <a:xfrm>
            <a:off x="312543" y="3228074"/>
            <a:ext cx="543875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10m</a:t>
            </a:r>
            <a:endParaRPr kumimoji="1" lang="ja-JP" altLang="en-US" dirty="0"/>
          </a:p>
        </p:txBody>
      </p:sp>
      <p:cxnSp>
        <p:nvCxnSpPr>
          <p:cNvPr id="31" name="直線コネクタ 30"/>
          <p:cNvCxnSpPr/>
          <p:nvPr/>
        </p:nvCxnSpPr>
        <p:spPr bwMode="auto">
          <a:xfrm>
            <a:off x="967137" y="4043328"/>
            <a:ext cx="500208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>
            <a:off x="355144" y="3866494"/>
            <a:ext cx="438381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1m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836892" y="5545117"/>
            <a:ext cx="943869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&gt;</a:t>
            </a:r>
            <a:r>
              <a:rPr kumimoji="1" lang="en-US" altLang="ja-JP" dirty="0" smtClean="0"/>
              <a:t>30Gbps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475656" y="5555332"/>
            <a:ext cx="825189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10Gbps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693151" y="5545116"/>
            <a:ext cx="825189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</a:t>
            </a:r>
            <a:r>
              <a:rPr kumimoji="1" lang="en-US" altLang="ja-JP" dirty="0" smtClean="0"/>
              <a:t>0Gbps</a:t>
            </a: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CED81BFA-20FE-467F-9E85-DF80AEA84412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503213"/>
              </p:ext>
            </p:extLst>
          </p:nvPr>
        </p:nvGraphicFramePr>
        <p:xfrm>
          <a:off x="6228184" y="1366480"/>
          <a:ext cx="2814665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003"/>
                <a:gridCol w="22856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No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Usage</a:t>
                      </a:r>
                      <a:r>
                        <a:rPr kumimoji="1" lang="en-US" altLang="ja-JP" sz="1400" baseline="0" dirty="0" smtClean="0"/>
                        <a:t> Models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I1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Backhaul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P1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USR</a:t>
                      </a:r>
                      <a:r>
                        <a:rPr kumimoji="1" lang="en-US" altLang="ja-JP" sz="1400" baseline="0" dirty="0" smtClean="0"/>
                        <a:t> Mass Data DL/UL</a:t>
                      </a:r>
                      <a:endParaRPr kumimoji="1" lang="ja-JP" altLang="en-US" sz="1400" b="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P2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USR Peer-to-Peer Device Sync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P3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USR Touch-and-Get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H1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Data Center Inter-Rack Connectivity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H2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AR VR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H3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/>
                        <a:t>Mobile Offloading and Tri-band offloading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H4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Wireless Backhaul</a:t>
                      </a:r>
                    </a:p>
                    <a:p>
                      <a:r>
                        <a:rPr kumimoji="1" lang="en-US" altLang="ja-JP" sz="1400" dirty="0" smtClean="0"/>
                        <a:t>Building</a:t>
                      </a:r>
                      <a:r>
                        <a:rPr kumimoji="1" lang="en-US" altLang="ja-JP" sz="1400" baseline="0" dirty="0" smtClean="0"/>
                        <a:t> to Building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H5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Video</a:t>
                      </a:r>
                      <a:r>
                        <a:rPr kumimoji="1" lang="en-US" altLang="ja-JP" sz="1400" baseline="0" dirty="0" smtClean="0"/>
                        <a:t> Kiosk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H6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ea typeface="宋体" pitchFamily="2" charset="-122"/>
                        </a:rPr>
                        <a:t>Video/Mass-Data Distribution/Video on Demand System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H7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a typeface="Tahoma" pitchFamily="34" charset="0"/>
                          <a:cs typeface="Tahoma" pitchFamily="34" charset="0"/>
                        </a:rPr>
                        <a:t>Wireless Access with roaming devices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8" name="タイトル 3"/>
          <p:cNvSpPr>
            <a:spLocks noGrp="1"/>
          </p:cNvSpPr>
          <p:nvPr>
            <p:ph type="title"/>
          </p:nvPr>
        </p:nvSpPr>
        <p:spPr>
          <a:xfrm>
            <a:off x="673258" y="696268"/>
            <a:ext cx="7770813" cy="654967"/>
          </a:xfrm>
        </p:spPr>
        <p:txBody>
          <a:bodyPr/>
          <a:lstStyle/>
          <a:p>
            <a:r>
              <a:rPr kumimoji="1" lang="en-US" altLang="ja-JP" dirty="0" smtClean="0"/>
              <a:t>Usage Models mapping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818639" y="5545117"/>
            <a:ext cx="825189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3</a:t>
            </a:r>
            <a:r>
              <a:rPr kumimoji="1" lang="en-US" altLang="ja-JP" dirty="0" smtClean="0"/>
              <a:t>0Gbps</a:t>
            </a:r>
            <a:endParaRPr kumimoji="1" lang="ja-JP" altLang="en-US" dirty="0"/>
          </a:p>
        </p:txBody>
      </p:sp>
      <p:sp>
        <p:nvSpPr>
          <p:cNvPr id="41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284287" cy="2880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400" dirty="0" smtClean="0"/>
              <a:t>November 2014</a:t>
            </a:r>
          </a:p>
        </p:txBody>
      </p:sp>
      <p:cxnSp>
        <p:nvCxnSpPr>
          <p:cNvPr id="42" name="直線コネクタ 41"/>
          <p:cNvCxnSpPr/>
          <p:nvPr/>
        </p:nvCxnSpPr>
        <p:spPr bwMode="auto">
          <a:xfrm flipV="1">
            <a:off x="2020055" y="1466061"/>
            <a:ext cx="10457" cy="40449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線コネクタ 43"/>
          <p:cNvCxnSpPr/>
          <p:nvPr/>
        </p:nvCxnSpPr>
        <p:spPr bwMode="auto">
          <a:xfrm flipV="1">
            <a:off x="3126021" y="1478760"/>
            <a:ext cx="10457" cy="40449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直線コネクタ 44"/>
          <p:cNvCxnSpPr/>
          <p:nvPr/>
        </p:nvCxnSpPr>
        <p:spPr bwMode="auto">
          <a:xfrm flipV="1">
            <a:off x="4207627" y="1472308"/>
            <a:ext cx="10457" cy="40449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テキスト ボックス 17"/>
          <p:cNvSpPr txBox="1"/>
          <p:nvPr/>
        </p:nvSpPr>
        <p:spPr>
          <a:xfrm>
            <a:off x="4067944" y="2574234"/>
            <a:ext cx="472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H3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225711" y="1440661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H4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266187" y="328498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H5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881780" y="289306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D1</a:t>
            </a:r>
            <a:endParaRPr kumimoji="1" lang="ja-JP" altLang="en-US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895059" y="328498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D2</a:t>
            </a:r>
            <a:endParaRPr kumimoji="1"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860032" y="1809993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D3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09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 bwMode="auto">
          <a:xfrm>
            <a:off x="947496" y="1472308"/>
            <a:ext cx="5002082" cy="4044924"/>
          </a:xfrm>
          <a:prstGeom prst="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 rot="16200000">
            <a:off x="-263835" y="315885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range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83960" y="6081086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throughput</a:t>
            </a:r>
            <a:endParaRPr kumimoji="1" lang="ja-JP" altLang="en-US" dirty="0"/>
          </a:p>
        </p:txBody>
      </p:sp>
      <p:cxnSp>
        <p:nvCxnSpPr>
          <p:cNvPr id="25" name="直線矢印コネクタ 24"/>
          <p:cNvCxnSpPr/>
          <p:nvPr/>
        </p:nvCxnSpPr>
        <p:spPr bwMode="auto">
          <a:xfrm>
            <a:off x="1471193" y="6093296"/>
            <a:ext cx="396490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 flipV="1">
            <a:off x="302531" y="1488976"/>
            <a:ext cx="0" cy="376166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直線コネクタ 6"/>
          <p:cNvCxnSpPr/>
          <p:nvPr/>
        </p:nvCxnSpPr>
        <p:spPr bwMode="auto">
          <a:xfrm>
            <a:off x="967137" y="2774582"/>
            <a:ext cx="500208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テキスト ボックス 9"/>
          <p:cNvSpPr txBox="1"/>
          <p:nvPr/>
        </p:nvSpPr>
        <p:spPr>
          <a:xfrm>
            <a:off x="298128" y="2598356"/>
            <a:ext cx="649368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100m</a:t>
            </a:r>
            <a:endParaRPr kumimoji="1" lang="ja-JP" altLang="en-US" dirty="0"/>
          </a:p>
        </p:txBody>
      </p:sp>
      <p:cxnSp>
        <p:nvCxnSpPr>
          <p:cNvPr id="27" name="直線コネクタ 26"/>
          <p:cNvCxnSpPr/>
          <p:nvPr/>
        </p:nvCxnSpPr>
        <p:spPr bwMode="auto">
          <a:xfrm>
            <a:off x="967137" y="4614370"/>
            <a:ext cx="500208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テキスト ボックス 27"/>
          <p:cNvSpPr txBox="1"/>
          <p:nvPr/>
        </p:nvSpPr>
        <p:spPr>
          <a:xfrm>
            <a:off x="312543" y="4437536"/>
            <a:ext cx="637646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10cm</a:t>
            </a:r>
            <a:endParaRPr kumimoji="1" lang="ja-JP" altLang="en-US" dirty="0"/>
          </a:p>
        </p:txBody>
      </p:sp>
      <p:cxnSp>
        <p:nvCxnSpPr>
          <p:cNvPr id="29" name="直線コネクタ 28"/>
          <p:cNvCxnSpPr/>
          <p:nvPr/>
        </p:nvCxnSpPr>
        <p:spPr bwMode="auto">
          <a:xfrm>
            <a:off x="955529" y="3432008"/>
            <a:ext cx="500208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テキスト ボックス 29"/>
          <p:cNvSpPr txBox="1"/>
          <p:nvPr/>
        </p:nvSpPr>
        <p:spPr>
          <a:xfrm>
            <a:off x="312543" y="3228074"/>
            <a:ext cx="543875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10m</a:t>
            </a:r>
            <a:endParaRPr kumimoji="1" lang="ja-JP" altLang="en-US" dirty="0"/>
          </a:p>
        </p:txBody>
      </p:sp>
      <p:cxnSp>
        <p:nvCxnSpPr>
          <p:cNvPr id="31" name="直線コネクタ 30"/>
          <p:cNvCxnSpPr/>
          <p:nvPr/>
        </p:nvCxnSpPr>
        <p:spPr bwMode="auto">
          <a:xfrm>
            <a:off x="967137" y="4043328"/>
            <a:ext cx="500208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>
            <a:off x="355144" y="3866494"/>
            <a:ext cx="438381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1m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836892" y="5545117"/>
            <a:ext cx="943869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&gt;</a:t>
            </a:r>
            <a:r>
              <a:rPr kumimoji="1" lang="en-US" altLang="ja-JP" dirty="0" smtClean="0"/>
              <a:t>30Gbps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475656" y="5555332"/>
            <a:ext cx="825189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10Gbps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693151" y="5545116"/>
            <a:ext cx="825189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</a:t>
            </a:r>
            <a:r>
              <a:rPr kumimoji="1" lang="en-US" altLang="ja-JP" dirty="0" smtClean="0"/>
              <a:t>0Gbps</a:t>
            </a: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CED81BFA-20FE-467F-9E85-DF80AEA84412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839155"/>
              </p:ext>
            </p:extLst>
          </p:nvPr>
        </p:nvGraphicFramePr>
        <p:xfrm>
          <a:off x="6228184" y="1366480"/>
          <a:ext cx="2814665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003"/>
                <a:gridCol w="22856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No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Usage</a:t>
                      </a:r>
                      <a:r>
                        <a:rPr kumimoji="1" lang="en-US" altLang="ja-JP" sz="1400" baseline="0" dirty="0" smtClean="0"/>
                        <a:t> Models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I1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Backhaul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P1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USR</a:t>
                      </a:r>
                      <a:r>
                        <a:rPr kumimoji="1" lang="en-US" altLang="ja-JP" sz="1400" baseline="0" dirty="0" smtClean="0"/>
                        <a:t> Mass Data DL/UL</a:t>
                      </a:r>
                      <a:endParaRPr kumimoji="1" lang="ja-JP" altLang="en-US" sz="1400" b="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P2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USR Peer-to-Peer Device Sync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P3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USR Touch-and-Get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H1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Data Center Inter-Rack Connectivity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H2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AR VR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H3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/>
                        <a:t>Mobile Offloading and Tri-band offloading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H4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Wireless Backhaul</a:t>
                      </a:r>
                    </a:p>
                    <a:p>
                      <a:r>
                        <a:rPr kumimoji="1" lang="en-US" altLang="ja-JP" sz="1400" dirty="0" smtClean="0"/>
                        <a:t>Building</a:t>
                      </a:r>
                      <a:r>
                        <a:rPr kumimoji="1" lang="en-US" altLang="ja-JP" sz="1400" baseline="0" dirty="0" smtClean="0"/>
                        <a:t> to Building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H5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Video</a:t>
                      </a:r>
                      <a:r>
                        <a:rPr kumimoji="1" lang="en-US" altLang="ja-JP" sz="1400" baseline="0" dirty="0" smtClean="0"/>
                        <a:t> Kiosk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H6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ea typeface="宋体" pitchFamily="2" charset="-122"/>
                        </a:rPr>
                        <a:t>Video/Mass-Data Distribution/Video on Demand System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H7</a:t>
                      </a:r>
                      <a:endParaRPr kumimoji="1" lang="ja-JP" altLang="en-US" sz="14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a typeface="Tahoma" pitchFamily="34" charset="0"/>
                          <a:cs typeface="Tahoma" pitchFamily="34" charset="0"/>
                        </a:rPr>
                        <a:t>Wireless Access with roaming devices</a:t>
                      </a:r>
                      <a:endParaRPr kumimoji="1" lang="ja-JP" altLang="en-US" sz="1400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8" name="タイトル 3"/>
          <p:cNvSpPr>
            <a:spLocks noGrp="1"/>
          </p:cNvSpPr>
          <p:nvPr>
            <p:ph type="title"/>
          </p:nvPr>
        </p:nvSpPr>
        <p:spPr>
          <a:xfrm>
            <a:off x="673258" y="696268"/>
            <a:ext cx="7770813" cy="654967"/>
          </a:xfrm>
        </p:spPr>
        <p:txBody>
          <a:bodyPr/>
          <a:lstStyle/>
          <a:p>
            <a:r>
              <a:rPr kumimoji="1" lang="en-US" altLang="ja-JP" dirty="0" smtClean="0"/>
              <a:t>Usage Models mapping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818639" y="5545117"/>
            <a:ext cx="825189" cy="319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3</a:t>
            </a:r>
            <a:r>
              <a:rPr kumimoji="1" lang="en-US" altLang="ja-JP" dirty="0" smtClean="0"/>
              <a:t>0Gbps</a:t>
            </a:r>
            <a:endParaRPr kumimoji="1" lang="ja-JP" altLang="en-US" dirty="0"/>
          </a:p>
        </p:txBody>
      </p:sp>
      <p:sp>
        <p:nvSpPr>
          <p:cNvPr id="41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284287" cy="2880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400" dirty="0" smtClean="0"/>
              <a:t>November 2014</a:t>
            </a:r>
          </a:p>
        </p:txBody>
      </p:sp>
      <p:sp>
        <p:nvSpPr>
          <p:cNvPr id="5" name="フローチャート : 結合子 4"/>
          <p:cNvSpPr/>
          <p:nvPr/>
        </p:nvSpPr>
        <p:spPr bwMode="auto">
          <a:xfrm>
            <a:off x="1115616" y="2884505"/>
            <a:ext cx="738870" cy="1729865"/>
          </a:xfrm>
          <a:prstGeom prst="flowChartConnector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右矢印 5"/>
          <p:cNvSpPr/>
          <p:nvPr/>
        </p:nvSpPr>
        <p:spPr bwMode="auto">
          <a:xfrm rot="20443818">
            <a:off x="1848751" y="2516926"/>
            <a:ext cx="2312518" cy="471696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87624" y="3568543"/>
            <a:ext cx="624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11ad</a:t>
            </a:r>
            <a:endParaRPr kumimoji="1" lang="ja-JP" altLang="en-US" dirty="0"/>
          </a:p>
        </p:txBody>
      </p:sp>
      <p:cxnSp>
        <p:nvCxnSpPr>
          <p:cNvPr id="42" name="直線コネクタ 41"/>
          <p:cNvCxnSpPr/>
          <p:nvPr/>
        </p:nvCxnSpPr>
        <p:spPr bwMode="auto">
          <a:xfrm flipV="1">
            <a:off x="2020055" y="1466061"/>
            <a:ext cx="10457" cy="40449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線コネクタ 43"/>
          <p:cNvCxnSpPr/>
          <p:nvPr/>
        </p:nvCxnSpPr>
        <p:spPr bwMode="auto">
          <a:xfrm flipV="1">
            <a:off x="3126021" y="1478760"/>
            <a:ext cx="10457" cy="40449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直線コネクタ 44"/>
          <p:cNvCxnSpPr/>
          <p:nvPr/>
        </p:nvCxnSpPr>
        <p:spPr bwMode="auto">
          <a:xfrm flipV="1">
            <a:off x="4207627" y="1472308"/>
            <a:ext cx="10457" cy="404492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円/楕円 35"/>
          <p:cNvSpPr/>
          <p:nvPr/>
        </p:nvSpPr>
        <p:spPr bwMode="auto">
          <a:xfrm>
            <a:off x="4211960" y="1472083"/>
            <a:ext cx="1368152" cy="3125042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NG60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115616" y="2614993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I1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882994" y="414908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P1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882994" y="443711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P2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874157" y="4677846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P3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967067" y="368588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H1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001575" y="361869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H2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4408250" y="256490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H6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200079" y="292494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H7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067944" y="2574234"/>
            <a:ext cx="472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H3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225711" y="1440661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H4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266187" y="328498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H5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881780" y="289306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D1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895059" y="328498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D2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4860032" y="1809993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65000"/>
                  </a:schemeClr>
                </a:solidFill>
              </a:rPr>
              <a:t>D3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77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800" dirty="0">
                <a:solidFill>
                  <a:schemeClr val="tx1"/>
                </a:solidFill>
              </a:rPr>
              <a:t>We complemented and summarized usage models discussed in Athens </a:t>
            </a:r>
            <a:r>
              <a:rPr lang="en-US" altLang="ja-JP" sz="2800" dirty="0" smtClean="0">
                <a:solidFill>
                  <a:schemeClr val="tx1"/>
                </a:solidFill>
              </a:rPr>
              <a:t>meeting.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marL="0" indent="0"/>
            <a:endParaRPr lang="en-US" altLang="ja-JP" sz="28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2800" dirty="0">
                <a:solidFill>
                  <a:schemeClr val="tx1"/>
                </a:solidFill>
              </a:rPr>
              <a:t>We think that the targets of NG60 are extension of coverage and increase of data </a:t>
            </a:r>
            <a:r>
              <a:rPr lang="en-US" altLang="ja-JP" sz="2800" dirty="0" smtClean="0">
                <a:solidFill>
                  <a:schemeClr val="tx1"/>
                </a:solidFill>
              </a:rPr>
              <a:t>rate.</a:t>
            </a:r>
            <a:endParaRPr lang="en-US" altLang="ja-JP" sz="28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CED81BFA-20FE-467F-9E85-DF80AEA84412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284287" cy="2880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400" dirty="0" smtClean="0"/>
              <a:t>November 2014</a:t>
            </a:r>
          </a:p>
        </p:txBody>
      </p:sp>
    </p:spTree>
    <p:extLst>
      <p:ext uri="{BB962C8B-B14F-4D97-AF65-F5344CB8AC3E}">
        <p14:creationId xmlns:p14="http://schemas.microsoft.com/office/powerpoint/2010/main" val="4153734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772816"/>
            <a:ext cx="8496944" cy="4113213"/>
          </a:xfrm>
        </p:spPr>
        <p:txBody>
          <a:bodyPr/>
          <a:lstStyle/>
          <a:p>
            <a:pPr marL="0" indent="0"/>
            <a:r>
              <a:rPr lang="en-US" altLang="ja-JP" dirty="0"/>
              <a:t>[1]11-14-1166-00-ng60-ng60-use-cases.pptx </a:t>
            </a:r>
            <a:endParaRPr lang="en-US" altLang="ja-JP" dirty="0" smtClean="0"/>
          </a:p>
          <a:p>
            <a:pPr marL="0" indent="0"/>
            <a:endParaRPr lang="en-US" altLang="ja-JP" dirty="0"/>
          </a:p>
          <a:p>
            <a:pPr marL="0" indent="0"/>
            <a:r>
              <a:rPr lang="en-US" altLang="ja-JP" dirty="0" smtClean="0"/>
              <a:t>[2] </a:t>
            </a:r>
            <a:r>
              <a:rPr lang="en-US" altLang="ja-JP" dirty="0"/>
              <a:t>11-14-0606-00-0wng-next-generation-802-11ad.pptx</a:t>
            </a:r>
            <a:endParaRPr lang="en-US" altLang="ja-JP" dirty="0" smtClean="0"/>
          </a:p>
          <a:p>
            <a:pPr marL="0" indent="0"/>
            <a:endParaRPr lang="en-US" altLang="ja-JP" dirty="0"/>
          </a:p>
          <a:p>
            <a:pPr marL="0" indent="0"/>
            <a:r>
              <a:rPr lang="en-US" altLang="ja-JP" dirty="0" smtClean="0"/>
              <a:t>[3]11-14-1249-01-ng60-backhaul-support-in-ng-60.pptx</a:t>
            </a: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0" indent="0"/>
            <a:r>
              <a:rPr lang="en-US" altLang="ja-JP" dirty="0" smtClean="0"/>
              <a:t>[4] 11-14-1160-00-ng60-ultra-short-range-usr-communications-usage-models-for-ng60.pptx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0" indent="0"/>
            <a:r>
              <a:rPr lang="en-US" altLang="ja-JP" dirty="0" smtClean="0"/>
              <a:t>[5] 11-14-1185-00-ng60-ng60-usage-scenarios.pptx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CED81BFA-20FE-467F-9E85-DF80AEA84412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284287" cy="2880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400" dirty="0" smtClean="0"/>
              <a:t>November 2014</a:t>
            </a:r>
          </a:p>
        </p:txBody>
      </p:sp>
    </p:spTree>
    <p:extLst>
      <p:ext uri="{BB962C8B-B14F-4D97-AF65-F5344CB8AC3E}">
        <p14:creationId xmlns:p14="http://schemas.microsoft.com/office/powerpoint/2010/main" val="52425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​​テーマ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11-14-0988-00-00ak-tgak-july-closing-report</Template>
  <TotalTime>8170</TotalTime>
  <Words>592</Words>
  <Application>Microsoft Office PowerPoint</Application>
  <PresentationFormat>画面に合わせる (4:3)</PresentationFormat>
  <Paragraphs>287</Paragraphs>
  <Slides>9</Slides>
  <Notes>9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1" baseType="lpstr">
      <vt:lpstr>Office ​​テーマ</vt:lpstr>
      <vt:lpstr>Document</vt:lpstr>
      <vt:lpstr>NG60 Usage Models</vt:lpstr>
      <vt:lpstr>Introduction</vt:lpstr>
      <vt:lpstr>DOCOMO’s view</vt:lpstr>
      <vt:lpstr>Usage Models discussed in Athens Meeting(1)</vt:lpstr>
      <vt:lpstr>PowerPoint プレゼンテーション</vt:lpstr>
      <vt:lpstr>Usage Models mapping</vt:lpstr>
      <vt:lpstr>Usage Models mapping</vt:lpstr>
      <vt:lpstr>Conclusion</vt:lpstr>
      <vt:lpstr>Reference </vt:lpstr>
    </vt:vector>
  </TitlesOfParts>
  <Company>株式会社エヌ・ティ・ティ・ドコモ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ayamada</dc:creator>
  <cp:lastModifiedBy>5962046</cp:lastModifiedBy>
  <cp:revision>460</cp:revision>
  <dcterms:created xsi:type="dcterms:W3CDTF">2014-08-04T06:58:04Z</dcterms:created>
  <dcterms:modified xsi:type="dcterms:W3CDTF">2014-11-04T04:09:38Z</dcterms:modified>
</cp:coreProperties>
</file>