
<file path=[Content_Types].xml><?xml version="1.0" encoding="utf-8"?>
<Types xmlns="http://schemas.openxmlformats.org/package/2006/content-types">
  <Default Extension="xml" ContentType="application/xml"/>
  <Default Extension="doc" ContentType="application/msword"/>
  <Default Extension="jpeg" ContentType="image/jpeg"/>
  <Default Extension="rels" ContentType="application/vnd.openxmlformats-package.relationships+xml"/>
  <Default Extension="emf" ContentType="image/x-emf"/>
  <Default Extension="vml" ContentType="application/vnd.openxmlformats-officedocument.vmlDrawing"/>
  <Default Extension="bin" ContentType="application/vnd.openxmlformats-officedocument.presentationml.printerSettings"/>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3"/>
  </p:notesMasterIdLst>
  <p:handoutMasterIdLst>
    <p:handoutMasterId r:id="rId14"/>
  </p:handoutMasterIdLst>
  <p:sldIdLst>
    <p:sldId id="256" r:id="rId2"/>
    <p:sldId id="257" r:id="rId3"/>
    <p:sldId id="265" r:id="rId4"/>
    <p:sldId id="278" r:id="rId5"/>
    <p:sldId id="282" r:id="rId6"/>
    <p:sldId id="280" r:id="rId7"/>
    <p:sldId id="281" r:id="rId8"/>
    <p:sldId id="283" r:id="rId9"/>
    <p:sldId id="284" r:id="rId10"/>
    <p:sldId id="285" r:id="rId11"/>
    <p:sldId id="279" r:id="rId12"/>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A351"/>
    <a:srgbClr val="800080"/>
    <a:srgbClr val="00FF00"/>
    <a:srgbClr val="FF00FF"/>
    <a:srgbClr val="4253FF"/>
    <a:srgbClr val="00FFFF"/>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6" d="100"/>
          <a:sy n="106" d="100"/>
        </p:scale>
        <p:origin x="-1616" y="-112"/>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notesMaster" Target="notesMasters/notesMaster1.xml"/><Relationship Id="rId14" Type="http://schemas.openxmlformats.org/officeDocument/2006/relationships/handoutMaster" Target="handoutMasters/handoutMaster1.xml"/><Relationship Id="rId15" Type="http://schemas.openxmlformats.org/officeDocument/2006/relationships/printerSettings" Target="printerSettings/printerSettings1.bin"/><Relationship Id="rId16" Type="http://schemas.openxmlformats.org/officeDocument/2006/relationships/presProps" Target="presProps.xml"/><Relationship Id="rId17" Type="http://schemas.openxmlformats.org/officeDocument/2006/relationships/viewProps" Target="viewProps.xml"/><Relationship Id="rId18" Type="http://schemas.openxmlformats.org/officeDocument/2006/relationships/theme" Target="theme/theme1.xml"/><Relationship Id="rId19"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smtClean="0"/>
              <a:t>doc.: IEEE 802.11-14/1169r0</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smtClean="0"/>
              <a:t>Sep. 2014</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smtClean="0"/>
              <a:t>Katsuo Yunoki, KDDI R&amp;D Labs</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129124622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doc.: IEEE 802.11-14/1169r0</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Sep. 2014</a:t>
            </a:r>
            <a:endParaRPr lang="en-US"/>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smtClean="0"/>
              <a:t>Katsuo Yunoki, KDDI R&amp;D Labs</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9225026"/>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802.11-14/1169r0</a:t>
            </a:r>
            <a:endParaRPr lang="en-US"/>
          </a:p>
        </p:txBody>
      </p:sp>
      <p:sp>
        <p:nvSpPr>
          <p:cNvPr id="5" name="Rectangle 3"/>
          <p:cNvSpPr>
            <a:spLocks noGrp="1" noChangeArrowheads="1"/>
          </p:cNvSpPr>
          <p:nvPr>
            <p:ph type="dt"/>
          </p:nvPr>
        </p:nvSpPr>
        <p:spPr>
          <a:ln/>
        </p:spPr>
        <p:txBody>
          <a:bodyPr/>
          <a:lstStyle/>
          <a:p>
            <a:r>
              <a:rPr lang="en-US" smtClean="0"/>
              <a:t>Sep. 2014</a:t>
            </a:r>
            <a:endParaRPr lang="en-US"/>
          </a:p>
        </p:txBody>
      </p:sp>
      <p:sp>
        <p:nvSpPr>
          <p:cNvPr id="6" name="Rectangle 6"/>
          <p:cNvSpPr>
            <a:spLocks noGrp="1" noChangeArrowheads="1"/>
          </p:cNvSpPr>
          <p:nvPr>
            <p:ph type="ftr"/>
          </p:nvPr>
        </p:nvSpPr>
        <p:spPr>
          <a:ln/>
        </p:spPr>
        <p:txBody>
          <a:bodyPr/>
          <a:lstStyle/>
          <a:p>
            <a:r>
              <a:rPr lang="en-US" smtClean="0"/>
              <a:t>Katsuo Yunoki, KDDI R&amp;D Labs</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802.11-14/1169r0</a:t>
            </a:r>
            <a:endParaRPr lang="en-US"/>
          </a:p>
        </p:txBody>
      </p:sp>
      <p:sp>
        <p:nvSpPr>
          <p:cNvPr id="5" name="Rectangle 3"/>
          <p:cNvSpPr>
            <a:spLocks noGrp="1" noChangeArrowheads="1"/>
          </p:cNvSpPr>
          <p:nvPr>
            <p:ph type="dt"/>
          </p:nvPr>
        </p:nvSpPr>
        <p:spPr>
          <a:ln/>
        </p:spPr>
        <p:txBody>
          <a:bodyPr/>
          <a:lstStyle/>
          <a:p>
            <a:r>
              <a:rPr lang="en-US" smtClean="0"/>
              <a:t>Sep. 2014</a:t>
            </a:r>
            <a:endParaRPr lang="en-US"/>
          </a:p>
        </p:txBody>
      </p:sp>
      <p:sp>
        <p:nvSpPr>
          <p:cNvPr id="6" name="Rectangle 6"/>
          <p:cNvSpPr>
            <a:spLocks noGrp="1" noChangeArrowheads="1"/>
          </p:cNvSpPr>
          <p:nvPr>
            <p:ph type="ftr"/>
          </p:nvPr>
        </p:nvSpPr>
        <p:spPr>
          <a:ln/>
        </p:spPr>
        <p:txBody>
          <a:bodyPr/>
          <a:lstStyle/>
          <a:p>
            <a:r>
              <a:rPr lang="en-US" smtClean="0"/>
              <a:t>Katsuo Yunoki, KDDI R&amp;D Labs</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802.11-14/1169r0</a:t>
            </a:r>
            <a:endParaRPr lang="en-US"/>
          </a:p>
        </p:txBody>
      </p:sp>
      <p:sp>
        <p:nvSpPr>
          <p:cNvPr id="5" name="Rectangle 3"/>
          <p:cNvSpPr>
            <a:spLocks noGrp="1" noChangeArrowheads="1"/>
          </p:cNvSpPr>
          <p:nvPr>
            <p:ph type="dt"/>
          </p:nvPr>
        </p:nvSpPr>
        <p:spPr>
          <a:ln/>
        </p:spPr>
        <p:txBody>
          <a:bodyPr/>
          <a:lstStyle/>
          <a:p>
            <a:r>
              <a:rPr lang="en-US" smtClean="0"/>
              <a:t>Sep. 2014</a:t>
            </a:r>
            <a:endParaRPr lang="en-US"/>
          </a:p>
        </p:txBody>
      </p:sp>
      <p:sp>
        <p:nvSpPr>
          <p:cNvPr id="6" name="Rectangle 6"/>
          <p:cNvSpPr>
            <a:spLocks noGrp="1" noChangeArrowheads="1"/>
          </p:cNvSpPr>
          <p:nvPr>
            <p:ph type="ftr"/>
          </p:nvPr>
        </p:nvSpPr>
        <p:spPr>
          <a:ln/>
        </p:spPr>
        <p:txBody>
          <a:bodyPr/>
          <a:lstStyle/>
          <a:p>
            <a:r>
              <a:rPr lang="en-US" smtClean="0"/>
              <a:t>Katsuo Yunoki, KDDI R&amp;D Labs</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802.11-14/1169r0</a:t>
            </a:r>
            <a:endParaRPr lang="en-US"/>
          </a:p>
        </p:txBody>
      </p:sp>
      <p:sp>
        <p:nvSpPr>
          <p:cNvPr id="5" name="Rectangle 3"/>
          <p:cNvSpPr>
            <a:spLocks noGrp="1" noChangeArrowheads="1"/>
          </p:cNvSpPr>
          <p:nvPr>
            <p:ph type="dt"/>
          </p:nvPr>
        </p:nvSpPr>
        <p:spPr>
          <a:ln/>
        </p:spPr>
        <p:txBody>
          <a:bodyPr/>
          <a:lstStyle/>
          <a:p>
            <a:r>
              <a:rPr lang="en-US" smtClean="0"/>
              <a:t>Sep. 2014</a:t>
            </a:r>
            <a:endParaRPr lang="en-US"/>
          </a:p>
        </p:txBody>
      </p:sp>
      <p:sp>
        <p:nvSpPr>
          <p:cNvPr id="6" name="Rectangle 6"/>
          <p:cNvSpPr>
            <a:spLocks noGrp="1" noChangeArrowheads="1"/>
          </p:cNvSpPr>
          <p:nvPr>
            <p:ph type="ftr"/>
          </p:nvPr>
        </p:nvSpPr>
        <p:spPr>
          <a:ln/>
        </p:spPr>
        <p:txBody>
          <a:bodyPr/>
          <a:lstStyle/>
          <a:p>
            <a:r>
              <a:rPr lang="en-US" smtClean="0"/>
              <a:t>Katsuo Yunoki, KDDI R&amp;D Labs</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802.11-14/1169r0</a:t>
            </a:r>
            <a:endParaRPr lang="en-US"/>
          </a:p>
        </p:txBody>
      </p:sp>
      <p:sp>
        <p:nvSpPr>
          <p:cNvPr id="5" name="Rectangle 3"/>
          <p:cNvSpPr>
            <a:spLocks noGrp="1" noChangeArrowheads="1"/>
          </p:cNvSpPr>
          <p:nvPr>
            <p:ph type="dt"/>
          </p:nvPr>
        </p:nvSpPr>
        <p:spPr>
          <a:ln/>
        </p:spPr>
        <p:txBody>
          <a:bodyPr/>
          <a:lstStyle/>
          <a:p>
            <a:r>
              <a:rPr lang="en-US" smtClean="0"/>
              <a:t>Sep. 2014</a:t>
            </a:r>
            <a:endParaRPr lang="en-US"/>
          </a:p>
        </p:txBody>
      </p:sp>
      <p:sp>
        <p:nvSpPr>
          <p:cNvPr id="6" name="Rectangle 6"/>
          <p:cNvSpPr>
            <a:spLocks noGrp="1" noChangeArrowheads="1"/>
          </p:cNvSpPr>
          <p:nvPr>
            <p:ph type="ftr"/>
          </p:nvPr>
        </p:nvSpPr>
        <p:spPr>
          <a:ln/>
        </p:spPr>
        <p:txBody>
          <a:bodyPr/>
          <a:lstStyle/>
          <a:p>
            <a:r>
              <a:rPr lang="en-US" smtClean="0"/>
              <a:t>Katsuo Yunoki, KDDI R&amp;D Labs</a:t>
            </a:r>
            <a:endParaRPr lang="en-US"/>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11</a:t>
            </a:fld>
            <a:endParaRPr lang="en-US"/>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ja-JP" altLang="en-US" smtClean="0"/>
              <a:t>マスター タイトルの書式設定</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マスター サブタイトルの書式設定</a:t>
            </a:r>
            <a:endParaRPr lang="en-GB"/>
          </a:p>
        </p:txBody>
      </p:sp>
      <p:sp>
        <p:nvSpPr>
          <p:cNvPr id="4" name="Date Placeholder 3"/>
          <p:cNvSpPr>
            <a:spLocks noGrp="1"/>
          </p:cNvSpPr>
          <p:nvPr>
            <p:ph type="dt" idx="10"/>
          </p:nvPr>
        </p:nvSpPr>
        <p:spPr/>
        <p:txBody>
          <a:bodyPr/>
          <a:lstStyle>
            <a:lvl1pPr>
              <a:defRPr/>
            </a:lvl1pPr>
          </a:lstStyle>
          <a:p>
            <a:r>
              <a:rPr lang="en-US" smtClean="0"/>
              <a:t>October 2014</a:t>
            </a:r>
            <a:endParaRPr lang="en-GB"/>
          </a:p>
        </p:txBody>
      </p:sp>
      <p:sp>
        <p:nvSpPr>
          <p:cNvPr id="5" name="Footer Placeholder 4"/>
          <p:cNvSpPr>
            <a:spLocks noGrp="1"/>
          </p:cNvSpPr>
          <p:nvPr>
            <p:ph type="ftr" idx="11"/>
          </p:nvPr>
        </p:nvSpPr>
        <p:spPr/>
        <p:txBody>
          <a:bodyPr/>
          <a:lstStyle>
            <a:lvl1pPr>
              <a:defRPr/>
            </a:lvl1pPr>
          </a:lstStyle>
          <a:p>
            <a:r>
              <a:rPr lang="en-GB" smtClean="0"/>
              <a:t>K. Yunoki and B. Zhao, KDDI R&amp;D Labs.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GB"/>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K. Yunoki and B. Zhao, KDDI R&amp;D Labs.</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October 2014</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マスター タイトルの書式設定</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マスター テキストの書式設定</a:t>
            </a:r>
          </a:p>
        </p:txBody>
      </p:sp>
      <p:sp>
        <p:nvSpPr>
          <p:cNvPr id="4" name="Date Placeholder 3"/>
          <p:cNvSpPr>
            <a:spLocks noGrp="1"/>
          </p:cNvSpPr>
          <p:nvPr>
            <p:ph type="dt" idx="10"/>
          </p:nvPr>
        </p:nvSpPr>
        <p:spPr/>
        <p:txBody>
          <a:bodyPr/>
          <a:lstStyle>
            <a:lvl1pPr>
              <a:defRPr/>
            </a:lvl1pPr>
          </a:lstStyle>
          <a:p>
            <a:r>
              <a:rPr lang="en-US" smtClean="0"/>
              <a:t>October 2014</a:t>
            </a:r>
            <a:endParaRPr lang="en-GB"/>
          </a:p>
        </p:txBody>
      </p:sp>
      <p:sp>
        <p:nvSpPr>
          <p:cNvPr id="5" name="Footer Placeholder 4"/>
          <p:cNvSpPr>
            <a:spLocks noGrp="1"/>
          </p:cNvSpPr>
          <p:nvPr>
            <p:ph type="ftr" idx="11"/>
          </p:nvPr>
        </p:nvSpPr>
        <p:spPr/>
        <p:txBody>
          <a:bodyPr/>
          <a:lstStyle>
            <a:lvl1pPr>
              <a:defRPr/>
            </a:lvl1pPr>
          </a:lstStyle>
          <a:p>
            <a:r>
              <a:rPr lang="en-GB" smtClean="0"/>
              <a:t>K. Yunoki and B. Zhao, KDDI R&amp;D Labs.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GB"/>
          </a:p>
        </p:txBody>
      </p:sp>
      <p:sp>
        <p:nvSpPr>
          <p:cNvPr id="5" name="Date Placeholder 4"/>
          <p:cNvSpPr>
            <a:spLocks noGrp="1"/>
          </p:cNvSpPr>
          <p:nvPr>
            <p:ph type="dt" idx="10"/>
          </p:nvPr>
        </p:nvSpPr>
        <p:spPr/>
        <p:txBody>
          <a:bodyPr/>
          <a:lstStyle>
            <a:lvl1pPr>
              <a:defRPr/>
            </a:lvl1pPr>
          </a:lstStyle>
          <a:p>
            <a:r>
              <a:rPr lang="en-US" smtClean="0"/>
              <a:t>October 2014</a:t>
            </a:r>
            <a:endParaRPr lang="en-GB"/>
          </a:p>
        </p:txBody>
      </p:sp>
      <p:sp>
        <p:nvSpPr>
          <p:cNvPr id="6" name="Footer Placeholder 5"/>
          <p:cNvSpPr>
            <a:spLocks noGrp="1"/>
          </p:cNvSpPr>
          <p:nvPr>
            <p:ph type="ftr" idx="11"/>
          </p:nvPr>
        </p:nvSpPr>
        <p:spPr/>
        <p:txBody>
          <a:bodyPr/>
          <a:lstStyle>
            <a:lvl1pPr>
              <a:defRPr/>
            </a:lvl1pPr>
          </a:lstStyle>
          <a:p>
            <a:r>
              <a:rPr lang="en-GB" smtClean="0"/>
              <a:t>K. Yunoki and B. Zhao, KDDI R&amp;D Labs.</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ja-JP" altLang="en-US" smtClean="0"/>
              <a:t>マスター タイトルの書式設定</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GB"/>
          </a:p>
        </p:txBody>
      </p:sp>
      <p:sp>
        <p:nvSpPr>
          <p:cNvPr id="7" name="Date Placeholder 6"/>
          <p:cNvSpPr>
            <a:spLocks noGrp="1"/>
          </p:cNvSpPr>
          <p:nvPr>
            <p:ph type="dt" idx="10"/>
          </p:nvPr>
        </p:nvSpPr>
        <p:spPr/>
        <p:txBody>
          <a:bodyPr/>
          <a:lstStyle>
            <a:lvl1pPr>
              <a:defRPr/>
            </a:lvl1pPr>
          </a:lstStyle>
          <a:p>
            <a:r>
              <a:rPr lang="en-US" smtClean="0"/>
              <a:t>October 2014</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smtClean="0"/>
              <a:t>K. Yunoki and B. Zhao, KDDI R&amp;D Labs.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GB"/>
          </a:p>
        </p:txBody>
      </p:sp>
      <p:sp>
        <p:nvSpPr>
          <p:cNvPr id="3" name="Date Placeholder 2"/>
          <p:cNvSpPr>
            <a:spLocks noGrp="1"/>
          </p:cNvSpPr>
          <p:nvPr>
            <p:ph type="dt" idx="10"/>
          </p:nvPr>
        </p:nvSpPr>
        <p:spPr/>
        <p:txBody>
          <a:bodyPr/>
          <a:lstStyle>
            <a:lvl1pPr>
              <a:defRPr/>
            </a:lvl1pPr>
          </a:lstStyle>
          <a:p>
            <a:r>
              <a:rPr lang="en-US" smtClean="0"/>
              <a:t>October 2014</a:t>
            </a:r>
            <a:endParaRPr lang="en-GB"/>
          </a:p>
        </p:txBody>
      </p:sp>
      <p:sp>
        <p:nvSpPr>
          <p:cNvPr id="4" name="Footer Placeholder 3"/>
          <p:cNvSpPr>
            <a:spLocks noGrp="1"/>
          </p:cNvSpPr>
          <p:nvPr>
            <p:ph type="ftr" idx="11"/>
          </p:nvPr>
        </p:nvSpPr>
        <p:spPr/>
        <p:txBody>
          <a:bodyPr/>
          <a:lstStyle>
            <a:lvl1pPr>
              <a:defRPr/>
            </a:lvl1pPr>
          </a:lstStyle>
          <a:p>
            <a:r>
              <a:rPr lang="en-GB" smtClean="0"/>
              <a:t>K. Yunoki and B. Zhao, KDDI R&amp;D Labs.</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October 2014</a:t>
            </a:r>
            <a:endParaRPr lang="en-GB"/>
          </a:p>
        </p:txBody>
      </p:sp>
      <p:sp>
        <p:nvSpPr>
          <p:cNvPr id="3" name="Footer Placeholder 2"/>
          <p:cNvSpPr>
            <a:spLocks noGrp="1"/>
          </p:cNvSpPr>
          <p:nvPr>
            <p:ph type="ftr" idx="11"/>
          </p:nvPr>
        </p:nvSpPr>
        <p:spPr/>
        <p:txBody>
          <a:bodyPr/>
          <a:lstStyle>
            <a:lvl1pPr>
              <a:defRPr/>
            </a:lvl1pPr>
          </a:lstStyle>
          <a:p>
            <a:r>
              <a:rPr lang="en-GB" smtClean="0"/>
              <a:t>K. Yunoki and B. Zhao, KDDI R&amp;D Labs.</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GB"/>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GB"/>
          </a:p>
        </p:txBody>
      </p:sp>
      <p:sp>
        <p:nvSpPr>
          <p:cNvPr id="4" name="Date Placeholder 3"/>
          <p:cNvSpPr>
            <a:spLocks noGrp="1"/>
          </p:cNvSpPr>
          <p:nvPr>
            <p:ph type="dt" idx="10"/>
          </p:nvPr>
        </p:nvSpPr>
        <p:spPr/>
        <p:txBody>
          <a:bodyPr/>
          <a:lstStyle>
            <a:lvl1pPr>
              <a:defRPr/>
            </a:lvl1pPr>
          </a:lstStyle>
          <a:p>
            <a:r>
              <a:rPr lang="en-US" smtClean="0"/>
              <a:t>October 2014</a:t>
            </a:r>
            <a:endParaRPr lang="en-GB"/>
          </a:p>
        </p:txBody>
      </p:sp>
      <p:sp>
        <p:nvSpPr>
          <p:cNvPr id="5" name="Footer Placeholder 4"/>
          <p:cNvSpPr>
            <a:spLocks noGrp="1"/>
          </p:cNvSpPr>
          <p:nvPr>
            <p:ph type="ftr" idx="11"/>
          </p:nvPr>
        </p:nvSpPr>
        <p:spPr/>
        <p:txBody>
          <a:bodyPr/>
          <a:lstStyle>
            <a:lvl1pPr>
              <a:defRPr/>
            </a:lvl1pPr>
          </a:lstStyle>
          <a:p>
            <a:r>
              <a:rPr lang="en-GB" smtClean="0"/>
              <a:t>K. Yunoki and B. Zhao, KDDI R&amp;D Labs.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ja-JP" altLang="en-US" smtClean="0"/>
              <a:t>マスター タイトルの書式設定</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GB"/>
          </a:p>
        </p:txBody>
      </p:sp>
      <p:sp>
        <p:nvSpPr>
          <p:cNvPr id="4" name="Date Placeholder 3"/>
          <p:cNvSpPr>
            <a:spLocks noGrp="1"/>
          </p:cNvSpPr>
          <p:nvPr>
            <p:ph type="dt" idx="10"/>
          </p:nvPr>
        </p:nvSpPr>
        <p:spPr/>
        <p:txBody>
          <a:bodyPr/>
          <a:lstStyle>
            <a:lvl1pPr>
              <a:defRPr/>
            </a:lvl1pPr>
          </a:lstStyle>
          <a:p>
            <a:r>
              <a:rPr lang="en-US" smtClean="0"/>
              <a:t>October 2014</a:t>
            </a:r>
            <a:endParaRPr lang="en-GB"/>
          </a:p>
        </p:txBody>
      </p:sp>
      <p:sp>
        <p:nvSpPr>
          <p:cNvPr id="5" name="Footer Placeholder 4"/>
          <p:cNvSpPr>
            <a:spLocks noGrp="1"/>
          </p:cNvSpPr>
          <p:nvPr>
            <p:ph type="ftr" idx="11"/>
          </p:nvPr>
        </p:nvSpPr>
        <p:spPr/>
        <p:txBody>
          <a:bodyPr/>
          <a:lstStyle>
            <a:lvl1pPr>
              <a:defRPr/>
            </a:lvl1pPr>
          </a:lstStyle>
          <a:p>
            <a:r>
              <a:rPr lang="en-GB" smtClean="0"/>
              <a:t>K. Yunoki and B. Zhao, KDDI R&amp;D Labs.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October 2014</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K. Yunoki and B. Zhao, KDDI R&amp;D Labs.</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11-14</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/1382r0</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kumimoji="1"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kumimoji="1"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kumimoji="1">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4" Type="http://schemas.openxmlformats.org/officeDocument/2006/relationships/oleObject" Target="../embeddings/Microsoft_Word_97_-_2004___1.doc"/><Relationship Id="rId5" Type="http://schemas.openxmlformats.org/officeDocument/2006/relationships/image" Target="../media/image1.emf"/><Relationship Id="rId1" Type="http://schemas.openxmlformats.org/officeDocument/2006/relationships/vmlDrawing" Target="../drawings/vmlDrawing1.vml"/><Relationship Id="rId2"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smtClean="0"/>
              <a:t>October 2014</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smtClean="0"/>
              <a:t>K. Yunoki and B. Zhao, KDDI R&amp;D Labs.</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850032"/>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ja-JP" dirty="0" smtClean="0"/>
              <a:t>Responses to the comments on doc.1169r0</a:t>
            </a:r>
            <a:endParaRPr lang="en-GB" dirty="0"/>
          </a:p>
        </p:txBody>
      </p:sp>
      <p:sp>
        <p:nvSpPr>
          <p:cNvPr id="3074" name="Rectangle 2"/>
          <p:cNvSpPr>
            <a:spLocks noGrp="1" noChangeArrowheads="1"/>
          </p:cNvSpPr>
          <p:nvPr>
            <p:ph type="body" idx="1"/>
          </p:nvPr>
        </p:nvSpPr>
        <p:spPr>
          <a:xfrm>
            <a:off x="685800" y="198884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2014-10</a:t>
            </a:r>
            <a:r>
              <a:rPr lang="en-GB" sz="2000" b="0" dirty="0" smtClean="0"/>
              <a:t>-</a:t>
            </a:r>
            <a:r>
              <a:rPr lang="en-GB" sz="2000" b="0" dirty="0" smtClean="0"/>
              <a:t>30</a:t>
            </a:r>
            <a:endParaRPr lang="en-GB" sz="2000"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3159337778"/>
              </p:ext>
            </p:extLst>
          </p:nvPr>
        </p:nvGraphicFramePr>
        <p:xfrm>
          <a:off x="468313" y="2996952"/>
          <a:ext cx="8156575" cy="3116263"/>
        </p:xfrm>
        <a:graphic>
          <a:graphicData uri="http://schemas.openxmlformats.org/presentationml/2006/ole">
            <mc:AlternateContent xmlns:mc="http://schemas.openxmlformats.org/markup-compatibility/2006">
              <mc:Choice xmlns:v="urn:schemas-microsoft-com:vml" Requires="v">
                <p:oleObj spid="_x0000_s3279" name="文書" r:id="rId4" imgW="8255000" imgH="3162300" progId="Word.Document.8">
                  <p:embed/>
                </p:oleObj>
              </mc:Choice>
              <mc:Fallback>
                <p:oleObj name="文書" r:id="rId4" imgW="8255000" imgH="3162300" progId="Word.Document.8">
                  <p:embed/>
                  <p:pic>
                    <p:nvPicPr>
                      <p:cNvPr id="0" name="Picture 3"/>
                      <p:cNvPicPr>
                        <a:picLocks noChangeAspect="1" noChangeArrowheads="1"/>
                      </p:cNvPicPr>
                      <p:nvPr/>
                    </p:nvPicPr>
                    <p:blipFill>
                      <a:blip r:embed="rId5"/>
                      <a:srcRect/>
                      <a:stretch>
                        <a:fillRect/>
                      </a:stretch>
                    </p:blipFill>
                    <p:spPr bwMode="auto">
                      <a:xfrm>
                        <a:off x="468313" y="2996952"/>
                        <a:ext cx="8156575" cy="3116263"/>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33400" y="2492027"/>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p:txBody>
          <a:bodyPr/>
          <a:lstStyle/>
          <a:p>
            <a:pPr>
              <a:buFont typeface="Wingdings" charset="2"/>
              <a:buChar char="l"/>
            </a:pPr>
            <a:r>
              <a:rPr lang="en-US" altLang="ja-JP" dirty="0"/>
              <a:t>Do you support to study </a:t>
            </a:r>
            <a:r>
              <a:rPr lang="en-US" altLang="ja-JP" dirty="0" smtClean="0"/>
              <a:t>this access method proposed in doc. 14</a:t>
            </a:r>
            <a:r>
              <a:rPr lang="en-US" altLang="ja-JP" dirty="0"/>
              <a:t>/</a:t>
            </a:r>
            <a:r>
              <a:rPr lang="en-US" altLang="ja-JP" dirty="0" smtClean="0"/>
              <a:t>1169r0 and this contribution </a:t>
            </a:r>
            <a:r>
              <a:rPr lang="en-US" altLang="ja-JP" dirty="0"/>
              <a:t>as a possible technique for efficiency improvement for 11ax?</a:t>
            </a:r>
          </a:p>
          <a:p>
            <a:endParaRPr lang="en-US" altLang="ja-JP" dirty="0" smtClean="0"/>
          </a:p>
          <a:p>
            <a:r>
              <a:rPr lang="en-US" altLang="ja-JP" dirty="0" smtClean="0"/>
              <a:t>Y/N/A</a:t>
            </a:r>
            <a:endParaRPr lang="en-US" altLang="ja-JP" dirty="0"/>
          </a:p>
          <a:p>
            <a:endParaRPr kumimoji="1" lang="ja-JP" altLang="en-US"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フッター プレースホルダー 4"/>
          <p:cNvSpPr>
            <a:spLocks noGrp="1"/>
          </p:cNvSpPr>
          <p:nvPr>
            <p:ph type="ftr" idx="14"/>
          </p:nvPr>
        </p:nvSpPr>
        <p:spPr/>
        <p:txBody>
          <a:bodyPr/>
          <a:lstStyle/>
          <a:p>
            <a:r>
              <a:rPr lang="en-GB" smtClean="0"/>
              <a:t>K. Yunoki and B. Zhao, KDDI R&amp;D Labs.</a:t>
            </a:r>
            <a:endParaRPr lang="en-GB" dirty="0"/>
          </a:p>
        </p:txBody>
      </p:sp>
      <p:sp>
        <p:nvSpPr>
          <p:cNvPr id="6" name="日付プレースホルダー 5"/>
          <p:cNvSpPr>
            <a:spLocks noGrp="1"/>
          </p:cNvSpPr>
          <p:nvPr>
            <p:ph type="dt" idx="15"/>
          </p:nvPr>
        </p:nvSpPr>
        <p:spPr/>
        <p:txBody>
          <a:bodyPr/>
          <a:lstStyle/>
          <a:p>
            <a:r>
              <a:rPr lang="en-US" smtClean="0"/>
              <a:t>October 2014</a:t>
            </a:r>
            <a:endParaRPr lang="en-GB" dirty="0"/>
          </a:p>
        </p:txBody>
      </p:sp>
      <p:sp>
        <p:nvSpPr>
          <p:cNvPr id="7" name="Rectangle 1"/>
          <p:cNvSpPr>
            <a:spLocks noGrp="1" noChangeArrowheads="1"/>
          </p:cNvSpPr>
          <p:nvPr>
            <p:ph type="title"/>
          </p:nvPr>
        </p:nvSpPr>
        <p:spPr>
          <a:ln/>
        </p:spPr>
        <p:txBody>
          <a:bodyPr lIns="90000" tIns="46800" rIns="90000" bIns="46800"/>
          <a:lstStyle/>
          <a:p>
            <a:r>
              <a:rPr lang="en-US" dirty="0" smtClean="0"/>
              <a:t>Straw poll</a:t>
            </a:r>
            <a:endParaRPr lang="en-US" dirty="0"/>
          </a:p>
        </p:txBody>
      </p:sp>
    </p:spTree>
    <p:extLst>
      <p:ext uri="{BB962C8B-B14F-4D97-AF65-F5344CB8AC3E}">
        <p14:creationId xmlns:p14="http://schemas.microsoft.com/office/powerpoint/2010/main" val="4020702162"/>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October 2014</a:t>
            </a:r>
            <a:endParaRPr lang="en-GB"/>
          </a:p>
        </p:txBody>
      </p:sp>
      <p:sp>
        <p:nvSpPr>
          <p:cNvPr id="5" name="Footer Placeholder 4"/>
          <p:cNvSpPr>
            <a:spLocks noGrp="1"/>
          </p:cNvSpPr>
          <p:nvPr>
            <p:ph type="ftr" idx="14"/>
          </p:nvPr>
        </p:nvSpPr>
        <p:spPr>
          <a:xfrm>
            <a:off x="6215074" y="6475413"/>
            <a:ext cx="2327264" cy="180975"/>
          </a:xfrm>
        </p:spPr>
        <p:txBody>
          <a:bodyPr/>
          <a:lstStyle/>
          <a:p>
            <a:r>
              <a:rPr lang="en-GB" smtClean="0"/>
              <a:t>K. Yunoki and B. Zhao, KDDI R&amp;D Labs.</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11</a:t>
            </a:fld>
            <a:endParaRPr lang="en-GB"/>
          </a:p>
        </p:txBody>
      </p:sp>
      <p:sp>
        <p:nvSpPr>
          <p:cNvPr id="1126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11266" name="Rectangle 2"/>
          <p:cNvSpPr>
            <a:spLocks noGrp="1" noChangeArrowheads="1"/>
          </p:cNvSpPr>
          <p:nvPr>
            <p:ph type="body" idx="1"/>
          </p:nvPr>
        </p:nvSpPr>
        <p:spPr>
          <a:xfrm>
            <a:off x="685800" y="1981200"/>
            <a:ext cx="7772400" cy="4208463"/>
          </a:xfrm>
          <a:ln/>
        </p:spPr>
        <p:txBody>
          <a:bodyPr/>
          <a:lstStyle/>
          <a:p>
            <a:pPr>
              <a:buFont typeface="Arial"/>
              <a:buChar char="•"/>
            </a:pPr>
            <a:r>
              <a:rPr lang="en-US" dirty="0" smtClean="0"/>
              <a:t>[1] IEEE 11-14/855r0, “</a:t>
            </a:r>
            <a:r>
              <a:rPr lang="en-US" altLang="ja-JP" dirty="0"/>
              <a:t>Techniques for Short Downlink </a:t>
            </a:r>
            <a:r>
              <a:rPr lang="en-US" altLang="ja-JP" dirty="0" smtClean="0"/>
              <a:t>Frames”</a:t>
            </a:r>
          </a:p>
          <a:p>
            <a:pPr>
              <a:buFont typeface="Arial"/>
              <a:buChar char="•"/>
            </a:pPr>
            <a:r>
              <a:rPr lang="en-US" dirty="0" smtClean="0"/>
              <a:t>[2] IEEE 11-14/1169r0, “DL-FDMA considerations”</a:t>
            </a:r>
          </a:p>
          <a:p>
            <a:pPr>
              <a:buFont typeface="Arial"/>
              <a:buChar char="•"/>
            </a:pPr>
            <a:endParaRPr lang="en-US" dirty="0"/>
          </a:p>
        </p:txBody>
      </p:sp>
    </p:spTree>
    <p:extLst>
      <p:ext uri="{BB962C8B-B14F-4D97-AF65-F5344CB8AC3E}">
        <p14:creationId xmlns:p14="http://schemas.microsoft.com/office/powerpoint/2010/main" val="1163663380"/>
      </p:ext>
    </p:extLst>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smtClean="0"/>
              <a:t>October 2014</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smtClean="0"/>
              <a:t>K. Yunoki and B. Zhao, KDDI R&amp;D Labs.</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685800" y="685800"/>
            <a:ext cx="7772400" cy="87099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Abstract</a:t>
            </a:r>
            <a:endParaRPr lang="en-GB" dirty="0"/>
          </a:p>
        </p:txBody>
      </p:sp>
      <p:sp>
        <p:nvSpPr>
          <p:cNvPr id="4098" name="Rectangle 2"/>
          <p:cNvSpPr>
            <a:spLocks noGrp="1" noChangeArrowheads="1"/>
          </p:cNvSpPr>
          <p:nvPr>
            <p:ph type="body" idx="1"/>
          </p:nvPr>
        </p:nvSpPr>
        <p:spPr>
          <a:xfrm>
            <a:off x="395536" y="1628800"/>
            <a:ext cx="8280920" cy="4114800"/>
          </a:xfrm>
          <a:ln/>
        </p:spPr>
        <p:txBody>
          <a:bodyPr/>
          <a:lstStyle/>
          <a:p>
            <a:pPr>
              <a:buFont typeface="Wingdings" charset="2"/>
              <a:buChar char="l"/>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ja-JP" dirty="0" smtClean="0"/>
              <a:t>This contribution is a follow-up of “IEEE 11-14/1169r0, DL-FDMA considerations” which was presented at September 2014 meeting.</a:t>
            </a:r>
          </a:p>
        </p:txBody>
      </p:sp>
    </p:spTree>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smtClean="0"/>
              <a:t>October 2014</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smtClean="0"/>
              <a:t>K. Yunoki and B. Zhao, KDDI R&amp;D Labs.</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4097" name="Rectangle 1"/>
          <p:cNvSpPr>
            <a:spLocks noGrp="1" noChangeArrowheads="1"/>
          </p:cNvSpPr>
          <p:nvPr>
            <p:ph type="title"/>
          </p:nvPr>
        </p:nvSpPr>
        <p:spPr>
          <a:xfrm>
            <a:off x="685800" y="685800"/>
            <a:ext cx="7772400" cy="654968"/>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smtClean="0"/>
              <a:t>Recap: DL-FDMA</a:t>
            </a:r>
            <a:endParaRPr lang="en-GB" dirty="0"/>
          </a:p>
        </p:txBody>
      </p:sp>
      <p:cxnSp>
        <p:nvCxnSpPr>
          <p:cNvPr id="7" name="直線矢印コネクタ 6"/>
          <p:cNvCxnSpPr/>
          <p:nvPr/>
        </p:nvCxnSpPr>
        <p:spPr bwMode="auto">
          <a:xfrm>
            <a:off x="1619672" y="3059668"/>
            <a:ext cx="6264696" cy="9292"/>
          </a:xfrm>
          <a:prstGeom prst="straightConnector1">
            <a:avLst/>
          </a:prstGeom>
          <a:solidFill>
            <a:srgbClr val="00B8FF"/>
          </a:solidFill>
          <a:ln w="9525" cap="flat" cmpd="sng" algn="ctr">
            <a:solidFill>
              <a:schemeClr val="tx1"/>
            </a:solidFill>
            <a:prstDash val="solid"/>
            <a:round/>
            <a:headEnd type="none" w="med" len="med"/>
            <a:tailEnd type="arrow"/>
          </a:ln>
          <a:effectLst/>
        </p:spPr>
      </p:cxnSp>
      <p:cxnSp>
        <p:nvCxnSpPr>
          <p:cNvPr id="10" name="直線矢印コネクタ 9"/>
          <p:cNvCxnSpPr/>
          <p:nvPr/>
        </p:nvCxnSpPr>
        <p:spPr bwMode="auto">
          <a:xfrm>
            <a:off x="1619672" y="4067780"/>
            <a:ext cx="6264696" cy="9292"/>
          </a:xfrm>
          <a:prstGeom prst="straightConnector1">
            <a:avLst/>
          </a:prstGeom>
          <a:solidFill>
            <a:srgbClr val="00B8FF"/>
          </a:solidFill>
          <a:ln w="9525" cap="flat" cmpd="sng" algn="ctr">
            <a:solidFill>
              <a:schemeClr val="tx1"/>
            </a:solidFill>
            <a:prstDash val="solid"/>
            <a:round/>
            <a:headEnd type="none" w="med" len="med"/>
            <a:tailEnd type="arrow"/>
          </a:ln>
          <a:effectLst/>
        </p:spPr>
      </p:cxnSp>
      <p:cxnSp>
        <p:nvCxnSpPr>
          <p:cNvPr id="11" name="直線矢印コネクタ 10"/>
          <p:cNvCxnSpPr/>
          <p:nvPr/>
        </p:nvCxnSpPr>
        <p:spPr bwMode="auto">
          <a:xfrm>
            <a:off x="1619672" y="5075892"/>
            <a:ext cx="6264696" cy="9292"/>
          </a:xfrm>
          <a:prstGeom prst="straightConnector1">
            <a:avLst/>
          </a:prstGeom>
          <a:solidFill>
            <a:srgbClr val="00B8FF"/>
          </a:solidFill>
          <a:ln w="9525" cap="flat" cmpd="sng" algn="ctr">
            <a:solidFill>
              <a:schemeClr val="tx1"/>
            </a:solidFill>
            <a:prstDash val="solid"/>
            <a:round/>
            <a:headEnd type="none" w="med" len="med"/>
            <a:tailEnd type="arrow"/>
          </a:ln>
          <a:effectLst/>
        </p:spPr>
      </p:cxnSp>
      <p:cxnSp>
        <p:nvCxnSpPr>
          <p:cNvPr id="12" name="直線矢印コネクタ 11"/>
          <p:cNvCxnSpPr/>
          <p:nvPr/>
        </p:nvCxnSpPr>
        <p:spPr bwMode="auto">
          <a:xfrm>
            <a:off x="1619672" y="6084004"/>
            <a:ext cx="6264696" cy="9292"/>
          </a:xfrm>
          <a:prstGeom prst="straightConnector1">
            <a:avLst/>
          </a:prstGeom>
          <a:solidFill>
            <a:srgbClr val="00B8FF"/>
          </a:solidFill>
          <a:ln w="9525" cap="flat" cmpd="sng" algn="ctr">
            <a:solidFill>
              <a:schemeClr val="tx1"/>
            </a:solidFill>
            <a:prstDash val="solid"/>
            <a:round/>
            <a:headEnd type="none" w="med" len="med"/>
            <a:tailEnd type="arrow"/>
          </a:ln>
          <a:effectLst/>
        </p:spPr>
      </p:cxnSp>
      <p:sp>
        <p:nvSpPr>
          <p:cNvPr id="8" name="テキスト ボックス 7"/>
          <p:cNvSpPr txBox="1"/>
          <p:nvPr/>
        </p:nvSpPr>
        <p:spPr>
          <a:xfrm>
            <a:off x="7884368" y="2843644"/>
            <a:ext cx="576064" cy="369332"/>
          </a:xfrm>
          <a:prstGeom prst="rect">
            <a:avLst/>
          </a:prstGeom>
          <a:noFill/>
        </p:spPr>
        <p:txBody>
          <a:bodyPr wrap="square" rtlCol="0">
            <a:spAutoFit/>
          </a:bodyPr>
          <a:lstStyle/>
          <a:p>
            <a:r>
              <a:rPr kumimoji="1" lang="en-US" altLang="ja-JP" sz="1800" dirty="0" smtClean="0">
                <a:solidFill>
                  <a:srgbClr val="000000"/>
                </a:solidFill>
              </a:rPr>
              <a:t>t</a:t>
            </a:r>
            <a:endParaRPr kumimoji="1" lang="ja-JP" altLang="en-US" sz="1800" dirty="0">
              <a:solidFill>
                <a:srgbClr val="000000"/>
              </a:solidFill>
            </a:endParaRPr>
          </a:p>
        </p:txBody>
      </p:sp>
      <p:sp>
        <p:nvSpPr>
          <p:cNvPr id="14" name="テキスト ボックス 13"/>
          <p:cNvSpPr txBox="1"/>
          <p:nvPr/>
        </p:nvSpPr>
        <p:spPr>
          <a:xfrm>
            <a:off x="7884368" y="3851756"/>
            <a:ext cx="576064" cy="369332"/>
          </a:xfrm>
          <a:prstGeom prst="rect">
            <a:avLst/>
          </a:prstGeom>
          <a:noFill/>
        </p:spPr>
        <p:txBody>
          <a:bodyPr wrap="square" rtlCol="0">
            <a:spAutoFit/>
          </a:bodyPr>
          <a:lstStyle/>
          <a:p>
            <a:r>
              <a:rPr kumimoji="1" lang="en-US" altLang="ja-JP" sz="1800" dirty="0" smtClean="0">
                <a:solidFill>
                  <a:srgbClr val="000000"/>
                </a:solidFill>
              </a:rPr>
              <a:t>t</a:t>
            </a:r>
            <a:endParaRPr kumimoji="1" lang="ja-JP" altLang="en-US" sz="1800" dirty="0">
              <a:solidFill>
                <a:srgbClr val="000000"/>
              </a:solidFill>
            </a:endParaRPr>
          </a:p>
        </p:txBody>
      </p:sp>
      <p:sp>
        <p:nvSpPr>
          <p:cNvPr id="15" name="テキスト ボックス 14"/>
          <p:cNvSpPr txBox="1"/>
          <p:nvPr/>
        </p:nvSpPr>
        <p:spPr>
          <a:xfrm>
            <a:off x="7884368" y="4859868"/>
            <a:ext cx="576064" cy="369332"/>
          </a:xfrm>
          <a:prstGeom prst="rect">
            <a:avLst/>
          </a:prstGeom>
          <a:noFill/>
        </p:spPr>
        <p:txBody>
          <a:bodyPr wrap="square" rtlCol="0">
            <a:spAutoFit/>
          </a:bodyPr>
          <a:lstStyle/>
          <a:p>
            <a:r>
              <a:rPr kumimoji="1" lang="en-US" altLang="ja-JP" sz="1800" dirty="0" smtClean="0">
                <a:solidFill>
                  <a:srgbClr val="000000"/>
                </a:solidFill>
              </a:rPr>
              <a:t>t</a:t>
            </a:r>
            <a:endParaRPr kumimoji="1" lang="ja-JP" altLang="en-US" sz="1800" dirty="0">
              <a:solidFill>
                <a:srgbClr val="000000"/>
              </a:solidFill>
            </a:endParaRPr>
          </a:p>
        </p:txBody>
      </p:sp>
      <p:sp>
        <p:nvSpPr>
          <p:cNvPr id="16" name="テキスト ボックス 15"/>
          <p:cNvSpPr txBox="1"/>
          <p:nvPr/>
        </p:nvSpPr>
        <p:spPr>
          <a:xfrm>
            <a:off x="7884368" y="5867980"/>
            <a:ext cx="576064" cy="369332"/>
          </a:xfrm>
          <a:prstGeom prst="rect">
            <a:avLst/>
          </a:prstGeom>
          <a:noFill/>
        </p:spPr>
        <p:txBody>
          <a:bodyPr wrap="square" rtlCol="0">
            <a:spAutoFit/>
          </a:bodyPr>
          <a:lstStyle/>
          <a:p>
            <a:r>
              <a:rPr kumimoji="1" lang="en-US" altLang="ja-JP" sz="1800" dirty="0" smtClean="0">
                <a:solidFill>
                  <a:srgbClr val="000000"/>
                </a:solidFill>
              </a:rPr>
              <a:t>t</a:t>
            </a:r>
            <a:endParaRPr kumimoji="1" lang="ja-JP" altLang="en-US" sz="1800" dirty="0">
              <a:solidFill>
                <a:srgbClr val="000000"/>
              </a:solidFill>
            </a:endParaRPr>
          </a:p>
        </p:txBody>
      </p:sp>
      <p:sp>
        <p:nvSpPr>
          <p:cNvPr id="9" name="テキスト ボックス 8"/>
          <p:cNvSpPr txBox="1"/>
          <p:nvPr/>
        </p:nvSpPr>
        <p:spPr>
          <a:xfrm>
            <a:off x="1619672" y="2699628"/>
            <a:ext cx="648072" cy="369332"/>
          </a:xfrm>
          <a:prstGeom prst="rect">
            <a:avLst/>
          </a:prstGeom>
          <a:noFill/>
        </p:spPr>
        <p:txBody>
          <a:bodyPr wrap="square" rtlCol="0">
            <a:spAutoFit/>
          </a:bodyPr>
          <a:lstStyle/>
          <a:p>
            <a:r>
              <a:rPr kumimoji="1" lang="en-US" altLang="ja-JP" sz="1800" dirty="0" smtClean="0">
                <a:solidFill>
                  <a:srgbClr val="000000"/>
                </a:solidFill>
              </a:rPr>
              <a:t>AP</a:t>
            </a:r>
            <a:endParaRPr kumimoji="1" lang="ja-JP" altLang="en-US" sz="1800" dirty="0">
              <a:solidFill>
                <a:srgbClr val="000000"/>
              </a:solidFill>
            </a:endParaRPr>
          </a:p>
        </p:txBody>
      </p:sp>
      <p:sp>
        <p:nvSpPr>
          <p:cNvPr id="18" name="テキスト ボックス 17"/>
          <p:cNvSpPr txBox="1"/>
          <p:nvPr/>
        </p:nvSpPr>
        <p:spPr>
          <a:xfrm>
            <a:off x="1475656" y="2987660"/>
            <a:ext cx="1008112" cy="369332"/>
          </a:xfrm>
          <a:prstGeom prst="rect">
            <a:avLst/>
          </a:prstGeom>
          <a:noFill/>
        </p:spPr>
        <p:txBody>
          <a:bodyPr wrap="square" rtlCol="0">
            <a:spAutoFit/>
          </a:bodyPr>
          <a:lstStyle/>
          <a:p>
            <a:r>
              <a:rPr kumimoji="1" lang="en-US" altLang="ja-JP" sz="1800" dirty="0" smtClean="0">
                <a:solidFill>
                  <a:srgbClr val="000000"/>
                </a:solidFill>
              </a:rPr>
              <a:t>STA-1</a:t>
            </a:r>
            <a:endParaRPr kumimoji="1" lang="ja-JP" altLang="en-US" sz="1800" dirty="0">
              <a:solidFill>
                <a:srgbClr val="000000"/>
              </a:solidFill>
            </a:endParaRPr>
          </a:p>
        </p:txBody>
      </p:sp>
      <p:sp>
        <p:nvSpPr>
          <p:cNvPr id="19" name="テキスト ボックス 18"/>
          <p:cNvSpPr txBox="1"/>
          <p:nvPr/>
        </p:nvSpPr>
        <p:spPr>
          <a:xfrm>
            <a:off x="1619672" y="3698448"/>
            <a:ext cx="648072" cy="369332"/>
          </a:xfrm>
          <a:prstGeom prst="rect">
            <a:avLst/>
          </a:prstGeom>
          <a:noFill/>
        </p:spPr>
        <p:txBody>
          <a:bodyPr wrap="square" rtlCol="0">
            <a:spAutoFit/>
          </a:bodyPr>
          <a:lstStyle/>
          <a:p>
            <a:r>
              <a:rPr kumimoji="1" lang="en-US" altLang="ja-JP" sz="1800" dirty="0" smtClean="0">
                <a:solidFill>
                  <a:srgbClr val="000000"/>
                </a:solidFill>
              </a:rPr>
              <a:t>AP</a:t>
            </a:r>
            <a:endParaRPr kumimoji="1" lang="ja-JP" altLang="en-US" sz="1800" dirty="0">
              <a:solidFill>
                <a:srgbClr val="000000"/>
              </a:solidFill>
            </a:endParaRPr>
          </a:p>
        </p:txBody>
      </p:sp>
      <p:sp>
        <p:nvSpPr>
          <p:cNvPr id="20" name="テキスト ボックス 19"/>
          <p:cNvSpPr txBox="1"/>
          <p:nvPr/>
        </p:nvSpPr>
        <p:spPr>
          <a:xfrm>
            <a:off x="1475656" y="3995772"/>
            <a:ext cx="1008112" cy="369332"/>
          </a:xfrm>
          <a:prstGeom prst="rect">
            <a:avLst/>
          </a:prstGeom>
          <a:noFill/>
        </p:spPr>
        <p:txBody>
          <a:bodyPr wrap="square" rtlCol="0">
            <a:spAutoFit/>
          </a:bodyPr>
          <a:lstStyle/>
          <a:p>
            <a:r>
              <a:rPr kumimoji="1" lang="en-US" altLang="ja-JP" sz="1800" dirty="0" smtClean="0">
                <a:solidFill>
                  <a:srgbClr val="000000"/>
                </a:solidFill>
              </a:rPr>
              <a:t>STA-2</a:t>
            </a:r>
            <a:endParaRPr kumimoji="1" lang="ja-JP" altLang="en-US" sz="1800" dirty="0">
              <a:solidFill>
                <a:srgbClr val="000000"/>
              </a:solidFill>
            </a:endParaRPr>
          </a:p>
        </p:txBody>
      </p:sp>
      <p:sp>
        <p:nvSpPr>
          <p:cNvPr id="21" name="テキスト ボックス 20"/>
          <p:cNvSpPr txBox="1"/>
          <p:nvPr/>
        </p:nvSpPr>
        <p:spPr>
          <a:xfrm>
            <a:off x="1619672" y="4706560"/>
            <a:ext cx="648072" cy="369332"/>
          </a:xfrm>
          <a:prstGeom prst="rect">
            <a:avLst/>
          </a:prstGeom>
          <a:noFill/>
        </p:spPr>
        <p:txBody>
          <a:bodyPr wrap="square" rtlCol="0">
            <a:spAutoFit/>
          </a:bodyPr>
          <a:lstStyle/>
          <a:p>
            <a:r>
              <a:rPr kumimoji="1" lang="en-US" altLang="ja-JP" sz="1800" dirty="0" smtClean="0">
                <a:solidFill>
                  <a:srgbClr val="000000"/>
                </a:solidFill>
              </a:rPr>
              <a:t>AP</a:t>
            </a:r>
            <a:endParaRPr kumimoji="1" lang="ja-JP" altLang="en-US" sz="1800" dirty="0">
              <a:solidFill>
                <a:srgbClr val="000000"/>
              </a:solidFill>
            </a:endParaRPr>
          </a:p>
        </p:txBody>
      </p:sp>
      <p:sp>
        <p:nvSpPr>
          <p:cNvPr id="22" name="テキスト ボックス 21"/>
          <p:cNvSpPr txBox="1"/>
          <p:nvPr/>
        </p:nvSpPr>
        <p:spPr>
          <a:xfrm>
            <a:off x="1475656" y="5003884"/>
            <a:ext cx="1008112" cy="369332"/>
          </a:xfrm>
          <a:prstGeom prst="rect">
            <a:avLst/>
          </a:prstGeom>
          <a:noFill/>
        </p:spPr>
        <p:txBody>
          <a:bodyPr wrap="square" rtlCol="0">
            <a:spAutoFit/>
          </a:bodyPr>
          <a:lstStyle/>
          <a:p>
            <a:r>
              <a:rPr kumimoji="1" lang="en-US" altLang="ja-JP" sz="1800" dirty="0" smtClean="0">
                <a:solidFill>
                  <a:srgbClr val="000000"/>
                </a:solidFill>
              </a:rPr>
              <a:t>STA-3</a:t>
            </a:r>
            <a:endParaRPr kumimoji="1" lang="ja-JP" altLang="en-US" sz="1800" dirty="0">
              <a:solidFill>
                <a:srgbClr val="000000"/>
              </a:solidFill>
            </a:endParaRPr>
          </a:p>
        </p:txBody>
      </p:sp>
      <p:sp>
        <p:nvSpPr>
          <p:cNvPr id="23" name="テキスト ボックス 22"/>
          <p:cNvSpPr txBox="1"/>
          <p:nvPr/>
        </p:nvSpPr>
        <p:spPr>
          <a:xfrm>
            <a:off x="1619672" y="5714672"/>
            <a:ext cx="648072" cy="369332"/>
          </a:xfrm>
          <a:prstGeom prst="rect">
            <a:avLst/>
          </a:prstGeom>
          <a:noFill/>
        </p:spPr>
        <p:txBody>
          <a:bodyPr wrap="square" rtlCol="0">
            <a:spAutoFit/>
          </a:bodyPr>
          <a:lstStyle/>
          <a:p>
            <a:r>
              <a:rPr kumimoji="1" lang="en-US" altLang="ja-JP" sz="1800" dirty="0" smtClean="0">
                <a:solidFill>
                  <a:srgbClr val="000000"/>
                </a:solidFill>
              </a:rPr>
              <a:t>AP</a:t>
            </a:r>
            <a:endParaRPr kumimoji="1" lang="ja-JP" altLang="en-US" sz="1800" dirty="0">
              <a:solidFill>
                <a:srgbClr val="000000"/>
              </a:solidFill>
            </a:endParaRPr>
          </a:p>
        </p:txBody>
      </p:sp>
      <p:sp>
        <p:nvSpPr>
          <p:cNvPr id="24" name="テキスト ボックス 23"/>
          <p:cNvSpPr txBox="1"/>
          <p:nvPr/>
        </p:nvSpPr>
        <p:spPr>
          <a:xfrm>
            <a:off x="1475656" y="6011996"/>
            <a:ext cx="1008112" cy="369332"/>
          </a:xfrm>
          <a:prstGeom prst="rect">
            <a:avLst/>
          </a:prstGeom>
          <a:noFill/>
        </p:spPr>
        <p:txBody>
          <a:bodyPr wrap="square" rtlCol="0">
            <a:spAutoFit/>
          </a:bodyPr>
          <a:lstStyle/>
          <a:p>
            <a:r>
              <a:rPr kumimoji="1" lang="en-US" altLang="ja-JP" sz="1800" dirty="0" smtClean="0">
                <a:solidFill>
                  <a:srgbClr val="000000"/>
                </a:solidFill>
              </a:rPr>
              <a:t>STA-4</a:t>
            </a:r>
            <a:endParaRPr kumimoji="1" lang="ja-JP" altLang="en-US" sz="1800" dirty="0">
              <a:solidFill>
                <a:srgbClr val="000000"/>
              </a:solidFill>
            </a:endParaRPr>
          </a:p>
        </p:txBody>
      </p:sp>
      <p:sp>
        <p:nvSpPr>
          <p:cNvPr id="13" name="正方形/長方形 12"/>
          <p:cNvSpPr/>
          <p:nvPr/>
        </p:nvSpPr>
        <p:spPr bwMode="auto">
          <a:xfrm>
            <a:off x="2627784" y="2627620"/>
            <a:ext cx="792088" cy="432048"/>
          </a:xfrm>
          <a:prstGeom prst="rect">
            <a:avLst/>
          </a:prstGeom>
          <a:solidFill>
            <a:srgbClr val="FFFFFF"/>
          </a:solidFill>
          <a:ln w="9525" cap="flat" cmpd="sng" algn="ctr">
            <a:solidFill>
              <a:schemeClr val="tx1"/>
            </a:solidFill>
            <a:prstDash val="dash"/>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ja-JP" sz="1800" b="0" i="0" u="none" strike="noStrike" cap="none" normalizeH="0" baseline="0" dirty="0" smtClean="0">
                <a:ln>
                  <a:noFill/>
                </a:ln>
                <a:solidFill>
                  <a:srgbClr val="000000"/>
                </a:solidFill>
                <a:effectLst/>
                <a:latin typeface="Times New Roman" pitchFamily="16" charset="0"/>
                <a:ea typeface="MS Gothic" charset="-128"/>
              </a:rPr>
              <a:t>CCA</a:t>
            </a:r>
            <a:endParaRPr kumimoji="0" lang="ja-JP" altLang="en-US" sz="1800" b="0" i="0" u="none" strike="noStrike" cap="none" normalizeH="0" baseline="0" dirty="0" smtClean="0">
              <a:ln>
                <a:noFill/>
              </a:ln>
              <a:solidFill>
                <a:srgbClr val="000000"/>
              </a:solidFill>
              <a:effectLst/>
              <a:latin typeface="Times New Roman" pitchFamily="16" charset="0"/>
              <a:ea typeface="MS Gothic" charset="-128"/>
            </a:endParaRPr>
          </a:p>
        </p:txBody>
      </p:sp>
      <p:sp>
        <p:nvSpPr>
          <p:cNvPr id="26" name="テキスト ボックス 25"/>
          <p:cNvSpPr txBox="1"/>
          <p:nvPr/>
        </p:nvSpPr>
        <p:spPr>
          <a:xfrm>
            <a:off x="2627784" y="1844824"/>
            <a:ext cx="792088" cy="646331"/>
          </a:xfrm>
          <a:prstGeom prst="rect">
            <a:avLst/>
          </a:prstGeom>
          <a:noFill/>
        </p:spPr>
        <p:txBody>
          <a:bodyPr wrap="square" rtlCol="0">
            <a:spAutoFit/>
          </a:bodyPr>
          <a:lstStyle/>
          <a:p>
            <a:r>
              <a:rPr kumimoji="1" lang="en-US" altLang="ja-JP" sz="1800" dirty="0" smtClean="0">
                <a:solidFill>
                  <a:srgbClr val="000000"/>
                </a:solidFill>
              </a:rPr>
              <a:t>DIFS</a:t>
            </a:r>
          </a:p>
          <a:p>
            <a:r>
              <a:rPr kumimoji="1" lang="en-US" altLang="ja-JP" sz="1800" dirty="0" smtClean="0">
                <a:solidFill>
                  <a:srgbClr val="000000"/>
                </a:solidFill>
              </a:rPr>
              <a:t>+ CW</a:t>
            </a:r>
            <a:endParaRPr kumimoji="1" lang="ja-JP" altLang="en-US" sz="1800" dirty="0">
              <a:solidFill>
                <a:srgbClr val="000000"/>
              </a:solidFill>
            </a:endParaRPr>
          </a:p>
        </p:txBody>
      </p:sp>
      <p:sp>
        <p:nvSpPr>
          <p:cNvPr id="37" name="正方形/長方形 36"/>
          <p:cNvSpPr/>
          <p:nvPr/>
        </p:nvSpPr>
        <p:spPr bwMode="auto">
          <a:xfrm>
            <a:off x="2627784" y="3635732"/>
            <a:ext cx="792088" cy="432048"/>
          </a:xfrm>
          <a:prstGeom prst="rect">
            <a:avLst/>
          </a:prstGeom>
          <a:solidFill>
            <a:srgbClr val="FFFFFF"/>
          </a:solidFill>
          <a:ln w="9525" cap="flat" cmpd="sng" algn="ctr">
            <a:solidFill>
              <a:schemeClr val="tx1"/>
            </a:solidFill>
            <a:prstDash val="dash"/>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ja-JP" sz="1800" b="0" i="0" u="none" strike="noStrike" cap="none" normalizeH="0" baseline="0" dirty="0" smtClean="0">
                <a:ln>
                  <a:noFill/>
                </a:ln>
                <a:solidFill>
                  <a:srgbClr val="000000"/>
                </a:solidFill>
                <a:effectLst/>
                <a:latin typeface="Times New Roman" pitchFamily="16" charset="0"/>
                <a:ea typeface="MS Gothic" charset="-128"/>
              </a:rPr>
              <a:t>CCA</a:t>
            </a:r>
            <a:endParaRPr kumimoji="0" lang="ja-JP" altLang="en-US" sz="1800" b="0" i="0" u="none" strike="noStrike" cap="none" normalizeH="0" baseline="0" dirty="0" smtClean="0">
              <a:ln>
                <a:noFill/>
              </a:ln>
              <a:solidFill>
                <a:srgbClr val="000000"/>
              </a:solidFill>
              <a:effectLst/>
              <a:latin typeface="Times New Roman" pitchFamily="16" charset="0"/>
              <a:ea typeface="MS Gothic" charset="-128"/>
            </a:endParaRPr>
          </a:p>
        </p:txBody>
      </p:sp>
      <p:sp>
        <p:nvSpPr>
          <p:cNvPr id="38" name="正方形/長方形 37"/>
          <p:cNvSpPr/>
          <p:nvPr/>
        </p:nvSpPr>
        <p:spPr bwMode="auto">
          <a:xfrm>
            <a:off x="2627784" y="4643844"/>
            <a:ext cx="792088" cy="432048"/>
          </a:xfrm>
          <a:prstGeom prst="rect">
            <a:avLst/>
          </a:prstGeom>
          <a:solidFill>
            <a:srgbClr val="FFFFFF"/>
          </a:solidFill>
          <a:ln w="9525" cap="flat" cmpd="sng" algn="ctr">
            <a:solidFill>
              <a:schemeClr val="tx1"/>
            </a:solidFill>
            <a:prstDash val="dash"/>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ja-JP" sz="1800" b="0" i="0" u="none" strike="noStrike" cap="none" normalizeH="0" baseline="0" dirty="0" smtClean="0">
                <a:ln>
                  <a:noFill/>
                </a:ln>
                <a:solidFill>
                  <a:srgbClr val="000000"/>
                </a:solidFill>
                <a:effectLst/>
                <a:latin typeface="Times New Roman" pitchFamily="16" charset="0"/>
                <a:ea typeface="MS Gothic" charset="-128"/>
              </a:rPr>
              <a:t>CCA</a:t>
            </a:r>
            <a:endParaRPr kumimoji="0" lang="ja-JP" altLang="en-US" sz="1800" b="0" i="0" u="none" strike="noStrike" cap="none" normalizeH="0" baseline="0" dirty="0" smtClean="0">
              <a:ln>
                <a:noFill/>
              </a:ln>
              <a:solidFill>
                <a:srgbClr val="000000"/>
              </a:solidFill>
              <a:effectLst/>
              <a:latin typeface="Times New Roman" pitchFamily="16" charset="0"/>
              <a:ea typeface="MS Gothic" charset="-128"/>
            </a:endParaRPr>
          </a:p>
        </p:txBody>
      </p:sp>
      <p:sp>
        <p:nvSpPr>
          <p:cNvPr id="39" name="正方形/長方形 38"/>
          <p:cNvSpPr/>
          <p:nvPr/>
        </p:nvSpPr>
        <p:spPr bwMode="auto">
          <a:xfrm>
            <a:off x="2627784" y="5651956"/>
            <a:ext cx="792088" cy="432048"/>
          </a:xfrm>
          <a:prstGeom prst="rect">
            <a:avLst/>
          </a:prstGeom>
          <a:solidFill>
            <a:srgbClr val="FFFFFF"/>
          </a:solidFill>
          <a:ln w="9525" cap="flat" cmpd="sng" algn="ctr">
            <a:solidFill>
              <a:schemeClr val="tx1"/>
            </a:solidFill>
            <a:prstDash val="dash"/>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ja-JP" sz="1800" b="0" i="0" u="none" strike="noStrike" cap="none" normalizeH="0" baseline="0" dirty="0" smtClean="0">
                <a:ln>
                  <a:noFill/>
                </a:ln>
                <a:solidFill>
                  <a:srgbClr val="000000"/>
                </a:solidFill>
                <a:effectLst/>
                <a:latin typeface="Times New Roman" pitchFamily="16" charset="0"/>
                <a:ea typeface="MS Gothic" charset="-128"/>
              </a:rPr>
              <a:t>CCA</a:t>
            </a:r>
            <a:endParaRPr kumimoji="0" lang="ja-JP" altLang="en-US" sz="1800" b="0" i="0" u="none" strike="noStrike" cap="none" normalizeH="0" baseline="0" dirty="0" smtClean="0">
              <a:ln>
                <a:noFill/>
              </a:ln>
              <a:solidFill>
                <a:srgbClr val="000000"/>
              </a:solidFill>
              <a:effectLst/>
              <a:latin typeface="Times New Roman" pitchFamily="16" charset="0"/>
              <a:ea typeface="MS Gothic" charset="-128"/>
            </a:endParaRPr>
          </a:p>
        </p:txBody>
      </p:sp>
      <p:cxnSp>
        <p:nvCxnSpPr>
          <p:cNvPr id="31" name="直線矢印コネクタ 30"/>
          <p:cNvCxnSpPr/>
          <p:nvPr/>
        </p:nvCxnSpPr>
        <p:spPr bwMode="auto">
          <a:xfrm>
            <a:off x="2627784" y="2492896"/>
            <a:ext cx="792088" cy="0"/>
          </a:xfrm>
          <a:prstGeom prst="straightConnector1">
            <a:avLst/>
          </a:prstGeom>
          <a:solidFill>
            <a:srgbClr val="00B8FF"/>
          </a:solidFill>
          <a:ln w="9525" cap="flat" cmpd="sng" algn="ctr">
            <a:solidFill>
              <a:schemeClr val="tx1"/>
            </a:solidFill>
            <a:prstDash val="solid"/>
            <a:round/>
            <a:headEnd type="arrow"/>
            <a:tailEnd type="arrow"/>
          </a:ln>
          <a:effectLst/>
        </p:spPr>
      </p:cxnSp>
      <p:sp>
        <p:nvSpPr>
          <p:cNvPr id="40" name="正方形/長方形 39"/>
          <p:cNvSpPr/>
          <p:nvPr/>
        </p:nvSpPr>
        <p:spPr bwMode="auto">
          <a:xfrm>
            <a:off x="3419872" y="2636912"/>
            <a:ext cx="2664296" cy="432048"/>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ja-JP" sz="1800" b="0" i="0" u="none" strike="noStrike" cap="none" normalizeH="0" baseline="0" dirty="0" smtClean="0">
                <a:ln>
                  <a:noFill/>
                </a:ln>
                <a:solidFill>
                  <a:srgbClr val="000000"/>
                </a:solidFill>
                <a:effectLst/>
                <a:latin typeface="Times New Roman" pitchFamily="16" charset="0"/>
                <a:ea typeface="MS Gothic" charset="-128"/>
              </a:rPr>
              <a:t>Data to STA-1</a:t>
            </a:r>
            <a:endParaRPr kumimoji="0" lang="ja-JP" altLang="en-US" sz="1800" b="0" i="0" u="none" strike="noStrike" cap="none" normalizeH="0" baseline="0" dirty="0" smtClean="0">
              <a:ln>
                <a:noFill/>
              </a:ln>
              <a:solidFill>
                <a:srgbClr val="000000"/>
              </a:solidFill>
              <a:effectLst/>
              <a:latin typeface="Times New Roman" pitchFamily="16" charset="0"/>
              <a:ea typeface="MS Gothic" charset="-128"/>
            </a:endParaRPr>
          </a:p>
        </p:txBody>
      </p:sp>
      <p:sp>
        <p:nvSpPr>
          <p:cNvPr id="43" name="正方形/長方形 42"/>
          <p:cNvSpPr/>
          <p:nvPr/>
        </p:nvSpPr>
        <p:spPr bwMode="auto">
          <a:xfrm>
            <a:off x="3419872" y="3645024"/>
            <a:ext cx="2664296" cy="432048"/>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ja-JP" sz="1800" b="0" i="0" u="none" strike="noStrike" cap="none" normalizeH="0" baseline="0" dirty="0" smtClean="0">
                <a:ln>
                  <a:noFill/>
                </a:ln>
                <a:solidFill>
                  <a:srgbClr val="000000"/>
                </a:solidFill>
                <a:effectLst/>
                <a:latin typeface="Times New Roman" pitchFamily="16" charset="0"/>
                <a:ea typeface="MS Gothic" charset="-128"/>
              </a:rPr>
              <a:t>Data to STA-2</a:t>
            </a:r>
            <a:endParaRPr kumimoji="0" lang="ja-JP" altLang="en-US" sz="1800" b="0" i="0" u="none" strike="noStrike" cap="none" normalizeH="0" baseline="0" dirty="0" smtClean="0">
              <a:ln>
                <a:noFill/>
              </a:ln>
              <a:solidFill>
                <a:srgbClr val="000000"/>
              </a:solidFill>
              <a:effectLst/>
              <a:latin typeface="Times New Roman" pitchFamily="16" charset="0"/>
              <a:ea typeface="MS Gothic" charset="-128"/>
            </a:endParaRPr>
          </a:p>
        </p:txBody>
      </p:sp>
      <p:sp>
        <p:nvSpPr>
          <p:cNvPr id="44" name="正方形/長方形 43"/>
          <p:cNvSpPr/>
          <p:nvPr/>
        </p:nvSpPr>
        <p:spPr bwMode="auto">
          <a:xfrm>
            <a:off x="3419872" y="4653136"/>
            <a:ext cx="2664296" cy="432048"/>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ja-JP" sz="1800" b="0" i="0" u="none" strike="noStrike" cap="none" normalizeH="0" baseline="0" dirty="0" smtClean="0">
                <a:ln>
                  <a:noFill/>
                </a:ln>
                <a:solidFill>
                  <a:srgbClr val="000000"/>
                </a:solidFill>
                <a:effectLst/>
                <a:latin typeface="Times New Roman" pitchFamily="16" charset="0"/>
                <a:ea typeface="MS Gothic" charset="-128"/>
              </a:rPr>
              <a:t>Data to STA-3</a:t>
            </a:r>
            <a:endParaRPr kumimoji="0" lang="ja-JP" altLang="en-US" sz="1800" b="0" i="0" u="none" strike="noStrike" cap="none" normalizeH="0" baseline="0" dirty="0" smtClean="0">
              <a:ln>
                <a:noFill/>
              </a:ln>
              <a:solidFill>
                <a:srgbClr val="000000"/>
              </a:solidFill>
              <a:effectLst/>
              <a:latin typeface="Times New Roman" pitchFamily="16" charset="0"/>
              <a:ea typeface="MS Gothic" charset="-128"/>
            </a:endParaRPr>
          </a:p>
        </p:txBody>
      </p:sp>
      <p:sp>
        <p:nvSpPr>
          <p:cNvPr id="45" name="正方形/長方形 44"/>
          <p:cNvSpPr/>
          <p:nvPr/>
        </p:nvSpPr>
        <p:spPr bwMode="auto">
          <a:xfrm>
            <a:off x="3419872" y="5661248"/>
            <a:ext cx="2664296" cy="432048"/>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ja-JP" sz="1800" b="0" i="0" u="none" strike="noStrike" cap="none" normalizeH="0" baseline="0" dirty="0" smtClean="0">
                <a:ln>
                  <a:noFill/>
                </a:ln>
                <a:solidFill>
                  <a:srgbClr val="000000"/>
                </a:solidFill>
                <a:effectLst/>
                <a:latin typeface="Times New Roman" pitchFamily="16" charset="0"/>
                <a:ea typeface="MS Gothic" charset="-128"/>
              </a:rPr>
              <a:t>Data to STA-4</a:t>
            </a:r>
            <a:endParaRPr kumimoji="0" lang="ja-JP" altLang="en-US" sz="1800" b="0" i="0" u="none" strike="noStrike" cap="none" normalizeH="0" baseline="0" dirty="0" smtClean="0">
              <a:ln>
                <a:noFill/>
              </a:ln>
              <a:solidFill>
                <a:srgbClr val="000000"/>
              </a:solidFill>
              <a:effectLst/>
              <a:latin typeface="Times New Roman" pitchFamily="16" charset="0"/>
              <a:ea typeface="MS Gothic" charset="-128"/>
            </a:endParaRPr>
          </a:p>
        </p:txBody>
      </p:sp>
      <p:cxnSp>
        <p:nvCxnSpPr>
          <p:cNvPr id="42" name="直線コネクタ 41"/>
          <p:cNvCxnSpPr/>
          <p:nvPr/>
        </p:nvCxnSpPr>
        <p:spPr bwMode="auto">
          <a:xfrm>
            <a:off x="6084168" y="2204864"/>
            <a:ext cx="0" cy="4320480"/>
          </a:xfrm>
          <a:prstGeom prst="line">
            <a:avLst/>
          </a:prstGeom>
          <a:solidFill>
            <a:srgbClr val="00B8FF"/>
          </a:solidFill>
          <a:ln w="9525" cap="flat" cmpd="sng" algn="ctr">
            <a:solidFill>
              <a:schemeClr val="tx1"/>
            </a:solidFill>
            <a:prstDash val="dash"/>
            <a:round/>
            <a:headEnd type="none" w="med" len="med"/>
            <a:tailEnd type="none" w="med" len="med"/>
          </a:ln>
          <a:effectLst/>
        </p:spPr>
      </p:cxnSp>
      <p:cxnSp>
        <p:nvCxnSpPr>
          <p:cNvPr id="55" name="直線矢印コネクタ 54"/>
          <p:cNvCxnSpPr/>
          <p:nvPr/>
        </p:nvCxnSpPr>
        <p:spPr bwMode="auto">
          <a:xfrm>
            <a:off x="6084168" y="2564904"/>
            <a:ext cx="360040" cy="0"/>
          </a:xfrm>
          <a:prstGeom prst="straightConnector1">
            <a:avLst/>
          </a:prstGeom>
          <a:solidFill>
            <a:srgbClr val="00B8FF"/>
          </a:solidFill>
          <a:ln w="9525" cap="flat" cmpd="sng" algn="ctr">
            <a:solidFill>
              <a:schemeClr val="tx1"/>
            </a:solidFill>
            <a:prstDash val="solid"/>
            <a:round/>
            <a:headEnd type="arrow"/>
            <a:tailEnd type="arrow"/>
          </a:ln>
          <a:effectLst/>
        </p:spPr>
      </p:cxnSp>
      <p:cxnSp>
        <p:nvCxnSpPr>
          <p:cNvPr id="58" name="直線コネクタ 57"/>
          <p:cNvCxnSpPr/>
          <p:nvPr/>
        </p:nvCxnSpPr>
        <p:spPr bwMode="auto">
          <a:xfrm>
            <a:off x="6444208" y="2204864"/>
            <a:ext cx="0" cy="4320480"/>
          </a:xfrm>
          <a:prstGeom prst="line">
            <a:avLst/>
          </a:prstGeom>
          <a:solidFill>
            <a:srgbClr val="00B8FF"/>
          </a:solidFill>
          <a:ln w="9525" cap="flat" cmpd="sng" algn="ctr">
            <a:solidFill>
              <a:schemeClr val="tx1"/>
            </a:solidFill>
            <a:prstDash val="dash"/>
            <a:round/>
            <a:headEnd type="none" w="med" len="med"/>
            <a:tailEnd type="none" w="med" len="med"/>
          </a:ln>
          <a:effectLst/>
        </p:spPr>
      </p:cxnSp>
      <p:sp>
        <p:nvSpPr>
          <p:cNvPr id="56" name="正方形/長方形 55"/>
          <p:cNvSpPr/>
          <p:nvPr/>
        </p:nvSpPr>
        <p:spPr bwMode="auto">
          <a:xfrm>
            <a:off x="6444208" y="3068960"/>
            <a:ext cx="576064" cy="432048"/>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ja-JP" sz="1800" b="0" i="0" u="none" strike="noStrike" cap="none" normalizeH="0" baseline="0" dirty="0" smtClean="0">
                <a:ln>
                  <a:noFill/>
                </a:ln>
                <a:solidFill>
                  <a:srgbClr val="000000"/>
                </a:solidFill>
                <a:effectLst/>
                <a:latin typeface="Times New Roman" pitchFamily="16" charset="0"/>
                <a:ea typeface="MS Gothic" charset="-128"/>
              </a:rPr>
              <a:t>ACK</a:t>
            </a:r>
            <a:endParaRPr kumimoji="0" lang="ja-JP" altLang="en-US" sz="1800" b="0" i="0" u="none" strike="noStrike" cap="none" normalizeH="0" baseline="0" dirty="0" smtClean="0">
              <a:ln>
                <a:noFill/>
              </a:ln>
              <a:solidFill>
                <a:srgbClr val="000000"/>
              </a:solidFill>
              <a:effectLst/>
              <a:latin typeface="Times New Roman" pitchFamily="16" charset="0"/>
              <a:ea typeface="MS Gothic" charset="-128"/>
            </a:endParaRPr>
          </a:p>
        </p:txBody>
      </p:sp>
      <p:sp>
        <p:nvSpPr>
          <p:cNvPr id="60" name="正方形/長方形 59"/>
          <p:cNvSpPr/>
          <p:nvPr/>
        </p:nvSpPr>
        <p:spPr bwMode="auto">
          <a:xfrm>
            <a:off x="6444208" y="4077072"/>
            <a:ext cx="576064" cy="432048"/>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ja-JP" sz="1800" b="0" i="0" u="none" strike="noStrike" cap="none" normalizeH="0" baseline="0" dirty="0" smtClean="0">
                <a:ln>
                  <a:noFill/>
                </a:ln>
                <a:solidFill>
                  <a:srgbClr val="000000"/>
                </a:solidFill>
                <a:effectLst/>
                <a:latin typeface="Times New Roman" pitchFamily="16" charset="0"/>
                <a:ea typeface="MS Gothic" charset="-128"/>
              </a:rPr>
              <a:t>ACK</a:t>
            </a:r>
            <a:endParaRPr kumimoji="0" lang="ja-JP" altLang="en-US" sz="1800" b="0" i="0" u="none" strike="noStrike" cap="none" normalizeH="0" baseline="0" dirty="0" smtClean="0">
              <a:ln>
                <a:noFill/>
              </a:ln>
              <a:solidFill>
                <a:srgbClr val="000000"/>
              </a:solidFill>
              <a:effectLst/>
              <a:latin typeface="Times New Roman" pitchFamily="16" charset="0"/>
              <a:ea typeface="MS Gothic" charset="-128"/>
            </a:endParaRPr>
          </a:p>
        </p:txBody>
      </p:sp>
      <p:sp>
        <p:nvSpPr>
          <p:cNvPr id="61" name="正方形/長方形 60"/>
          <p:cNvSpPr/>
          <p:nvPr/>
        </p:nvSpPr>
        <p:spPr bwMode="auto">
          <a:xfrm>
            <a:off x="6444208" y="5085184"/>
            <a:ext cx="576064" cy="432048"/>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ja-JP" sz="1800" b="0" i="0" u="none" strike="noStrike" cap="none" normalizeH="0" baseline="0" dirty="0" smtClean="0">
                <a:ln>
                  <a:noFill/>
                </a:ln>
                <a:solidFill>
                  <a:srgbClr val="000000"/>
                </a:solidFill>
                <a:effectLst/>
                <a:latin typeface="Times New Roman" pitchFamily="16" charset="0"/>
                <a:ea typeface="MS Gothic" charset="-128"/>
              </a:rPr>
              <a:t>ACK</a:t>
            </a:r>
            <a:endParaRPr kumimoji="0" lang="ja-JP" altLang="en-US" sz="1800" b="0" i="0" u="none" strike="noStrike" cap="none" normalizeH="0" baseline="0" dirty="0" smtClean="0">
              <a:ln>
                <a:noFill/>
              </a:ln>
              <a:solidFill>
                <a:srgbClr val="000000"/>
              </a:solidFill>
              <a:effectLst/>
              <a:latin typeface="Times New Roman" pitchFamily="16" charset="0"/>
              <a:ea typeface="MS Gothic" charset="-128"/>
            </a:endParaRPr>
          </a:p>
        </p:txBody>
      </p:sp>
      <p:sp>
        <p:nvSpPr>
          <p:cNvPr id="62" name="正方形/長方形 61"/>
          <p:cNvSpPr/>
          <p:nvPr/>
        </p:nvSpPr>
        <p:spPr bwMode="auto">
          <a:xfrm>
            <a:off x="6444208" y="6093296"/>
            <a:ext cx="576064" cy="432048"/>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ja-JP" sz="1800" b="0" i="0" u="none" strike="noStrike" cap="none" normalizeH="0" baseline="0" dirty="0" smtClean="0">
                <a:ln>
                  <a:noFill/>
                </a:ln>
                <a:solidFill>
                  <a:srgbClr val="000000"/>
                </a:solidFill>
                <a:effectLst/>
                <a:latin typeface="Times New Roman" pitchFamily="16" charset="0"/>
                <a:ea typeface="MS Gothic" charset="-128"/>
              </a:rPr>
              <a:t>ACK</a:t>
            </a:r>
            <a:endParaRPr kumimoji="0" lang="ja-JP" altLang="en-US" sz="1800" b="0" i="0" u="none" strike="noStrike" cap="none" normalizeH="0" baseline="0" dirty="0" smtClean="0">
              <a:ln>
                <a:noFill/>
              </a:ln>
              <a:solidFill>
                <a:srgbClr val="000000"/>
              </a:solidFill>
              <a:effectLst/>
              <a:latin typeface="Times New Roman" pitchFamily="16" charset="0"/>
              <a:ea typeface="MS Gothic" charset="-128"/>
            </a:endParaRPr>
          </a:p>
        </p:txBody>
      </p:sp>
      <p:sp>
        <p:nvSpPr>
          <p:cNvPr id="57" name="テキスト ボックス 56"/>
          <p:cNvSpPr txBox="1"/>
          <p:nvPr/>
        </p:nvSpPr>
        <p:spPr>
          <a:xfrm>
            <a:off x="5940152" y="1988840"/>
            <a:ext cx="648072" cy="369332"/>
          </a:xfrm>
          <a:prstGeom prst="rect">
            <a:avLst/>
          </a:prstGeom>
          <a:noFill/>
        </p:spPr>
        <p:txBody>
          <a:bodyPr wrap="square" rtlCol="0">
            <a:spAutoFit/>
          </a:bodyPr>
          <a:lstStyle/>
          <a:p>
            <a:r>
              <a:rPr kumimoji="1" lang="en-US" altLang="ja-JP" sz="1800" dirty="0" smtClean="0">
                <a:solidFill>
                  <a:srgbClr val="000000"/>
                </a:solidFill>
              </a:rPr>
              <a:t>SIFS</a:t>
            </a:r>
            <a:endParaRPr kumimoji="1" lang="ja-JP" altLang="en-US" sz="1800" dirty="0">
              <a:solidFill>
                <a:srgbClr val="000000"/>
              </a:solidFill>
            </a:endParaRPr>
          </a:p>
        </p:txBody>
      </p:sp>
      <p:sp>
        <p:nvSpPr>
          <p:cNvPr id="59" name="テキスト ボックス 58"/>
          <p:cNvSpPr txBox="1"/>
          <p:nvPr/>
        </p:nvSpPr>
        <p:spPr>
          <a:xfrm>
            <a:off x="395536" y="2780928"/>
            <a:ext cx="1224136" cy="461665"/>
          </a:xfrm>
          <a:prstGeom prst="rect">
            <a:avLst/>
          </a:prstGeom>
          <a:noFill/>
        </p:spPr>
        <p:txBody>
          <a:bodyPr wrap="square" rtlCol="0">
            <a:spAutoFit/>
          </a:bodyPr>
          <a:lstStyle/>
          <a:p>
            <a:r>
              <a:rPr kumimoji="1" lang="en-US" altLang="ja-JP" dirty="0" smtClean="0">
                <a:solidFill>
                  <a:srgbClr val="000000"/>
                </a:solidFill>
              </a:rPr>
              <a:t>CH36</a:t>
            </a:r>
            <a:endParaRPr kumimoji="1" lang="ja-JP" altLang="en-US" dirty="0">
              <a:solidFill>
                <a:srgbClr val="000000"/>
              </a:solidFill>
            </a:endParaRPr>
          </a:p>
        </p:txBody>
      </p:sp>
      <p:cxnSp>
        <p:nvCxnSpPr>
          <p:cNvPr id="77" name="直線コネクタ 76"/>
          <p:cNvCxnSpPr/>
          <p:nvPr/>
        </p:nvCxnSpPr>
        <p:spPr bwMode="auto">
          <a:xfrm>
            <a:off x="2627784" y="2204864"/>
            <a:ext cx="0" cy="432048"/>
          </a:xfrm>
          <a:prstGeom prst="line">
            <a:avLst/>
          </a:prstGeom>
          <a:solidFill>
            <a:srgbClr val="00B8FF"/>
          </a:solidFill>
          <a:ln w="9525" cap="flat" cmpd="sng" algn="ctr">
            <a:solidFill>
              <a:schemeClr val="tx1"/>
            </a:solidFill>
            <a:prstDash val="dash"/>
            <a:round/>
            <a:headEnd type="none" w="med" len="med"/>
            <a:tailEnd type="none" w="med" len="med"/>
          </a:ln>
          <a:effectLst/>
        </p:spPr>
      </p:cxnSp>
      <p:cxnSp>
        <p:nvCxnSpPr>
          <p:cNvPr id="79" name="直線コネクタ 78"/>
          <p:cNvCxnSpPr/>
          <p:nvPr/>
        </p:nvCxnSpPr>
        <p:spPr bwMode="auto">
          <a:xfrm>
            <a:off x="2627784" y="3068960"/>
            <a:ext cx="0" cy="576064"/>
          </a:xfrm>
          <a:prstGeom prst="line">
            <a:avLst/>
          </a:prstGeom>
          <a:solidFill>
            <a:srgbClr val="00B8FF"/>
          </a:solidFill>
          <a:ln w="9525" cap="flat" cmpd="sng" algn="ctr">
            <a:solidFill>
              <a:schemeClr val="tx1"/>
            </a:solidFill>
            <a:prstDash val="dash"/>
            <a:round/>
            <a:headEnd type="none" w="med" len="med"/>
            <a:tailEnd type="none" w="med" len="med"/>
          </a:ln>
          <a:effectLst/>
        </p:spPr>
      </p:cxnSp>
      <p:cxnSp>
        <p:nvCxnSpPr>
          <p:cNvPr id="81" name="直線コネクタ 80"/>
          <p:cNvCxnSpPr/>
          <p:nvPr/>
        </p:nvCxnSpPr>
        <p:spPr bwMode="auto">
          <a:xfrm>
            <a:off x="2627784" y="4077072"/>
            <a:ext cx="0" cy="576064"/>
          </a:xfrm>
          <a:prstGeom prst="line">
            <a:avLst/>
          </a:prstGeom>
          <a:solidFill>
            <a:srgbClr val="00B8FF"/>
          </a:solidFill>
          <a:ln w="9525" cap="flat" cmpd="sng" algn="ctr">
            <a:solidFill>
              <a:schemeClr val="tx1"/>
            </a:solidFill>
            <a:prstDash val="dash"/>
            <a:round/>
            <a:headEnd type="none" w="med" len="med"/>
            <a:tailEnd type="none" w="med" len="med"/>
          </a:ln>
          <a:effectLst/>
        </p:spPr>
      </p:cxnSp>
      <p:cxnSp>
        <p:nvCxnSpPr>
          <p:cNvPr id="83" name="直線コネクタ 82"/>
          <p:cNvCxnSpPr/>
          <p:nvPr/>
        </p:nvCxnSpPr>
        <p:spPr bwMode="auto">
          <a:xfrm>
            <a:off x="2627784" y="5085184"/>
            <a:ext cx="0" cy="576064"/>
          </a:xfrm>
          <a:prstGeom prst="line">
            <a:avLst/>
          </a:prstGeom>
          <a:solidFill>
            <a:srgbClr val="00B8FF"/>
          </a:solidFill>
          <a:ln w="9525" cap="flat" cmpd="sng" algn="ctr">
            <a:solidFill>
              <a:schemeClr val="tx1"/>
            </a:solidFill>
            <a:prstDash val="dash"/>
            <a:round/>
            <a:headEnd type="none" w="med" len="med"/>
            <a:tailEnd type="none" w="med" len="med"/>
          </a:ln>
          <a:effectLst/>
        </p:spPr>
      </p:cxnSp>
      <p:cxnSp>
        <p:nvCxnSpPr>
          <p:cNvPr id="85" name="直線コネクタ 84"/>
          <p:cNvCxnSpPr/>
          <p:nvPr/>
        </p:nvCxnSpPr>
        <p:spPr bwMode="auto">
          <a:xfrm>
            <a:off x="2627784" y="6093296"/>
            <a:ext cx="0" cy="432048"/>
          </a:xfrm>
          <a:prstGeom prst="line">
            <a:avLst/>
          </a:prstGeom>
          <a:solidFill>
            <a:srgbClr val="00B8FF"/>
          </a:solidFill>
          <a:ln w="9525" cap="flat" cmpd="sng" algn="ctr">
            <a:solidFill>
              <a:schemeClr val="tx1"/>
            </a:solidFill>
            <a:prstDash val="dash"/>
            <a:round/>
            <a:headEnd type="none" w="med" len="med"/>
            <a:tailEnd type="none" w="med" len="med"/>
          </a:ln>
          <a:effectLst/>
        </p:spPr>
      </p:cxnSp>
      <p:sp>
        <p:nvSpPr>
          <p:cNvPr id="86" name="テキスト ボックス 85"/>
          <p:cNvSpPr txBox="1"/>
          <p:nvPr/>
        </p:nvSpPr>
        <p:spPr>
          <a:xfrm>
            <a:off x="395536" y="3861048"/>
            <a:ext cx="1224136" cy="461665"/>
          </a:xfrm>
          <a:prstGeom prst="rect">
            <a:avLst/>
          </a:prstGeom>
          <a:noFill/>
        </p:spPr>
        <p:txBody>
          <a:bodyPr wrap="square" rtlCol="0">
            <a:spAutoFit/>
          </a:bodyPr>
          <a:lstStyle/>
          <a:p>
            <a:r>
              <a:rPr kumimoji="1" lang="en-US" altLang="ja-JP" dirty="0" smtClean="0">
                <a:solidFill>
                  <a:srgbClr val="000000"/>
                </a:solidFill>
              </a:rPr>
              <a:t>CH40</a:t>
            </a:r>
            <a:endParaRPr kumimoji="1" lang="ja-JP" altLang="en-US" dirty="0">
              <a:solidFill>
                <a:srgbClr val="000000"/>
              </a:solidFill>
            </a:endParaRPr>
          </a:p>
        </p:txBody>
      </p:sp>
      <p:sp>
        <p:nvSpPr>
          <p:cNvPr id="87" name="テキスト ボックス 86"/>
          <p:cNvSpPr txBox="1"/>
          <p:nvPr/>
        </p:nvSpPr>
        <p:spPr>
          <a:xfrm>
            <a:off x="395536" y="4839543"/>
            <a:ext cx="1224136" cy="461665"/>
          </a:xfrm>
          <a:prstGeom prst="rect">
            <a:avLst/>
          </a:prstGeom>
          <a:noFill/>
        </p:spPr>
        <p:txBody>
          <a:bodyPr wrap="square" rtlCol="0">
            <a:spAutoFit/>
          </a:bodyPr>
          <a:lstStyle/>
          <a:p>
            <a:r>
              <a:rPr kumimoji="1" lang="en-US" altLang="ja-JP" dirty="0" smtClean="0">
                <a:solidFill>
                  <a:srgbClr val="000000"/>
                </a:solidFill>
              </a:rPr>
              <a:t>CH44</a:t>
            </a:r>
            <a:endParaRPr kumimoji="1" lang="ja-JP" altLang="en-US" dirty="0">
              <a:solidFill>
                <a:srgbClr val="000000"/>
              </a:solidFill>
            </a:endParaRPr>
          </a:p>
        </p:txBody>
      </p:sp>
      <p:sp>
        <p:nvSpPr>
          <p:cNvPr id="88" name="テキスト ボックス 87"/>
          <p:cNvSpPr txBox="1"/>
          <p:nvPr/>
        </p:nvSpPr>
        <p:spPr>
          <a:xfrm>
            <a:off x="395536" y="5847655"/>
            <a:ext cx="1224136" cy="461665"/>
          </a:xfrm>
          <a:prstGeom prst="rect">
            <a:avLst/>
          </a:prstGeom>
          <a:noFill/>
        </p:spPr>
        <p:txBody>
          <a:bodyPr wrap="square" rtlCol="0">
            <a:spAutoFit/>
          </a:bodyPr>
          <a:lstStyle/>
          <a:p>
            <a:r>
              <a:rPr kumimoji="1" lang="en-US" altLang="ja-JP" dirty="0" smtClean="0">
                <a:solidFill>
                  <a:srgbClr val="000000"/>
                </a:solidFill>
              </a:rPr>
              <a:t>CH48</a:t>
            </a:r>
            <a:endParaRPr kumimoji="1" lang="ja-JP" altLang="en-US" dirty="0">
              <a:solidFill>
                <a:srgbClr val="000000"/>
              </a:solidFill>
            </a:endParaRPr>
          </a:p>
        </p:txBody>
      </p:sp>
      <p:sp>
        <p:nvSpPr>
          <p:cNvPr id="2" name="テキスト ボックス 1"/>
          <p:cNvSpPr txBox="1"/>
          <p:nvPr/>
        </p:nvSpPr>
        <p:spPr>
          <a:xfrm>
            <a:off x="395536" y="2348880"/>
            <a:ext cx="504056" cy="369332"/>
          </a:xfrm>
          <a:prstGeom prst="rect">
            <a:avLst/>
          </a:prstGeom>
          <a:noFill/>
        </p:spPr>
        <p:txBody>
          <a:bodyPr wrap="square" rtlCol="0">
            <a:spAutoFit/>
          </a:bodyPr>
          <a:lstStyle/>
          <a:p>
            <a:r>
              <a:rPr kumimoji="1" lang="en-US" altLang="ja-JP" sz="1800" dirty="0" smtClean="0">
                <a:solidFill>
                  <a:srgbClr val="000000"/>
                </a:solidFill>
              </a:rPr>
              <a:t>Ex.</a:t>
            </a:r>
            <a:endParaRPr kumimoji="1" lang="ja-JP" altLang="en-US" sz="1800" dirty="0">
              <a:solidFill>
                <a:srgbClr val="000000"/>
              </a:solidFill>
            </a:endParaRPr>
          </a:p>
        </p:txBody>
      </p:sp>
      <p:sp>
        <p:nvSpPr>
          <p:cNvPr id="3" name="テキスト ボックス 2"/>
          <p:cNvSpPr txBox="1"/>
          <p:nvPr/>
        </p:nvSpPr>
        <p:spPr>
          <a:xfrm>
            <a:off x="395536" y="1268760"/>
            <a:ext cx="7920880" cy="646331"/>
          </a:xfrm>
          <a:prstGeom prst="rect">
            <a:avLst/>
          </a:prstGeom>
          <a:noFill/>
        </p:spPr>
        <p:txBody>
          <a:bodyPr wrap="square" rtlCol="0">
            <a:spAutoFit/>
          </a:bodyPr>
          <a:lstStyle/>
          <a:p>
            <a:r>
              <a:rPr kumimoji="1" lang="en-US" altLang="ja-JP" sz="1800" dirty="0" smtClean="0">
                <a:solidFill>
                  <a:schemeClr val="tx1"/>
                </a:solidFill>
              </a:rPr>
              <a:t>Simultaneous data transmissions to multiple STAs using multi-channels.</a:t>
            </a:r>
          </a:p>
          <a:p>
            <a:r>
              <a:rPr kumimoji="1" lang="en-US" altLang="ja-JP" sz="1800" dirty="0" smtClean="0">
                <a:solidFill>
                  <a:schemeClr val="tx1"/>
                </a:solidFill>
              </a:rPr>
              <a:t>It may improve access efficiency.</a:t>
            </a:r>
            <a:endParaRPr kumimoji="1" lang="ja-JP" altLang="en-US" sz="1800" dirty="0">
              <a:solidFill>
                <a:schemeClr val="tx1"/>
              </a:solidFill>
            </a:endParaRPr>
          </a:p>
        </p:txBody>
      </p:sp>
    </p:spTree>
    <p:extLst>
      <p:ext uri="{BB962C8B-B14F-4D97-AF65-F5344CB8AC3E}">
        <p14:creationId xmlns:p14="http://schemas.microsoft.com/office/powerpoint/2010/main" val="1575672569"/>
      </p:ext>
    </p:extLst>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smtClean="0"/>
              <a:t>October 2014</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smtClean="0"/>
              <a:t>K. Yunoki and B. Zhao, KDDI R&amp;D Labs.</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a:t>
            </a:fld>
            <a:endParaRPr lang="en-GB"/>
          </a:p>
        </p:txBody>
      </p:sp>
      <p:sp>
        <p:nvSpPr>
          <p:cNvPr id="4097" name="Rectangle 1"/>
          <p:cNvSpPr>
            <a:spLocks noGrp="1" noChangeArrowheads="1"/>
          </p:cNvSpPr>
          <p:nvPr>
            <p:ph type="title"/>
          </p:nvPr>
        </p:nvSpPr>
        <p:spPr>
          <a:xfrm>
            <a:off x="685800" y="685800"/>
            <a:ext cx="7772400" cy="87099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ja-JP" dirty="0" smtClean="0"/>
              <a:t>Comments</a:t>
            </a:r>
            <a:r>
              <a:rPr lang="en-US" altLang="ja-JP" dirty="0"/>
              <a:t> </a:t>
            </a:r>
            <a:r>
              <a:rPr lang="en-US" altLang="ja-JP" dirty="0" smtClean="0"/>
              <a:t>at September meeting</a:t>
            </a:r>
            <a:endParaRPr lang="en-GB" dirty="0"/>
          </a:p>
        </p:txBody>
      </p:sp>
      <p:sp>
        <p:nvSpPr>
          <p:cNvPr id="4098" name="Rectangle 2"/>
          <p:cNvSpPr>
            <a:spLocks noGrp="1" noChangeArrowheads="1"/>
          </p:cNvSpPr>
          <p:nvPr>
            <p:ph type="body" idx="1"/>
          </p:nvPr>
        </p:nvSpPr>
        <p:spPr>
          <a:xfrm>
            <a:off x="395536" y="1628800"/>
            <a:ext cx="8280920" cy="4114800"/>
          </a:xfrm>
          <a:ln/>
        </p:spPr>
        <p:txBody>
          <a:bodyPr/>
          <a:lstStyle/>
          <a:p>
            <a:pPr marL="539750" indent="-53975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ja-JP" dirty="0" smtClean="0"/>
              <a:t>C1: </a:t>
            </a:r>
            <a:r>
              <a:rPr lang="en-US" altLang="ja-JP" dirty="0"/>
              <a:t>This proposal is Frequency Division </a:t>
            </a:r>
            <a:r>
              <a:rPr lang="en-US" altLang="ja-JP" dirty="0" smtClean="0"/>
              <a:t>Multiplexing </a:t>
            </a:r>
            <a:r>
              <a:rPr lang="en-US" altLang="ja-JP" dirty="0"/>
              <a:t>(FDM), it’s not FDMA.</a:t>
            </a:r>
          </a:p>
          <a:p>
            <a:pPr marL="539750" indent="-53975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ja-JP" dirty="0" smtClean="0"/>
              <a:t> </a:t>
            </a:r>
          </a:p>
          <a:p>
            <a:pPr marL="539750" indent="-53975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ja-JP" dirty="0" smtClean="0"/>
              <a:t>C2: Frame lengths are different for each receiver regarding data size to be sent and data rate.</a:t>
            </a:r>
          </a:p>
          <a:p>
            <a:pPr marL="539750" indent="-53975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altLang="ja-JP" dirty="0"/>
          </a:p>
          <a:p>
            <a:pPr marL="539750" indent="-53975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ja-JP" dirty="0" smtClean="0"/>
              <a:t>C3: It is necessary to consider interference mitigation measure for a legacy device at the mixed simultaneous transmission with 11ac devices.</a:t>
            </a:r>
          </a:p>
          <a:p>
            <a:pPr marL="539750" indent="-53975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altLang="ja-JP" dirty="0"/>
          </a:p>
          <a:p>
            <a:pPr marL="539750" indent="-53975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ja-JP" dirty="0" smtClean="0"/>
              <a:t>C4: Definition of legacy is needed.</a:t>
            </a:r>
          </a:p>
          <a:p>
            <a:pPr marL="539750" indent="-53975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altLang="ja-JP" dirty="0"/>
          </a:p>
        </p:txBody>
      </p:sp>
    </p:spTree>
    <p:extLst>
      <p:ext uri="{BB962C8B-B14F-4D97-AF65-F5344CB8AC3E}">
        <p14:creationId xmlns:p14="http://schemas.microsoft.com/office/powerpoint/2010/main" val="2875332607"/>
      </p:ext>
    </p:extLst>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95536" y="685800"/>
            <a:ext cx="8568952" cy="1065213"/>
          </a:xfrm>
        </p:spPr>
        <p:txBody>
          <a:bodyPr/>
          <a:lstStyle/>
          <a:p>
            <a:pPr algn="l"/>
            <a:r>
              <a:rPr kumimoji="1" lang="en-US" altLang="ja-JP" sz="2800" dirty="0" smtClean="0"/>
              <a:t>C1: This proposal is Frequency Division Multiplex.  </a:t>
            </a:r>
            <a:br>
              <a:rPr kumimoji="1" lang="en-US" altLang="ja-JP" sz="2800" dirty="0" smtClean="0"/>
            </a:br>
            <a:r>
              <a:rPr kumimoji="1" lang="en-US" altLang="ja-JP" sz="2800" dirty="0" smtClean="0"/>
              <a:t>A1: </a:t>
            </a:r>
            <a:r>
              <a:rPr kumimoji="1" lang="en-US" altLang="ja-JP" sz="2400" dirty="0" smtClean="0"/>
              <a:t>I’m not sure if this access method can be called FDMA.</a:t>
            </a:r>
            <a:endParaRPr kumimoji="1" lang="ja-JP" altLang="en-US" sz="2800"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フッター プレースホルダー 4"/>
          <p:cNvSpPr>
            <a:spLocks noGrp="1"/>
          </p:cNvSpPr>
          <p:nvPr>
            <p:ph type="ftr" idx="14"/>
          </p:nvPr>
        </p:nvSpPr>
        <p:spPr/>
        <p:txBody>
          <a:bodyPr/>
          <a:lstStyle/>
          <a:p>
            <a:r>
              <a:rPr lang="en-GB" smtClean="0"/>
              <a:t>K. Yunoki and B. Zhao, KDDI R&amp;D Labs.</a:t>
            </a:r>
            <a:endParaRPr lang="en-GB" dirty="0"/>
          </a:p>
        </p:txBody>
      </p:sp>
      <p:sp>
        <p:nvSpPr>
          <p:cNvPr id="6" name="日付プレースホルダー 5"/>
          <p:cNvSpPr>
            <a:spLocks noGrp="1"/>
          </p:cNvSpPr>
          <p:nvPr>
            <p:ph type="dt" idx="15"/>
          </p:nvPr>
        </p:nvSpPr>
        <p:spPr/>
        <p:txBody>
          <a:bodyPr/>
          <a:lstStyle/>
          <a:p>
            <a:r>
              <a:rPr lang="en-US" smtClean="0"/>
              <a:t>October 2014</a:t>
            </a:r>
            <a:endParaRPr lang="en-GB" dirty="0"/>
          </a:p>
        </p:txBody>
      </p:sp>
      <p:sp>
        <p:nvSpPr>
          <p:cNvPr id="3" name="テキスト ボックス 2"/>
          <p:cNvSpPr txBox="1"/>
          <p:nvPr/>
        </p:nvSpPr>
        <p:spPr>
          <a:xfrm>
            <a:off x="971600" y="1671191"/>
            <a:ext cx="7848872" cy="461665"/>
          </a:xfrm>
          <a:prstGeom prst="rect">
            <a:avLst/>
          </a:prstGeom>
          <a:noFill/>
        </p:spPr>
        <p:txBody>
          <a:bodyPr wrap="square" rtlCol="0">
            <a:spAutoFit/>
          </a:bodyPr>
          <a:lstStyle/>
          <a:p>
            <a:r>
              <a:rPr kumimoji="1" lang="en-US" altLang="ja-JP" dirty="0" smtClean="0">
                <a:solidFill>
                  <a:srgbClr val="000000"/>
                </a:solidFill>
              </a:rPr>
              <a:t>However, each channel isn’t dedicated to just a certain STA.</a:t>
            </a:r>
          </a:p>
        </p:txBody>
      </p:sp>
      <p:cxnSp>
        <p:nvCxnSpPr>
          <p:cNvPr id="7" name="直線矢印コネクタ 6"/>
          <p:cNvCxnSpPr/>
          <p:nvPr/>
        </p:nvCxnSpPr>
        <p:spPr bwMode="auto">
          <a:xfrm>
            <a:off x="1619672" y="3203684"/>
            <a:ext cx="6264696" cy="9292"/>
          </a:xfrm>
          <a:prstGeom prst="straightConnector1">
            <a:avLst/>
          </a:prstGeom>
          <a:solidFill>
            <a:srgbClr val="00B8FF"/>
          </a:solidFill>
          <a:ln w="9525" cap="flat" cmpd="sng" algn="ctr">
            <a:solidFill>
              <a:schemeClr val="tx1"/>
            </a:solidFill>
            <a:prstDash val="solid"/>
            <a:round/>
            <a:headEnd type="none" w="med" len="med"/>
            <a:tailEnd type="arrow"/>
          </a:ln>
          <a:effectLst/>
        </p:spPr>
      </p:cxnSp>
      <p:cxnSp>
        <p:nvCxnSpPr>
          <p:cNvPr id="8" name="直線矢印コネクタ 7"/>
          <p:cNvCxnSpPr/>
          <p:nvPr/>
        </p:nvCxnSpPr>
        <p:spPr bwMode="auto">
          <a:xfrm>
            <a:off x="1619672" y="4067780"/>
            <a:ext cx="6264696" cy="9292"/>
          </a:xfrm>
          <a:prstGeom prst="straightConnector1">
            <a:avLst/>
          </a:prstGeom>
          <a:solidFill>
            <a:srgbClr val="00B8FF"/>
          </a:solidFill>
          <a:ln w="9525" cap="flat" cmpd="sng" algn="ctr">
            <a:solidFill>
              <a:schemeClr val="tx1"/>
            </a:solidFill>
            <a:prstDash val="solid"/>
            <a:round/>
            <a:headEnd type="none" w="med" len="med"/>
            <a:tailEnd type="arrow"/>
          </a:ln>
          <a:effectLst/>
        </p:spPr>
      </p:cxnSp>
      <p:cxnSp>
        <p:nvCxnSpPr>
          <p:cNvPr id="9" name="直線矢印コネクタ 8"/>
          <p:cNvCxnSpPr/>
          <p:nvPr/>
        </p:nvCxnSpPr>
        <p:spPr bwMode="auto">
          <a:xfrm>
            <a:off x="1619672" y="4931876"/>
            <a:ext cx="6264696" cy="9292"/>
          </a:xfrm>
          <a:prstGeom prst="straightConnector1">
            <a:avLst/>
          </a:prstGeom>
          <a:solidFill>
            <a:srgbClr val="00B8FF"/>
          </a:solidFill>
          <a:ln w="9525" cap="flat" cmpd="sng" algn="ctr">
            <a:solidFill>
              <a:schemeClr val="tx1"/>
            </a:solidFill>
            <a:prstDash val="solid"/>
            <a:round/>
            <a:headEnd type="none" w="med" len="med"/>
            <a:tailEnd type="arrow"/>
          </a:ln>
          <a:effectLst/>
        </p:spPr>
      </p:cxnSp>
      <p:cxnSp>
        <p:nvCxnSpPr>
          <p:cNvPr id="10" name="直線矢印コネクタ 9"/>
          <p:cNvCxnSpPr/>
          <p:nvPr/>
        </p:nvCxnSpPr>
        <p:spPr bwMode="auto">
          <a:xfrm>
            <a:off x="1619672" y="5795972"/>
            <a:ext cx="6264696" cy="9292"/>
          </a:xfrm>
          <a:prstGeom prst="straightConnector1">
            <a:avLst/>
          </a:prstGeom>
          <a:solidFill>
            <a:srgbClr val="00B8FF"/>
          </a:solidFill>
          <a:ln w="9525" cap="flat" cmpd="sng" algn="ctr">
            <a:solidFill>
              <a:schemeClr val="tx1"/>
            </a:solidFill>
            <a:prstDash val="solid"/>
            <a:round/>
            <a:headEnd type="none" w="med" len="med"/>
            <a:tailEnd type="arrow"/>
          </a:ln>
          <a:effectLst/>
        </p:spPr>
      </p:cxnSp>
      <p:sp>
        <p:nvSpPr>
          <p:cNvPr id="11" name="テキスト ボックス 10"/>
          <p:cNvSpPr txBox="1"/>
          <p:nvPr/>
        </p:nvSpPr>
        <p:spPr>
          <a:xfrm>
            <a:off x="7884368" y="2987660"/>
            <a:ext cx="576064" cy="369332"/>
          </a:xfrm>
          <a:prstGeom prst="rect">
            <a:avLst/>
          </a:prstGeom>
          <a:noFill/>
        </p:spPr>
        <p:txBody>
          <a:bodyPr wrap="square" rtlCol="0">
            <a:spAutoFit/>
          </a:bodyPr>
          <a:lstStyle/>
          <a:p>
            <a:r>
              <a:rPr kumimoji="1" lang="en-US" altLang="ja-JP" sz="1800" dirty="0" smtClean="0">
                <a:solidFill>
                  <a:srgbClr val="000000"/>
                </a:solidFill>
              </a:rPr>
              <a:t>t</a:t>
            </a:r>
            <a:endParaRPr kumimoji="1" lang="ja-JP" altLang="en-US" sz="1800" dirty="0">
              <a:solidFill>
                <a:srgbClr val="000000"/>
              </a:solidFill>
            </a:endParaRPr>
          </a:p>
        </p:txBody>
      </p:sp>
      <p:sp>
        <p:nvSpPr>
          <p:cNvPr id="12" name="テキスト ボックス 11"/>
          <p:cNvSpPr txBox="1"/>
          <p:nvPr/>
        </p:nvSpPr>
        <p:spPr>
          <a:xfrm>
            <a:off x="7884368" y="3851756"/>
            <a:ext cx="576064" cy="369332"/>
          </a:xfrm>
          <a:prstGeom prst="rect">
            <a:avLst/>
          </a:prstGeom>
          <a:noFill/>
        </p:spPr>
        <p:txBody>
          <a:bodyPr wrap="square" rtlCol="0">
            <a:spAutoFit/>
          </a:bodyPr>
          <a:lstStyle/>
          <a:p>
            <a:r>
              <a:rPr kumimoji="1" lang="en-US" altLang="ja-JP" sz="1800" dirty="0" smtClean="0">
                <a:solidFill>
                  <a:srgbClr val="000000"/>
                </a:solidFill>
              </a:rPr>
              <a:t>t</a:t>
            </a:r>
            <a:endParaRPr kumimoji="1" lang="ja-JP" altLang="en-US" sz="1800" dirty="0">
              <a:solidFill>
                <a:srgbClr val="000000"/>
              </a:solidFill>
            </a:endParaRPr>
          </a:p>
        </p:txBody>
      </p:sp>
      <p:sp>
        <p:nvSpPr>
          <p:cNvPr id="13" name="テキスト ボックス 12"/>
          <p:cNvSpPr txBox="1"/>
          <p:nvPr/>
        </p:nvSpPr>
        <p:spPr>
          <a:xfrm>
            <a:off x="7884368" y="4715852"/>
            <a:ext cx="576064" cy="369332"/>
          </a:xfrm>
          <a:prstGeom prst="rect">
            <a:avLst/>
          </a:prstGeom>
          <a:noFill/>
        </p:spPr>
        <p:txBody>
          <a:bodyPr wrap="square" rtlCol="0">
            <a:spAutoFit/>
          </a:bodyPr>
          <a:lstStyle/>
          <a:p>
            <a:r>
              <a:rPr kumimoji="1" lang="en-US" altLang="ja-JP" sz="1800" dirty="0" smtClean="0">
                <a:solidFill>
                  <a:srgbClr val="000000"/>
                </a:solidFill>
              </a:rPr>
              <a:t>t</a:t>
            </a:r>
            <a:endParaRPr kumimoji="1" lang="ja-JP" altLang="en-US" sz="1800" dirty="0">
              <a:solidFill>
                <a:srgbClr val="000000"/>
              </a:solidFill>
            </a:endParaRPr>
          </a:p>
        </p:txBody>
      </p:sp>
      <p:sp>
        <p:nvSpPr>
          <p:cNvPr id="14" name="テキスト ボックス 13"/>
          <p:cNvSpPr txBox="1"/>
          <p:nvPr/>
        </p:nvSpPr>
        <p:spPr>
          <a:xfrm>
            <a:off x="7884368" y="5579948"/>
            <a:ext cx="576064" cy="369332"/>
          </a:xfrm>
          <a:prstGeom prst="rect">
            <a:avLst/>
          </a:prstGeom>
          <a:noFill/>
        </p:spPr>
        <p:txBody>
          <a:bodyPr wrap="square" rtlCol="0">
            <a:spAutoFit/>
          </a:bodyPr>
          <a:lstStyle/>
          <a:p>
            <a:r>
              <a:rPr kumimoji="1" lang="en-US" altLang="ja-JP" sz="1800" dirty="0" smtClean="0">
                <a:solidFill>
                  <a:srgbClr val="000000"/>
                </a:solidFill>
              </a:rPr>
              <a:t>t</a:t>
            </a:r>
            <a:endParaRPr kumimoji="1" lang="ja-JP" altLang="en-US" sz="1800" dirty="0">
              <a:solidFill>
                <a:srgbClr val="000000"/>
              </a:solidFill>
            </a:endParaRPr>
          </a:p>
        </p:txBody>
      </p:sp>
      <p:sp>
        <p:nvSpPr>
          <p:cNvPr id="15" name="テキスト ボックス 14"/>
          <p:cNvSpPr txBox="1"/>
          <p:nvPr/>
        </p:nvSpPr>
        <p:spPr>
          <a:xfrm>
            <a:off x="395536" y="2924944"/>
            <a:ext cx="1224136" cy="461665"/>
          </a:xfrm>
          <a:prstGeom prst="rect">
            <a:avLst/>
          </a:prstGeom>
          <a:noFill/>
        </p:spPr>
        <p:txBody>
          <a:bodyPr wrap="square" rtlCol="0">
            <a:spAutoFit/>
          </a:bodyPr>
          <a:lstStyle/>
          <a:p>
            <a:r>
              <a:rPr kumimoji="1" lang="en-US" altLang="ja-JP" dirty="0" smtClean="0">
                <a:solidFill>
                  <a:srgbClr val="000000"/>
                </a:solidFill>
              </a:rPr>
              <a:t>CH36</a:t>
            </a:r>
            <a:endParaRPr kumimoji="1" lang="ja-JP" altLang="en-US" dirty="0">
              <a:solidFill>
                <a:srgbClr val="000000"/>
              </a:solidFill>
            </a:endParaRPr>
          </a:p>
        </p:txBody>
      </p:sp>
      <p:sp>
        <p:nvSpPr>
          <p:cNvPr id="16" name="テキスト ボックス 15"/>
          <p:cNvSpPr txBox="1"/>
          <p:nvPr/>
        </p:nvSpPr>
        <p:spPr>
          <a:xfrm>
            <a:off x="395536" y="3861048"/>
            <a:ext cx="1224136" cy="461665"/>
          </a:xfrm>
          <a:prstGeom prst="rect">
            <a:avLst/>
          </a:prstGeom>
          <a:noFill/>
        </p:spPr>
        <p:txBody>
          <a:bodyPr wrap="square" rtlCol="0">
            <a:spAutoFit/>
          </a:bodyPr>
          <a:lstStyle/>
          <a:p>
            <a:r>
              <a:rPr kumimoji="1" lang="en-US" altLang="ja-JP" dirty="0" smtClean="0">
                <a:solidFill>
                  <a:srgbClr val="000000"/>
                </a:solidFill>
              </a:rPr>
              <a:t>CH40</a:t>
            </a:r>
            <a:endParaRPr kumimoji="1" lang="ja-JP" altLang="en-US" dirty="0">
              <a:solidFill>
                <a:srgbClr val="000000"/>
              </a:solidFill>
            </a:endParaRPr>
          </a:p>
        </p:txBody>
      </p:sp>
      <p:sp>
        <p:nvSpPr>
          <p:cNvPr id="17" name="テキスト ボックス 16"/>
          <p:cNvSpPr txBox="1"/>
          <p:nvPr/>
        </p:nvSpPr>
        <p:spPr>
          <a:xfrm>
            <a:off x="395536" y="4695527"/>
            <a:ext cx="1224136" cy="461665"/>
          </a:xfrm>
          <a:prstGeom prst="rect">
            <a:avLst/>
          </a:prstGeom>
          <a:noFill/>
        </p:spPr>
        <p:txBody>
          <a:bodyPr wrap="square" rtlCol="0">
            <a:spAutoFit/>
          </a:bodyPr>
          <a:lstStyle/>
          <a:p>
            <a:r>
              <a:rPr kumimoji="1" lang="en-US" altLang="ja-JP" dirty="0" smtClean="0">
                <a:solidFill>
                  <a:srgbClr val="000000"/>
                </a:solidFill>
              </a:rPr>
              <a:t>CH44</a:t>
            </a:r>
            <a:endParaRPr kumimoji="1" lang="ja-JP" altLang="en-US" dirty="0">
              <a:solidFill>
                <a:srgbClr val="000000"/>
              </a:solidFill>
            </a:endParaRPr>
          </a:p>
        </p:txBody>
      </p:sp>
      <p:sp>
        <p:nvSpPr>
          <p:cNvPr id="18" name="テキスト ボックス 17"/>
          <p:cNvSpPr txBox="1"/>
          <p:nvPr/>
        </p:nvSpPr>
        <p:spPr>
          <a:xfrm>
            <a:off x="395536" y="5559623"/>
            <a:ext cx="1224136" cy="461665"/>
          </a:xfrm>
          <a:prstGeom prst="rect">
            <a:avLst/>
          </a:prstGeom>
          <a:noFill/>
        </p:spPr>
        <p:txBody>
          <a:bodyPr wrap="square" rtlCol="0">
            <a:spAutoFit/>
          </a:bodyPr>
          <a:lstStyle/>
          <a:p>
            <a:r>
              <a:rPr kumimoji="1" lang="en-US" altLang="ja-JP" dirty="0" smtClean="0">
                <a:solidFill>
                  <a:srgbClr val="000000"/>
                </a:solidFill>
              </a:rPr>
              <a:t>CH48</a:t>
            </a:r>
            <a:endParaRPr kumimoji="1" lang="ja-JP" altLang="en-US" dirty="0">
              <a:solidFill>
                <a:srgbClr val="000000"/>
              </a:solidFill>
            </a:endParaRPr>
          </a:p>
        </p:txBody>
      </p:sp>
      <p:sp>
        <p:nvSpPr>
          <p:cNvPr id="19" name="テキスト ボックス 18"/>
          <p:cNvSpPr txBox="1"/>
          <p:nvPr/>
        </p:nvSpPr>
        <p:spPr>
          <a:xfrm>
            <a:off x="395536" y="2492896"/>
            <a:ext cx="504056" cy="369332"/>
          </a:xfrm>
          <a:prstGeom prst="rect">
            <a:avLst/>
          </a:prstGeom>
          <a:noFill/>
        </p:spPr>
        <p:txBody>
          <a:bodyPr wrap="square" rtlCol="0">
            <a:spAutoFit/>
          </a:bodyPr>
          <a:lstStyle/>
          <a:p>
            <a:r>
              <a:rPr kumimoji="1" lang="en-US" altLang="ja-JP" sz="1800" dirty="0" smtClean="0">
                <a:solidFill>
                  <a:srgbClr val="000000"/>
                </a:solidFill>
              </a:rPr>
              <a:t>Ex.</a:t>
            </a:r>
            <a:endParaRPr kumimoji="1" lang="ja-JP" altLang="en-US" sz="1800" dirty="0">
              <a:solidFill>
                <a:srgbClr val="000000"/>
              </a:solidFill>
            </a:endParaRPr>
          </a:p>
        </p:txBody>
      </p:sp>
      <p:cxnSp>
        <p:nvCxnSpPr>
          <p:cNvPr id="21" name="直線コネクタ 20"/>
          <p:cNvCxnSpPr/>
          <p:nvPr/>
        </p:nvCxnSpPr>
        <p:spPr bwMode="auto">
          <a:xfrm>
            <a:off x="1835696" y="2564904"/>
            <a:ext cx="0" cy="3816424"/>
          </a:xfrm>
          <a:prstGeom prst="line">
            <a:avLst/>
          </a:prstGeom>
          <a:solidFill>
            <a:srgbClr val="00B8FF"/>
          </a:solidFill>
          <a:ln w="9525" cap="flat" cmpd="sng" algn="ctr">
            <a:solidFill>
              <a:schemeClr val="tx1"/>
            </a:solidFill>
            <a:prstDash val="dash"/>
            <a:round/>
            <a:headEnd type="none" w="med" len="med"/>
            <a:tailEnd type="none" w="med" len="med"/>
          </a:ln>
          <a:effectLst/>
        </p:spPr>
      </p:cxnSp>
      <p:cxnSp>
        <p:nvCxnSpPr>
          <p:cNvPr id="22" name="直線コネクタ 21"/>
          <p:cNvCxnSpPr/>
          <p:nvPr/>
        </p:nvCxnSpPr>
        <p:spPr bwMode="auto">
          <a:xfrm>
            <a:off x="2123728" y="2564904"/>
            <a:ext cx="0" cy="3816424"/>
          </a:xfrm>
          <a:prstGeom prst="line">
            <a:avLst/>
          </a:prstGeom>
          <a:solidFill>
            <a:srgbClr val="00B8FF"/>
          </a:solidFill>
          <a:ln w="9525" cap="flat" cmpd="sng" algn="ctr">
            <a:solidFill>
              <a:schemeClr val="tx1"/>
            </a:solidFill>
            <a:prstDash val="dash"/>
            <a:round/>
            <a:headEnd type="none" w="med" len="med"/>
            <a:tailEnd type="none" w="med" len="med"/>
          </a:ln>
          <a:effectLst/>
        </p:spPr>
      </p:cxnSp>
      <p:sp>
        <p:nvSpPr>
          <p:cNvPr id="23" name="正方形/長方形 22"/>
          <p:cNvSpPr/>
          <p:nvPr/>
        </p:nvSpPr>
        <p:spPr bwMode="auto">
          <a:xfrm>
            <a:off x="2123728" y="2852936"/>
            <a:ext cx="864096" cy="360040"/>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ja-JP" sz="1400" dirty="0" smtClean="0">
                <a:solidFill>
                  <a:srgbClr val="000000"/>
                </a:solidFill>
              </a:rPr>
              <a:t>to STA1</a:t>
            </a:r>
            <a:endParaRPr kumimoji="0" lang="en-US" altLang="ja-JP" sz="1200" b="0" i="0" u="none" strike="noStrike" cap="none" normalizeH="0" baseline="0" dirty="0" smtClean="0">
              <a:ln>
                <a:noFill/>
              </a:ln>
              <a:solidFill>
                <a:srgbClr val="000000"/>
              </a:solidFill>
              <a:effectLst/>
            </a:endParaRPr>
          </a:p>
        </p:txBody>
      </p:sp>
      <p:sp>
        <p:nvSpPr>
          <p:cNvPr id="24" name="正方形/長方形 23"/>
          <p:cNvSpPr/>
          <p:nvPr/>
        </p:nvSpPr>
        <p:spPr bwMode="auto">
          <a:xfrm>
            <a:off x="2123728" y="3717032"/>
            <a:ext cx="864096" cy="360040"/>
          </a:xfrm>
          <a:prstGeom prst="rect">
            <a:avLst/>
          </a:prstGeom>
          <a:solidFill>
            <a:srgbClr val="FF00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ja-JP" sz="1400" dirty="0" smtClean="0">
                <a:solidFill>
                  <a:srgbClr val="000000"/>
                </a:solidFill>
              </a:rPr>
              <a:t>to STA2</a:t>
            </a:r>
            <a:endParaRPr kumimoji="0" lang="en-US" altLang="ja-JP" sz="1200" b="0" i="0" u="none" strike="noStrike" cap="none" normalizeH="0" baseline="0" dirty="0" smtClean="0">
              <a:ln>
                <a:noFill/>
              </a:ln>
              <a:solidFill>
                <a:srgbClr val="000000"/>
              </a:solidFill>
              <a:effectLst/>
            </a:endParaRPr>
          </a:p>
        </p:txBody>
      </p:sp>
      <p:sp>
        <p:nvSpPr>
          <p:cNvPr id="25" name="正方形/長方形 24"/>
          <p:cNvSpPr/>
          <p:nvPr/>
        </p:nvSpPr>
        <p:spPr bwMode="auto">
          <a:xfrm>
            <a:off x="2123728" y="4581128"/>
            <a:ext cx="864096" cy="360040"/>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ja-JP" sz="1400" dirty="0" smtClean="0">
                <a:solidFill>
                  <a:srgbClr val="000000"/>
                </a:solidFill>
              </a:rPr>
              <a:t>to STA3</a:t>
            </a:r>
            <a:endParaRPr kumimoji="0" lang="en-US" altLang="ja-JP" sz="1200" b="0" i="0" u="none" strike="noStrike" cap="none" normalizeH="0" baseline="0" dirty="0" smtClean="0">
              <a:ln>
                <a:noFill/>
              </a:ln>
              <a:solidFill>
                <a:srgbClr val="000000"/>
              </a:solidFill>
              <a:effectLst/>
            </a:endParaRPr>
          </a:p>
        </p:txBody>
      </p:sp>
      <p:sp>
        <p:nvSpPr>
          <p:cNvPr id="26" name="正方形/長方形 25"/>
          <p:cNvSpPr/>
          <p:nvPr/>
        </p:nvSpPr>
        <p:spPr bwMode="auto">
          <a:xfrm>
            <a:off x="2123728" y="5445224"/>
            <a:ext cx="864096" cy="360040"/>
          </a:xfrm>
          <a:prstGeom prst="rect">
            <a:avLst/>
          </a:prstGeom>
          <a:solidFill>
            <a:srgbClr val="00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ja-JP" sz="1400" dirty="0" smtClean="0">
                <a:solidFill>
                  <a:srgbClr val="000000"/>
                </a:solidFill>
              </a:rPr>
              <a:t>to STA4</a:t>
            </a:r>
            <a:endParaRPr kumimoji="0" lang="en-US" altLang="ja-JP" sz="1200" b="0" i="0" u="none" strike="noStrike" cap="none" normalizeH="0" baseline="0" dirty="0" smtClean="0">
              <a:ln>
                <a:noFill/>
              </a:ln>
              <a:solidFill>
                <a:srgbClr val="000000"/>
              </a:solidFill>
              <a:effectLst/>
            </a:endParaRPr>
          </a:p>
        </p:txBody>
      </p:sp>
      <p:sp>
        <p:nvSpPr>
          <p:cNvPr id="27" name="正方形/長方形 26"/>
          <p:cNvSpPr/>
          <p:nvPr/>
        </p:nvSpPr>
        <p:spPr bwMode="auto">
          <a:xfrm>
            <a:off x="3203848" y="3212976"/>
            <a:ext cx="432048" cy="360040"/>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ja-JP" sz="1400" b="0" i="0" u="none" strike="noStrike" cap="none" normalizeH="0" baseline="0" dirty="0" smtClean="0">
                <a:ln>
                  <a:noFill/>
                </a:ln>
                <a:solidFill>
                  <a:srgbClr val="000000"/>
                </a:solidFill>
                <a:effectLst/>
                <a:latin typeface="Times New Roman" pitchFamily="16" charset="0"/>
                <a:ea typeface="MS Gothic" charset="-128"/>
              </a:rPr>
              <a:t>ACK</a:t>
            </a:r>
            <a:endParaRPr kumimoji="0" lang="ja-JP" altLang="en-US" sz="1400" b="0" i="0" u="none" strike="noStrike" cap="none" normalizeH="0" baseline="0" dirty="0" smtClean="0">
              <a:ln>
                <a:noFill/>
              </a:ln>
              <a:solidFill>
                <a:srgbClr val="000000"/>
              </a:solidFill>
              <a:effectLst/>
              <a:latin typeface="Times New Roman" pitchFamily="16" charset="0"/>
              <a:ea typeface="MS Gothic" charset="-128"/>
            </a:endParaRPr>
          </a:p>
        </p:txBody>
      </p:sp>
      <p:sp>
        <p:nvSpPr>
          <p:cNvPr id="28" name="正方形/長方形 27"/>
          <p:cNvSpPr/>
          <p:nvPr/>
        </p:nvSpPr>
        <p:spPr bwMode="auto">
          <a:xfrm>
            <a:off x="3203848" y="4077072"/>
            <a:ext cx="432048" cy="360040"/>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ja-JP" sz="1400" b="0" i="0" u="none" strike="noStrike" cap="none" normalizeH="0" baseline="0" dirty="0" smtClean="0">
                <a:ln>
                  <a:noFill/>
                </a:ln>
                <a:solidFill>
                  <a:srgbClr val="000000"/>
                </a:solidFill>
                <a:effectLst/>
                <a:latin typeface="Times New Roman" pitchFamily="16" charset="0"/>
                <a:ea typeface="MS Gothic" charset="-128"/>
              </a:rPr>
              <a:t>ACK</a:t>
            </a:r>
            <a:endParaRPr kumimoji="0" lang="ja-JP" altLang="en-US" sz="1400" b="0" i="0" u="none" strike="noStrike" cap="none" normalizeH="0" baseline="0" dirty="0" smtClean="0">
              <a:ln>
                <a:noFill/>
              </a:ln>
              <a:solidFill>
                <a:srgbClr val="000000"/>
              </a:solidFill>
              <a:effectLst/>
              <a:latin typeface="Times New Roman" pitchFamily="16" charset="0"/>
              <a:ea typeface="MS Gothic" charset="-128"/>
            </a:endParaRPr>
          </a:p>
        </p:txBody>
      </p:sp>
      <p:sp>
        <p:nvSpPr>
          <p:cNvPr id="29" name="正方形/長方形 28"/>
          <p:cNvSpPr/>
          <p:nvPr/>
        </p:nvSpPr>
        <p:spPr bwMode="auto">
          <a:xfrm>
            <a:off x="3203848" y="4941168"/>
            <a:ext cx="432048" cy="360040"/>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ja-JP" sz="1400" b="0" i="0" u="none" strike="noStrike" cap="none" normalizeH="0" baseline="0" dirty="0" smtClean="0">
                <a:ln>
                  <a:noFill/>
                </a:ln>
                <a:solidFill>
                  <a:srgbClr val="000000"/>
                </a:solidFill>
                <a:effectLst/>
                <a:latin typeface="Times New Roman" pitchFamily="16" charset="0"/>
                <a:ea typeface="MS Gothic" charset="-128"/>
              </a:rPr>
              <a:t>ACK</a:t>
            </a:r>
            <a:endParaRPr kumimoji="0" lang="ja-JP" altLang="en-US" sz="1400" b="0" i="0" u="none" strike="noStrike" cap="none" normalizeH="0" baseline="0" dirty="0" smtClean="0">
              <a:ln>
                <a:noFill/>
              </a:ln>
              <a:solidFill>
                <a:srgbClr val="000000"/>
              </a:solidFill>
              <a:effectLst/>
              <a:latin typeface="Times New Roman" pitchFamily="16" charset="0"/>
              <a:ea typeface="MS Gothic" charset="-128"/>
            </a:endParaRPr>
          </a:p>
        </p:txBody>
      </p:sp>
      <p:sp>
        <p:nvSpPr>
          <p:cNvPr id="30" name="正方形/長方形 29"/>
          <p:cNvSpPr/>
          <p:nvPr/>
        </p:nvSpPr>
        <p:spPr bwMode="auto">
          <a:xfrm>
            <a:off x="3203848" y="5805264"/>
            <a:ext cx="432048" cy="360040"/>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ja-JP" sz="1400" b="0" i="0" u="none" strike="noStrike" cap="none" normalizeH="0" baseline="0" dirty="0" smtClean="0">
                <a:ln>
                  <a:noFill/>
                </a:ln>
                <a:solidFill>
                  <a:srgbClr val="000000"/>
                </a:solidFill>
                <a:effectLst/>
                <a:latin typeface="Times New Roman" pitchFamily="16" charset="0"/>
                <a:ea typeface="MS Gothic" charset="-128"/>
              </a:rPr>
              <a:t>ACK</a:t>
            </a:r>
            <a:endParaRPr kumimoji="0" lang="ja-JP" altLang="en-US" sz="1400" b="0" i="0" u="none" strike="noStrike" cap="none" normalizeH="0" baseline="0" dirty="0" smtClean="0">
              <a:ln>
                <a:noFill/>
              </a:ln>
              <a:solidFill>
                <a:srgbClr val="000000"/>
              </a:solidFill>
              <a:effectLst/>
              <a:latin typeface="Times New Roman" pitchFamily="16" charset="0"/>
              <a:ea typeface="MS Gothic" charset="-128"/>
            </a:endParaRPr>
          </a:p>
        </p:txBody>
      </p:sp>
      <p:sp>
        <p:nvSpPr>
          <p:cNvPr id="31" name="テキスト ボックス 30"/>
          <p:cNvSpPr txBox="1"/>
          <p:nvPr/>
        </p:nvSpPr>
        <p:spPr>
          <a:xfrm>
            <a:off x="1763688" y="2420888"/>
            <a:ext cx="1080120" cy="307777"/>
          </a:xfrm>
          <a:prstGeom prst="rect">
            <a:avLst/>
          </a:prstGeom>
          <a:noFill/>
        </p:spPr>
        <p:txBody>
          <a:bodyPr wrap="square" rtlCol="0">
            <a:spAutoFit/>
          </a:bodyPr>
          <a:lstStyle/>
          <a:p>
            <a:r>
              <a:rPr kumimoji="1" lang="en-US" altLang="ja-JP" sz="1400" dirty="0" smtClean="0">
                <a:solidFill>
                  <a:srgbClr val="000000"/>
                </a:solidFill>
              </a:rPr>
              <a:t>DIFS+CW</a:t>
            </a:r>
            <a:endParaRPr kumimoji="1" lang="ja-JP" altLang="en-US" sz="1400" dirty="0">
              <a:solidFill>
                <a:srgbClr val="000000"/>
              </a:solidFill>
            </a:endParaRPr>
          </a:p>
        </p:txBody>
      </p:sp>
      <p:cxnSp>
        <p:nvCxnSpPr>
          <p:cNvPr id="32" name="直線コネクタ 31"/>
          <p:cNvCxnSpPr/>
          <p:nvPr/>
        </p:nvCxnSpPr>
        <p:spPr bwMode="auto">
          <a:xfrm>
            <a:off x="3635896" y="2564904"/>
            <a:ext cx="0" cy="3816424"/>
          </a:xfrm>
          <a:prstGeom prst="line">
            <a:avLst/>
          </a:prstGeom>
          <a:solidFill>
            <a:srgbClr val="00B8FF"/>
          </a:solidFill>
          <a:ln w="9525" cap="flat" cmpd="sng" algn="ctr">
            <a:solidFill>
              <a:schemeClr val="tx1"/>
            </a:solidFill>
            <a:prstDash val="dash"/>
            <a:round/>
            <a:headEnd type="none" w="med" len="med"/>
            <a:tailEnd type="none" w="med" len="med"/>
          </a:ln>
          <a:effectLst/>
        </p:spPr>
      </p:cxnSp>
      <p:cxnSp>
        <p:nvCxnSpPr>
          <p:cNvPr id="33" name="直線コネクタ 32"/>
          <p:cNvCxnSpPr/>
          <p:nvPr/>
        </p:nvCxnSpPr>
        <p:spPr bwMode="auto">
          <a:xfrm>
            <a:off x="3923928" y="2564904"/>
            <a:ext cx="0" cy="3816424"/>
          </a:xfrm>
          <a:prstGeom prst="line">
            <a:avLst/>
          </a:prstGeom>
          <a:solidFill>
            <a:srgbClr val="00B8FF"/>
          </a:solidFill>
          <a:ln w="9525" cap="flat" cmpd="sng" algn="ctr">
            <a:solidFill>
              <a:schemeClr val="tx1"/>
            </a:solidFill>
            <a:prstDash val="dash"/>
            <a:round/>
            <a:headEnd type="none" w="med" len="med"/>
            <a:tailEnd type="none" w="med" len="med"/>
          </a:ln>
          <a:effectLst/>
        </p:spPr>
      </p:cxnSp>
      <p:sp>
        <p:nvSpPr>
          <p:cNvPr id="34" name="正方形/長方形 33"/>
          <p:cNvSpPr/>
          <p:nvPr/>
        </p:nvSpPr>
        <p:spPr bwMode="auto">
          <a:xfrm>
            <a:off x="3923928" y="2852936"/>
            <a:ext cx="864096" cy="360040"/>
          </a:xfrm>
          <a:prstGeom prst="rect">
            <a:avLst/>
          </a:prstGeom>
          <a:solidFill>
            <a:srgbClr val="80008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ja-JP" sz="1400" b="1" dirty="0" smtClean="0"/>
              <a:t>to STA5</a:t>
            </a:r>
            <a:endParaRPr kumimoji="0" lang="en-US" altLang="ja-JP" sz="1200" b="1" i="0" u="none" strike="noStrike" cap="none" normalizeH="0" baseline="0" dirty="0" smtClean="0">
              <a:ln>
                <a:noFill/>
              </a:ln>
              <a:effectLst/>
            </a:endParaRPr>
          </a:p>
        </p:txBody>
      </p:sp>
      <p:sp>
        <p:nvSpPr>
          <p:cNvPr id="35" name="正方形/長方形 34"/>
          <p:cNvSpPr/>
          <p:nvPr/>
        </p:nvSpPr>
        <p:spPr bwMode="auto">
          <a:xfrm>
            <a:off x="3923928" y="3717032"/>
            <a:ext cx="864096" cy="360040"/>
          </a:xfrm>
          <a:prstGeom prst="rect">
            <a:avLst/>
          </a:prstGeom>
          <a:solidFill>
            <a:schemeClr val="tx1">
              <a:lumMod val="50000"/>
              <a:lumOff val="5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ja-JP" sz="1400" b="1" dirty="0" smtClean="0"/>
              <a:t>to STA6</a:t>
            </a:r>
            <a:endParaRPr kumimoji="0" lang="en-US" altLang="ja-JP" sz="1200" b="1" i="0" u="none" strike="noStrike" cap="none" normalizeH="0" baseline="0" dirty="0" smtClean="0">
              <a:ln>
                <a:noFill/>
              </a:ln>
              <a:effectLst/>
            </a:endParaRPr>
          </a:p>
        </p:txBody>
      </p:sp>
      <p:sp>
        <p:nvSpPr>
          <p:cNvPr id="36" name="正方形/長方形 35"/>
          <p:cNvSpPr/>
          <p:nvPr/>
        </p:nvSpPr>
        <p:spPr bwMode="auto">
          <a:xfrm>
            <a:off x="3923928" y="4581128"/>
            <a:ext cx="864096" cy="360040"/>
          </a:xfrm>
          <a:prstGeom prst="rect">
            <a:avLst/>
          </a:prstGeom>
          <a:solidFill>
            <a:srgbClr val="3366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ja-JP" sz="1400" b="1" dirty="0" smtClean="0"/>
              <a:t>to STA7</a:t>
            </a:r>
            <a:endParaRPr kumimoji="0" lang="en-US" altLang="ja-JP" sz="1200" b="1" i="0" u="none" strike="noStrike" cap="none" normalizeH="0" baseline="0" dirty="0" smtClean="0">
              <a:ln>
                <a:noFill/>
              </a:ln>
              <a:effectLst/>
            </a:endParaRPr>
          </a:p>
        </p:txBody>
      </p:sp>
      <p:sp>
        <p:nvSpPr>
          <p:cNvPr id="37" name="正方形/長方形 36"/>
          <p:cNvSpPr/>
          <p:nvPr/>
        </p:nvSpPr>
        <p:spPr bwMode="auto">
          <a:xfrm>
            <a:off x="3923928" y="5445224"/>
            <a:ext cx="864096" cy="360040"/>
          </a:xfrm>
          <a:prstGeom prst="rect">
            <a:avLst/>
          </a:prstGeom>
          <a:solidFill>
            <a:schemeClr val="accent1">
              <a:lumMod val="40000"/>
              <a:lumOff val="6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ja-JP" sz="1400" dirty="0" smtClean="0">
                <a:solidFill>
                  <a:schemeClr val="tx1"/>
                </a:solidFill>
              </a:rPr>
              <a:t>to STA</a:t>
            </a:r>
            <a:r>
              <a:rPr lang="en-US" altLang="ja-JP" sz="1400" dirty="0">
                <a:solidFill>
                  <a:schemeClr val="tx1"/>
                </a:solidFill>
              </a:rPr>
              <a:t>8</a:t>
            </a:r>
            <a:endParaRPr kumimoji="0" lang="en-US" altLang="ja-JP" sz="1200" i="0" u="none" strike="noStrike" cap="none" normalizeH="0" baseline="0" dirty="0" smtClean="0">
              <a:ln>
                <a:noFill/>
              </a:ln>
              <a:solidFill>
                <a:schemeClr val="tx1"/>
              </a:solidFill>
              <a:effectLst/>
            </a:endParaRPr>
          </a:p>
        </p:txBody>
      </p:sp>
      <p:sp>
        <p:nvSpPr>
          <p:cNvPr id="38" name="正方形/長方形 37"/>
          <p:cNvSpPr/>
          <p:nvPr/>
        </p:nvSpPr>
        <p:spPr bwMode="auto">
          <a:xfrm>
            <a:off x="5004048" y="3212976"/>
            <a:ext cx="432048" cy="360040"/>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ja-JP" sz="1400" b="0" i="0" u="none" strike="noStrike" cap="none" normalizeH="0" baseline="0" dirty="0" smtClean="0">
                <a:ln>
                  <a:noFill/>
                </a:ln>
                <a:solidFill>
                  <a:srgbClr val="000000"/>
                </a:solidFill>
                <a:effectLst/>
                <a:latin typeface="Times New Roman" pitchFamily="16" charset="0"/>
                <a:ea typeface="MS Gothic" charset="-128"/>
              </a:rPr>
              <a:t>ACK</a:t>
            </a:r>
            <a:endParaRPr kumimoji="0" lang="ja-JP" altLang="en-US" sz="1400" b="0" i="0" u="none" strike="noStrike" cap="none" normalizeH="0" baseline="0" dirty="0" smtClean="0">
              <a:ln>
                <a:noFill/>
              </a:ln>
              <a:solidFill>
                <a:srgbClr val="000000"/>
              </a:solidFill>
              <a:effectLst/>
              <a:latin typeface="Times New Roman" pitchFamily="16" charset="0"/>
              <a:ea typeface="MS Gothic" charset="-128"/>
            </a:endParaRPr>
          </a:p>
        </p:txBody>
      </p:sp>
      <p:sp>
        <p:nvSpPr>
          <p:cNvPr id="39" name="正方形/長方形 38"/>
          <p:cNvSpPr/>
          <p:nvPr/>
        </p:nvSpPr>
        <p:spPr bwMode="auto">
          <a:xfrm>
            <a:off x="5004048" y="4077072"/>
            <a:ext cx="432048" cy="360040"/>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ja-JP" sz="1400" b="0" i="0" u="none" strike="noStrike" cap="none" normalizeH="0" baseline="0" dirty="0" smtClean="0">
                <a:ln>
                  <a:noFill/>
                </a:ln>
                <a:solidFill>
                  <a:srgbClr val="000000"/>
                </a:solidFill>
                <a:effectLst/>
                <a:latin typeface="Times New Roman" pitchFamily="16" charset="0"/>
                <a:ea typeface="MS Gothic" charset="-128"/>
              </a:rPr>
              <a:t>ACK</a:t>
            </a:r>
            <a:endParaRPr kumimoji="0" lang="ja-JP" altLang="en-US" sz="1400" b="0" i="0" u="none" strike="noStrike" cap="none" normalizeH="0" baseline="0" dirty="0" smtClean="0">
              <a:ln>
                <a:noFill/>
              </a:ln>
              <a:solidFill>
                <a:srgbClr val="000000"/>
              </a:solidFill>
              <a:effectLst/>
              <a:latin typeface="Times New Roman" pitchFamily="16" charset="0"/>
              <a:ea typeface="MS Gothic" charset="-128"/>
            </a:endParaRPr>
          </a:p>
        </p:txBody>
      </p:sp>
      <p:sp>
        <p:nvSpPr>
          <p:cNvPr id="40" name="正方形/長方形 39"/>
          <p:cNvSpPr/>
          <p:nvPr/>
        </p:nvSpPr>
        <p:spPr bwMode="auto">
          <a:xfrm>
            <a:off x="5004048" y="4941168"/>
            <a:ext cx="432048" cy="360040"/>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ja-JP" sz="1400" b="0" i="0" u="none" strike="noStrike" cap="none" normalizeH="0" baseline="0" dirty="0" smtClean="0">
                <a:ln>
                  <a:noFill/>
                </a:ln>
                <a:solidFill>
                  <a:srgbClr val="000000"/>
                </a:solidFill>
                <a:effectLst/>
                <a:latin typeface="Times New Roman" pitchFamily="16" charset="0"/>
                <a:ea typeface="MS Gothic" charset="-128"/>
              </a:rPr>
              <a:t>ACK</a:t>
            </a:r>
            <a:endParaRPr kumimoji="0" lang="ja-JP" altLang="en-US" sz="1400" b="0" i="0" u="none" strike="noStrike" cap="none" normalizeH="0" baseline="0" dirty="0" smtClean="0">
              <a:ln>
                <a:noFill/>
              </a:ln>
              <a:solidFill>
                <a:srgbClr val="000000"/>
              </a:solidFill>
              <a:effectLst/>
              <a:latin typeface="Times New Roman" pitchFamily="16" charset="0"/>
              <a:ea typeface="MS Gothic" charset="-128"/>
            </a:endParaRPr>
          </a:p>
        </p:txBody>
      </p:sp>
      <p:sp>
        <p:nvSpPr>
          <p:cNvPr id="41" name="正方形/長方形 40"/>
          <p:cNvSpPr/>
          <p:nvPr/>
        </p:nvSpPr>
        <p:spPr bwMode="auto">
          <a:xfrm>
            <a:off x="5004048" y="5805264"/>
            <a:ext cx="432048" cy="360040"/>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ja-JP" sz="1400" b="0" i="0" u="none" strike="noStrike" cap="none" normalizeH="0" baseline="0" dirty="0" smtClean="0">
                <a:ln>
                  <a:noFill/>
                </a:ln>
                <a:solidFill>
                  <a:srgbClr val="000000"/>
                </a:solidFill>
                <a:effectLst/>
                <a:latin typeface="Times New Roman" pitchFamily="16" charset="0"/>
                <a:ea typeface="MS Gothic" charset="-128"/>
              </a:rPr>
              <a:t>ACK</a:t>
            </a:r>
            <a:endParaRPr kumimoji="0" lang="ja-JP" altLang="en-US" sz="1400" b="0" i="0" u="none" strike="noStrike" cap="none" normalizeH="0" baseline="0" dirty="0" smtClean="0">
              <a:ln>
                <a:noFill/>
              </a:ln>
              <a:solidFill>
                <a:srgbClr val="000000"/>
              </a:solidFill>
              <a:effectLst/>
              <a:latin typeface="Times New Roman" pitchFamily="16" charset="0"/>
              <a:ea typeface="MS Gothic" charset="-128"/>
            </a:endParaRPr>
          </a:p>
        </p:txBody>
      </p:sp>
      <p:cxnSp>
        <p:nvCxnSpPr>
          <p:cNvPr id="42" name="直線コネクタ 41"/>
          <p:cNvCxnSpPr/>
          <p:nvPr/>
        </p:nvCxnSpPr>
        <p:spPr bwMode="auto">
          <a:xfrm>
            <a:off x="5436096" y="2564904"/>
            <a:ext cx="0" cy="3816424"/>
          </a:xfrm>
          <a:prstGeom prst="line">
            <a:avLst/>
          </a:prstGeom>
          <a:solidFill>
            <a:srgbClr val="00B8FF"/>
          </a:solidFill>
          <a:ln w="9525" cap="flat" cmpd="sng" algn="ctr">
            <a:solidFill>
              <a:schemeClr val="tx1"/>
            </a:solidFill>
            <a:prstDash val="dash"/>
            <a:round/>
            <a:headEnd type="none" w="med" len="med"/>
            <a:tailEnd type="none" w="med" len="med"/>
          </a:ln>
          <a:effectLst/>
        </p:spPr>
      </p:cxnSp>
      <p:cxnSp>
        <p:nvCxnSpPr>
          <p:cNvPr id="43" name="直線コネクタ 42"/>
          <p:cNvCxnSpPr/>
          <p:nvPr/>
        </p:nvCxnSpPr>
        <p:spPr bwMode="auto">
          <a:xfrm>
            <a:off x="5724128" y="2564904"/>
            <a:ext cx="0" cy="3816424"/>
          </a:xfrm>
          <a:prstGeom prst="line">
            <a:avLst/>
          </a:prstGeom>
          <a:solidFill>
            <a:srgbClr val="00B8FF"/>
          </a:solidFill>
          <a:ln w="9525" cap="flat" cmpd="sng" algn="ctr">
            <a:solidFill>
              <a:schemeClr val="tx1"/>
            </a:solidFill>
            <a:prstDash val="dash"/>
            <a:round/>
            <a:headEnd type="none" w="med" len="med"/>
            <a:tailEnd type="none" w="med" len="med"/>
          </a:ln>
          <a:effectLst/>
        </p:spPr>
      </p:cxnSp>
      <p:sp>
        <p:nvSpPr>
          <p:cNvPr id="44" name="正方形/長方形 43"/>
          <p:cNvSpPr/>
          <p:nvPr/>
        </p:nvSpPr>
        <p:spPr bwMode="auto">
          <a:xfrm>
            <a:off x="5724128" y="2852936"/>
            <a:ext cx="864096" cy="360040"/>
          </a:xfrm>
          <a:prstGeom prst="rect">
            <a:avLst/>
          </a:prstGeom>
          <a:solidFill>
            <a:schemeClr val="accent6">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ja-JP" sz="1400" dirty="0" smtClean="0">
                <a:solidFill>
                  <a:srgbClr val="000000"/>
                </a:solidFill>
              </a:rPr>
              <a:t>to STA9</a:t>
            </a:r>
            <a:endParaRPr kumimoji="0" lang="en-US" altLang="ja-JP" sz="1200" b="0" i="0" u="none" strike="noStrike" cap="none" normalizeH="0" baseline="0" dirty="0" smtClean="0">
              <a:ln>
                <a:noFill/>
              </a:ln>
              <a:solidFill>
                <a:srgbClr val="000000"/>
              </a:solidFill>
              <a:effectLst/>
            </a:endParaRPr>
          </a:p>
        </p:txBody>
      </p:sp>
      <p:sp>
        <p:nvSpPr>
          <p:cNvPr id="45" name="正方形/長方形 44"/>
          <p:cNvSpPr/>
          <p:nvPr/>
        </p:nvSpPr>
        <p:spPr bwMode="auto">
          <a:xfrm>
            <a:off x="5724128" y="3717032"/>
            <a:ext cx="864096" cy="360040"/>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ja-JP" sz="1400" b="1" dirty="0" smtClean="0"/>
              <a:t>to STA10</a:t>
            </a:r>
            <a:endParaRPr kumimoji="0" lang="en-US" altLang="ja-JP" sz="1200" b="1" i="0" u="none" strike="noStrike" cap="none" normalizeH="0" baseline="0" dirty="0" smtClean="0">
              <a:ln>
                <a:noFill/>
              </a:ln>
              <a:effectLst/>
            </a:endParaRPr>
          </a:p>
        </p:txBody>
      </p:sp>
      <p:sp>
        <p:nvSpPr>
          <p:cNvPr id="46" name="正方形/長方形 45"/>
          <p:cNvSpPr/>
          <p:nvPr/>
        </p:nvSpPr>
        <p:spPr bwMode="auto">
          <a:xfrm>
            <a:off x="5724128" y="4581128"/>
            <a:ext cx="864096" cy="360040"/>
          </a:xfrm>
          <a:prstGeom prst="rect">
            <a:avLst/>
          </a:prstGeom>
          <a:solidFill>
            <a:schemeClr val="accent5">
              <a:lumMod val="7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ja-JP" sz="1400" dirty="0" smtClean="0">
                <a:solidFill>
                  <a:srgbClr val="000000"/>
                </a:solidFill>
              </a:rPr>
              <a:t>to STA11</a:t>
            </a:r>
            <a:endParaRPr kumimoji="0" lang="en-US" altLang="ja-JP" sz="1200" b="0" i="0" u="none" strike="noStrike" cap="none" normalizeH="0" baseline="0" dirty="0" smtClean="0">
              <a:ln>
                <a:noFill/>
              </a:ln>
              <a:solidFill>
                <a:srgbClr val="000000"/>
              </a:solidFill>
              <a:effectLst/>
            </a:endParaRPr>
          </a:p>
        </p:txBody>
      </p:sp>
      <p:sp>
        <p:nvSpPr>
          <p:cNvPr id="47" name="正方形/長方形 46"/>
          <p:cNvSpPr/>
          <p:nvPr/>
        </p:nvSpPr>
        <p:spPr bwMode="auto">
          <a:xfrm>
            <a:off x="5724128" y="5445224"/>
            <a:ext cx="864096" cy="360040"/>
          </a:xfrm>
          <a:prstGeom prst="rect">
            <a:avLst/>
          </a:prstGeom>
          <a:solidFill>
            <a:srgbClr val="FFA35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ja-JP" sz="1400" dirty="0" smtClean="0">
                <a:solidFill>
                  <a:srgbClr val="000000"/>
                </a:solidFill>
              </a:rPr>
              <a:t>to STA12</a:t>
            </a:r>
            <a:endParaRPr kumimoji="0" lang="en-US" altLang="ja-JP" sz="1200" b="0" i="0" u="none" strike="noStrike" cap="none" normalizeH="0" baseline="0" dirty="0" smtClean="0">
              <a:ln>
                <a:noFill/>
              </a:ln>
              <a:solidFill>
                <a:srgbClr val="000000"/>
              </a:solidFill>
              <a:effectLst/>
            </a:endParaRPr>
          </a:p>
        </p:txBody>
      </p:sp>
      <p:sp>
        <p:nvSpPr>
          <p:cNvPr id="48" name="正方形/長方形 47"/>
          <p:cNvSpPr/>
          <p:nvPr/>
        </p:nvSpPr>
        <p:spPr bwMode="auto">
          <a:xfrm>
            <a:off x="6804248" y="3212976"/>
            <a:ext cx="432048" cy="360040"/>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ja-JP" sz="1400" b="0" i="0" u="none" strike="noStrike" cap="none" normalizeH="0" baseline="0" dirty="0" smtClean="0">
                <a:ln>
                  <a:noFill/>
                </a:ln>
                <a:solidFill>
                  <a:srgbClr val="000000"/>
                </a:solidFill>
                <a:effectLst/>
                <a:latin typeface="Times New Roman" pitchFamily="16" charset="0"/>
                <a:ea typeface="MS Gothic" charset="-128"/>
              </a:rPr>
              <a:t>ACK</a:t>
            </a:r>
            <a:endParaRPr kumimoji="0" lang="ja-JP" altLang="en-US" sz="1400" b="0" i="0" u="none" strike="noStrike" cap="none" normalizeH="0" baseline="0" dirty="0" smtClean="0">
              <a:ln>
                <a:noFill/>
              </a:ln>
              <a:solidFill>
                <a:srgbClr val="000000"/>
              </a:solidFill>
              <a:effectLst/>
              <a:latin typeface="Times New Roman" pitchFamily="16" charset="0"/>
              <a:ea typeface="MS Gothic" charset="-128"/>
            </a:endParaRPr>
          </a:p>
        </p:txBody>
      </p:sp>
      <p:sp>
        <p:nvSpPr>
          <p:cNvPr id="49" name="正方形/長方形 48"/>
          <p:cNvSpPr/>
          <p:nvPr/>
        </p:nvSpPr>
        <p:spPr bwMode="auto">
          <a:xfrm>
            <a:off x="6804248" y="4077072"/>
            <a:ext cx="432048" cy="360040"/>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ja-JP" sz="1400" b="0" i="0" u="none" strike="noStrike" cap="none" normalizeH="0" baseline="0" dirty="0" smtClean="0">
                <a:ln>
                  <a:noFill/>
                </a:ln>
                <a:solidFill>
                  <a:srgbClr val="000000"/>
                </a:solidFill>
                <a:effectLst/>
                <a:latin typeface="Times New Roman" pitchFamily="16" charset="0"/>
                <a:ea typeface="MS Gothic" charset="-128"/>
              </a:rPr>
              <a:t>ACK</a:t>
            </a:r>
            <a:endParaRPr kumimoji="0" lang="ja-JP" altLang="en-US" sz="1400" b="0" i="0" u="none" strike="noStrike" cap="none" normalizeH="0" baseline="0" dirty="0" smtClean="0">
              <a:ln>
                <a:noFill/>
              </a:ln>
              <a:solidFill>
                <a:srgbClr val="000000"/>
              </a:solidFill>
              <a:effectLst/>
              <a:latin typeface="Times New Roman" pitchFamily="16" charset="0"/>
              <a:ea typeface="MS Gothic" charset="-128"/>
            </a:endParaRPr>
          </a:p>
        </p:txBody>
      </p:sp>
      <p:sp>
        <p:nvSpPr>
          <p:cNvPr id="50" name="正方形/長方形 49"/>
          <p:cNvSpPr/>
          <p:nvPr/>
        </p:nvSpPr>
        <p:spPr bwMode="auto">
          <a:xfrm>
            <a:off x="6804248" y="4941168"/>
            <a:ext cx="432048" cy="360040"/>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ja-JP" sz="1400" b="0" i="0" u="none" strike="noStrike" cap="none" normalizeH="0" baseline="0" dirty="0" smtClean="0">
                <a:ln>
                  <a:noFill/>
                </a:ln>
                <a:solidFill>
                  <a:srgbClr val="000000"/>
                </a:solidFill>
                <a:effectLst/>
                <a:latin typeface="Times New Roman" pitchFamily="16" charset="0"/>
                <a:ea typeface="MS Gothic" charset="-128"/>
              </a:rPr>
              <a:t>ACK</a:t>
            </a:r>
            <a:endParaRPr kumimoji="0" lang="ja-JP" altLang="en-US" sz="1400" b="0" i="0" u="none" strike="noStrike" cap="none" normalizeH="0" baseline="0" dirty="0" smtClean="0">
              <a:ln>
                <a:noFill/>
              </a:ln>
              <a:solidFill>
                <a:srgbClr val="000000"/>
              </a:solidFill>
              <a:effectLst/>
              <a:latin typeface="Times New Roman" pitchFamily="16" charset="0"/>
              <a:ea typeface="MS Gothic" charset="-128"/>
            </a:endParaRPr>
          </a:p>
        </p:txBody>
      </p:sp>
      <p:sp>
        <p:nvSpPr>
          <p:cNvPr id="51" name="正方形/長方形 50"/>
          <p:cNvSpPr/>
          <p:nvPr/>
        </p:nvSpPr>
        <p:spPr bwMode="auto">
          <a:xfrm>
            <a:off x="6804248" y="5805264"/>
            <a:ext cx="432048" cy="360040"/>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ja-JP" sz="1400" b="0" i="0" u="none" strike="noStrike" cap="none" normalizeH="0" baseline="0" dirty="0" smtClean="0">
                <a:ln>
                  <a:noFill/>
                </a:ln>
                <a:solidFill>
                  <a:srgbClr val="000000"/>
                </a:solidFill>
                <a:effectLst/>
                <a:latin typeface="Times New Roman" pitchFamily="16" charset="0"/>
                <a:ea typeface="MS Gothic" charset="-128"/>
              </a:rPr>
              <a:t>ACK</a:t>
            </a:r>
            <a:endParaRPr kumimoji="0" lang="ja-JP" altLang="en-US" sz="1400" b="0" i="0" u="none" strike="noStrike" cap="none" normalizeH="0" baseline="0" dirty="0" smtClean="0">
              <a:ln>
                <a:noFill/>
              </a:ln>
              <a:solidFill>
                <a:srgbClr val="000000"/>
              </a:solidFill>
              <a:effectLst/>
              <a:latin typeface="Times New Roman" pitchFamily="16" charset="0"/>
              <a:ea typeface="MS Gothic" charset="-128"/>
            </a:endParaRPr>
          </a:p>
        </p:txBody>
      </p:sp>
      <p:sp>
        <p:nvSpPr>
          <p:cNvPr id="54" name="テキスト ボックス 53"/>
          <p:cNvSpPr txBox="1"/>
          <p:nvPr/>
        </p:nvSpPr>
        <p:spPr>
          <a:xfrm>
            <a:off x="6084168" y="2204864"/>
            <a:ext cx="2880320" cy="523220"/>
          </a:xfrm>
          <a:prstGeom prst="rect">
            <a:avLst/>
          </a:prstGeom>
          <a:noFill/>
        </p:spPr>
        <p:txBody>
          <a:bodyPr wrap="square" rtlCol="0">
            <a:spAutoFit/>
          </a:bodyPr>
          <a:lstStyle/>
          <a:p>
            <a:r>
              <a:rPr kumimoji="1" lang="en-US" altLang="ja-JP" sz="1400" dirty="0" smtClean="0">
                <a:solidFill>
                  <a:schemeClr val="tx1"/>
                </a:solidFill>
              </a:rPr>
              <a:t>Colors don’t have any meanings.</a:t>
            </a:r>
          </a:p>
          <a:p>
            <a:r>
              <a:rPr kumimoji="1" lang="en-US" altLang="ja-JP" sz="1400" dirty="0" smtClean="0">
                <a:solidFill>
                  <a:schemeClr val="tx1"/>
                </a:solidFill>
              </a:rPr>
              <a:t>Just identifying different destinations.</a:t>
            </a:r>
            <a:endParaRPr kumimoji="1" lang="ja-JP" altLang="en-US" sz="1400" dirty="0">
              <a:solidFill>
                <a:schemeClr val="tx1"/>
              </a:solidFill>
            </a:endParaRPr>
          </a:p>
        </p:txBody>
      </p:sp>
    </p:spTree>
    <p:extLst>
      <p:ext uri="{BB962C8B-B14F-4D97-AF65-F5344CB8AC3E}">
        <p14:creationId xmlns:p14="http://schemas.microsoft.com/office/powerpoint/2010/main" val="1296269675"/>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95536" y="685800"/>
            <a:ext cx="8568952" cy="1065213"/>
          </a:xfrm>
        </p:spPr>
        <p:txBody>
          <a:bodyPr/>
          <a:lstStyle/>
          <a:p>
            <a:pPr algn="l"/>
            <a:r>
              <a:rPr kumimoji="1" lang="en-US" altLang="ja-JP" sz="2800" dirty="0" smtClean="0"/>
              <a:t>C2: Frame lengths are different for each receiver.  </a:t>
            </a:r>
            <a:br>
              <a:rPr kumimoji="1" lang="en-US" altLang="ja-JP" sz="2800" dirty="0" smtClean="0"/>
            </a:br>
            <a:r>
              <a:rPr kumimoji="1" lang="en-US" altLang="ja-JP" sz="2800" dirty="0" smtClean="0"/>
              <a:t>A2: Yes.  It’s true.</a:t>
            </a:r>
            <a:endParaRPr kumimoji="1" lang="ja-JP" altLang="en-US" sz="2800"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フッター プレースホルダー 4"/>
          <p:cNvSpPr>
            <a:spLocks noGrp="1"/>
          </p:cNvSpPr>
          <p:nvPr>
            <p:ph type="ftr" idx="14"/>
          </p:nvPr>
        </p:nvSpPr>
        <p:spPr/>
        <p:txBody>
          <a:bodyPr/>
          <a:lstStyle/>
          <a:p>
            <a:r>
              <a:rPr lang="en-GB" smtClean="0"/>
              <a:t>K. Yunoki and B. Zhao, KDDI R&amp;D Labs.</a:t>
            </a:r>
            <a:endParaRPr lang="en-GB" dirty="0"/>
          </a:p>
        </p:txBody>
      </p:sp>
      <p:sp>
        <p:nvSpPr>
          <p:cNvPr id="6" name="日付プレースホルダー 5"/>
          <p:cNvSpPr>
            <a:spLocks noGrp="1"/>
          </p:cNvSpPr>
          <p:nvPr>
            <p:ph type="dt" idx="15"/>
          </p:nvPr>
        </p:nvSpPr>
        <p:spPr/>
        <p:txBody>
          <a:bodyPr/>
          <a:lstStyle/>
          <a:p>
            <a:r>
              <a:rPr lang="en-US" smtClean="0"/>
              <a:t>October 2014</a:t>
            </a:r>
            <a:endParaRPr lang="en-GB" dirty="0"/>
          </a:p>
        </p:txBody>
      </p:sp>
      <p:sp>
        <p:nvSpPr>
          <p:cNvPr id="7" name="テキスト ボックス 6"/>
          <p:cNvSpPr txBox="1"/>
          <p:nvPr/>
        </p:nvSpPr>
        <p:spPr>
          <a:xfrm>
            <a:off x="1043608" y="1671191"/>
            <a:ext cx="7272808" cy="1200328"/>
          </a:xfrm>
          <a:prstGeom prst="rect">
            <a:avLst/>
          </a:prstGeom>
          <a:noFill/>
        </p:spPr>
        <p:txBody>
          <a:bodyPr wrap="square" rtlCol="0">
            <a:spAutoFit/>
          </a:bodyPr>
          <a:lstStyle/>
          <a:p>
            <a:r>
              <a:rPr kumimoji="1" lang="en-US" altLang="ja-JP" dirty="0" smtClean="0">
                <a:solidFill>
                  <a:srgbClr val="000000"/>
                </a:solidFill>
              </a:rPr>
              <a:t>Similar size packets can easily be sent simultaneously.  They will be small size packets.  Time length difference among these packets will be adjusted by padding. </a:t>
            </a:r>
            <a:endParaRPr kumimoji="1" lang="ja-JP" altLang="en-US" dirty="0">
              <a:solidFill>
                <a:srgbClr val="000000"/>
              </a:solidFill>
            </a:endParaRPr>
          </a:p>
        </p:txBody>
      </p:sp>
      <p:cxnSp>
        <p:nvCxnSpPr>
          <p:cNvPr id="9" name="直線矢印コネクタ 8"/>
          <p:cNvCxnSpPr/>
          <p:nvPr/>
        </p:nvCxnSpPr>
        <p:spPr bwMode="auto">
          <a:xfrm>
            <a:off x="2195736" y="3573016"/>
            <a:ext cx="4032448" cy="0"/>
          </a:xfrm>
          <a:prstGeom prst="straightConnector1">
            <a:avLst/>
          </a:prstGeom>
          <a:solidFill>
            <a:srgbClr val="00B8FF"/>
          </a:solidFill>
          <a:ln w="9525" cap="flat" cmpd="sng" algn="ctr">
            <a:solidFill>
              <a:schemeClr val="tx1"/>
            </a:solidFill>
            <a:prstDash val="solid"/>
            <a:round/>
            <a:headEnd type="none" w="med" len="med"/>
            <a:tailEnd type="arrow"/>
          </a:ln>
          <a:effectLst/>
        </p:spPr>
      </p:cxnSp>
      <p:cxnSp>
        <p:nvCxnSpPr>
          <p:cNvPr id="10" name="直線矢印コネクタ 9"/>
          <p:cNvCxnSpPr/>
          <p:nvPr/>
        </p:nvCxnSpPr>
        <p:spPr bwMode="auto">
          <a:xfrm>
            <a:off x="2195736" y="4437112"/>
            <a:ext cx="4032448" cy="0"/>
          </a:xfrm>
          <a:prstGeom prst="straightConnector1">
            <a:avLst/>
          </a:prstGeom>
          <a:solidFill>
            <a:srgbClr val="00B8FF"/>
          </a:solidFill>
          <a:ln w="9525" cap="flat" cmpd="sng" algn="ctr">
            <a:solidFill>
              <a:schemeClr val="tx1"/>
            </a:solidFill>
            <a:prstDash val="solid"/>
            <a:round/>
            <a:headEnd type="none" w="med" len="med"/>
            <a:tailEnd type="arrow"/>
          </a:ln>
          <a:effectLst/>
        </p:spPr>
      </p:cxnSp>
      <p:cxnSp>
        <p:nvCxnSpPr>
          <p:cNvPr id="11" name="直線矢印コネクタ 10"/>
          <p:cNvCxnSpPr/>
          <p:nvPr/>
        </p:nvCxnSpPr>
        <p:spPr bwMode="auto">
          <a:xfrm>
            <a:off x="2195736" y="5301208"/>
            <a:ext cx="4032448" cy="0"/>
          </a:xfrm>
          <a:prstGeom prst="straightConnector1">
            <a:avLst/>
          </a:prstGeom>
          <a:solidFill>
            <a:srgbClr val="00B8FF"/>
          </a:solidFill>
          <a:ln w="9525" cap="flat" cmpd="sng" algn="ctr">
            <a:solidFill>
              <a:schemeClr val="tx1"/>
            </a:solidFill>
            <a:prstDash val="solid"/>
            <a:round/>
            <a:headEnd type="none" w="med" len="med"/>
            <a:tailEnd type="arrow"/>
          </a:ln>
          <a:effectLst/>
        </p:spPr>
      </p:cxnSp>
      <p:cxnSp>
        <p:nvCxnSpPr>
          <p:cNvPr id="12" name="直線矢印コネクタ 11"/>
          <p:cNvCxnSpPr/>
          <p:nvPr/>
        </p:nvCxnSpPr>
        <p:spPr bwMode="auto">
          <a:xfrm>
            <a:off x="2195736" y="6093296"/>
            <a:ext cx="4032448" cy="0"/>
          </a:xfrm>
          <a:prstGeom prst="straightConnector1">
            <a:avLst/>
          </a:prstGeom>
          <a:solidFill>
            <a:srgbClr val="00B8FF"/>
          </a:solidFill>
          <a:ln w="9525" cap="flat" cmpd="sng" algn="ctr">
            <a:solidFill>
              <a:schemeClr val="tx1"/>
            </a:solidFill>
            <a:prstDash val="solid"/>
            <a:round/>
            <a:headEnd type="none" w="med" len="med"/>
            <a:tailEnd type="arrow"/>
          </a:ln>
          <a:effectLst/>
        </p:spPr>
      </p:cxnSp>
      <p:cxnSp>
        <p:nvCxnSpPr>
          <p:cNvPr id="13" name="直線コネクタ 12"/>
          <p:cNvCxnSpPr/>
          <p:nvPr/>
        </p:nvCxnSpPr>
        <p:spPr bwMode="auto">
          <a:xfrm>
            <a:off x="2627784" y="3068960"/>
            <a:ext cx="0" cy="3312368"/>
          </a:xfrm>
          <a:prstGeom prst="line">
            <a:avLst/>
          </a:prstGeom>
          <a:solidFill>
            <a:srgbClr val="00B8FF"/>
          </a:solidFill>
          <a:ln w="9525" cap="flat" cmpd="sng" algn="ctr">
            <a:solidFill>
              <a:schemeClr val="tx1"/>
            </a:solidFill>
            <a:prstDash val="dash"/>
            <a:round/>
            <a:headEnd type="none" w="med" len="med"/>
            <a:tailEnd type="none" w="med" len="med"/>
          </a:ln>
          <a:effectLst/>
        </p:spPr>
      </p:cxnSp>
      <p:cxnSp>
        <p:nvCxnSpPr>
          <p:cNvPr id="14" name="直線コネクタ 13"/>
          <p:cNvCxnSpPr/>
          <p:nvPr/>
        </p:nvCxnSpPr>
        <p:spPr bwMode="auto">
          <a:xfrm>
            <a:off x="3059832" y="3068960"/>
            <a:ext cx="0" cy="3312368"/>
          </a:xfrm>
          <a:prstGeom prst="line">
            <a:avLst/>
          </a:prstGeom>
          <a:solidFill>
            <a:srgbClr val="00B8FF"/>
          </a:solidFill>
          <a:ln w="9525" cap="flat" cmpd="sng" algn="ctr">
            <a:solidFill>
              <a:schemeClr val="tx1"/>
            </a:solidFill>
            <a:prstDash val="dash"/>
            <a:round/>
            <a:headEnd type="none" w="med" len="med"/>
            <a:tailEnd type="none" w="med" len="med"/>
          </a:ln>
          <a:effectLst/>
        </p:spPr>
      </p:cxnSp>
      <p:sp>
        <p:nvSpPr>
          <p:cNvPr id="19" name="正方形/長方形 18"/>
          <p:cNvSpPr/>
          <p:nvPr/>
        </p:nvSpPr>
        <p:spPr bwMode="auto">
          <a:xfrm>
            <a:off x="3059832" y="3212976"/>
            <a:ext cx="864096" cy="360040"/>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ja-JP" sz="1400" dirty="0" smtClean="0">
                <a:solidFill>
                  <a:srgbClr val="000000"/>
                </a:solidFill>
              </a:rPr>
              <a:t>to STA1</a:t>
            </a:r>
            <a:endParaRPr kumimoji="0" lang="en-US" altLang="ja-JP" sz="1200" b="0" i="0" u="none" strike="noStrike" cap="none" normalizeH="0" baseline="0" dirty="0" smtClean="0">
              <a:ln>
                <a:noFill/>
              </a:ln>
              <a:solidFill>
                <a:srgbClr val="000000"/>
              </a:solidFill>
              <a:effectLst/>
            </a:endParaRPr>
          </a:p>
        </p:txBody>
      </p:sp>
      <p:sp>
        <p:nvSpPr>
          <p:cNvPr id="20" name="正方形/長方形 19"/>
          <p:cNvSpPr/>
          <p:nvPr/>
        </p:nvSpPr>
        <p:spPr bwMode="auto">
          <a:xfrm>
            <a:off x="3059832" y="4077072"/>
            <a:ext cx="1368152" cy="360040"/>
          </a:xfrm>
          <a:prstGeom prst="rect">
            <a:avLst/>
          </a:prstGeom>
          <a:solidFill>
            <a:srgbClr val="FF00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ja-JP" sz="1400" dirty="0" smtClean="0">
                <a:solidFill>
                  <a:srgbClr val="000000"/>
                </a:solidFill>
              </a:rPr>
              <a:t>to STA2</a:t>
            </a:r>
            <a:endParaRPr kumimoji="0" lang="en-US" altLang="ja-JP" sz="1200" b="0" i="0" u="none" strike="noStrike" cap="none" normalizeH="0" baseline="0" dirty="0" smtClean="0">
              <a:ln>
                <a:noFill/>
              </a:ln>
              <a:solidFill>
                <a:srgbClr val="000000"/>
              </a:solidFill>
              <a:effectLst/>
            </a:endParaRPr>
          </a:p>
        </p:txBody>
      </p:sp>
      <p:sp>
        <p:nvSpPr>
          <p:cNvPr id="21" name="正方形/長方形 20"/>
          <p:cNvSpPr/>
          <p:nvPr/>
        </p:nvSpPr>
        <p:spPr bwMode="auto">
          <a:xfrm>
            <a:off x="3059832" y="4941168"/>
            <a:ext cx="1080120" cy="360040"/>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ja-JP" sz="1400" dirty="0" smtClean="0">
                <a:solidFill>
                  <a:srgbClr val="000000"/>
                </a:solidFill>
              </a:rPr>
              <a:t>to STA3</a:t>
            </a:r>
            <a:endParaRPr kumimoji="0" lang="en-US" altLang="ja-JP" sz="1200" b="0" i="0" u="none" strike="noStrike" cap="none" normalizeH="0" baseline="0" dirty="0" smtClean="0">
              <a:ln>
                <a:noFill/>
              </a:ln>
              <a:solidFill>
                <a:srgbClr val="000000"/>
              </a:solidFill>
              <a:effectLst/>
            </a:endParaRPr>
          </a:p>
        </p:txBody>
      </p:sp>
      <p:sp>
        <p:nvSpPr>
          <p:cNvPr id="22" name="正方形/長方形 21"/>
          <p:cNvSpPr/>
          <p:nvPr/>
        </p:nvSpPr>
        <p:spPr bwMode="auto">
          <a:xfrm>
            <a:off x="3059832" y="5733256"/>
            <a:ext cx="864096" cy="360040"/>
          </a:xfrm>
          <a:prstGeom prst="rect">
            <a:avLst/>
          </a:prstGeom>
          <a:solidFill>
            <a:srgbClr val="00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ja-JP" sz="1400" dirty="0" smtClean="0">
                <a:solidFill>
                  <a:srgbClr val="000000"/>
                </a:solidFill>
              </a:rPr>
              <a:t>to STA4</a:t>
            </a:r>
            <a:endParaRPr kumimoji="0" lang="en-US" altLang="ja-JP" sz="1200" b="0" i="0" u="none" strike="noStrike" cap="none" normalizeH="0" baseline="0" dirty="0" smtClean="0">
              <a:ln>
                <a:noFill/>
              </a:ln>
              <a:solidFill>
                <a:srgbClr val="000000"/>
              </a:solidFill>
              <a:effectLst/>
            </a:endParaRPr>
          </a:p>
        </p:txBody>
      </p:sp>
      <p:sp>
        <p:nvSpPr>
          <p:cNvPr id="23" name="正方形/長方形 22"/>
          <p:cNvSpPr/>
          <p:nvPr/>
        </p:nvSpPr>
        <p:spPr bwMode="auto">
          <a:xfrm>
            <a:off x="3923928" y="3212976"/>
            <a:ext cx="504056" cy="360040"/>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ja-JP" sz="1400" b="0" i="0" u="none" strike="noStrike" cap="none" normalizeH="0" baseline="0" dirty="0" smtClean="0">
                <a:ln>
                  <a:noFill/>
                </a:ln>
                <a:solidFill>
                  <a:srgbClr val="000000"/>
                </a:solidFill>
                <a:effectLst/>
                <a:latin typeface="Times New Roman" pitchFamily="16" charset="0"/>
                <a:ea typeface="MS Gothic" charset="-128"/>
              </a:rPr>
              <a:t>pad</a:t>
            </a:r>
            <a:endParaRPr kumimoji="0" lang="ja-JP" altLang="en-US" sz="1400" b="0" i="0" u="none" strike="noStrike" cap="none" normalizeH="0" baseline="0" dirty="0" smtClean="0">
              <a:ln>
                <a:noFill/>
              </a:ln>
              <a:solidFill>
                <a:srgbClr val="000000"/>
              </a:solidFill>
              <a:effectLst/>
              <a:latin typeface="Times New Roman" pitchFamily="16" charset="0"/>
              <a:ea typeface="MS Gothic" charset="-128"/>
            </a:endParaRPr>
          </a:p>
        </p:txBody>
      </p:sp>
      <p:sp>
        <p:nvSpPr>
          <p:cNvPr id="24" name="正方形/長方形 23"/>
          <p:cNvSpPr/>
          <p:nvPr/>
        </p:nvSpPr>
        <p:spPr bwMode="auto">
          <a:xfrm>
            <a:off x="4139952" y="4941168"/>
            <a:ext cx="288032" cy="360040"/>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ja-JP" sz="1400" b="0" i="0" u="none" strike="noStrike" cap="none" normalizeH="0" baseline="0" dirty="0" smtClean="0">
                <a:ln>
                  <a:noFill/>
                </a:ln>
                <a:solidFill>
                  <a:srgbClr val="000000"/>
                </a:solidFill>
                <a:effectLst/>
                <a:latin typeface="Times New Roman" pitchFamily="16" charset="0"/>
                <a:ea typeface="MS Gothic" charset="-128"/>
              </a:rPr>
              <a:t>pad</a:t>
            </a:r>
            <a:endParaRPr kumimoji="0" lang="ja-JP" altLang="en-US" sz="1400" b="0" i="0" u="none" strike="noStrike" cap="none" normalizeH="0" baseline="0" dirty="0" smtClean="0">
              <a:ln>
                <a:noFill/>
              </a:ln>
              <a:solidFill>
                <a:srgbClr val="000000"/>
              </a:solidFill>
              <a:effectLst/>
              <a:latin typeface="Times New Roman" pitchFamily="16" charset="0"/>
              <a:ea typeface="MS Gothic" charset="-128"/>
            </a:endParaRPr>
          </a:p>
        </p:txBody>
      </p:sp>
      <p:sp>
        <p:nvSpPr>
          <p:cNvPr id="25" name="正方形/長方形 24"/>
          <p:cNvSpPr/>
          <p:nvPr/>
        </p:nvSpPr>
        <p:spPr bwMode="auto">
          <a:xfrm>
            <a:off x="3923928" y="5733256"/>
            <a:ext cx="504056" cy="360040"/>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ja-JP" sz="1400" b="0" i="0" u="none" strike="noStrike" cap="none" normalizeH="0" baseline="0" dirty="0" smtClean="0">
                <a:ln>
                  <a:noFill/>
                </a:ln>
                <a:solidFill>
                  <a:srgbClr val="000000"/>
                </a:solidFill>
                <a:effectLst/>
                <a:latin typeface="Times New Roman" pitchFamily="16" charset="0"/>
                <a:ea typeface="MS Gothic" charset="-128"/>
              </a:rPr>
              <a:t>pad</a:t>
            </a:r>
            <a:endParaRPr kumimoji="0" lang="ja-JP" altLang="en-US" sz="1400" b="0" i="0" u="none" strike="noStrike" cap="none" normalizeH="0" baseline="0" dirty="0" smtClean="0">
              <a:ln>
                <a:noFill/>
              </a:ln>
              <a:solidFill>
                <a:srgbClr val="000000"/>
              </a:solidFill>
              <a:effectLst/>
              <a:latin typeface="Times New Roman" pitchFamily="16" charset="0"/>
              <a:ea typeface="MS Gothic" charset="-128"/>
            </a:endParaRPr>
          </a:p>
        </p:txBody>
      </p:sp>
      <p:cxnSp>
        <p:nvCxnSpPr>
          <p:cNvPr id="26" name="直線コネクタ 25"/>
          <p:cNvCxnSpPr/>
          <p:nvPr/>
        </p:nvCxnSpPr>
        <p:spPr bwMode="auto">
          <a:xfrm>
            <a:off x="4427984" y="3068960"/>
            <a:ext cx="0" cy="3312368"/>
          </a:xfrm>
          <a:prstGeom prst="line">
            <a:avLst/>
          </a:prstGeom>
          <a:solidFill>
            <a:srgbClr val="00B8FF"/>
          </a:solidFill>
          <a:ln w="9525" cap="flat" cmpd="sng" algn="ctr">
            <a:solidFill>
              <a:schemeClr val="tx1"/>
            </a:solidFill>
            <a:prstDash val="dash"/>
            <a:round/>
            <a:headEnd type="none" w="med" len="med"/>
            <a:tailEnd type="none" w="med" len="med"/>
          </a:ln>
          <a:effectLst/>
        </p:spPr>
      </p:cxnSp>
      <p:cxnSp>
        <p:nvCxnSpPr>
          <p:cNvPr id="27" name="直線コネクタ 26"/>
          <p:cNvCxnSpPr/>
          <p:nvPr/>
        </p:nvCxnSpPr>
        <p:spPr bwMode="auto">
          <a:xfrm>
            <a:off x="4644008" y="3068960"/>
            <a:ext cx="0" cy="3312368"/>
          </a:xfrm>
          <a:prstGeom prst="line">
            <a:avLst/>
          </a:prstGeom>
          <a:solidFill>
            <a:srgbClr val="00B8FF"/>
          </a:solidFill>
          <a:ln w="9525" cap="flat" cmpd="sng" algn="ctr">
            <a:solidFill>
              <a:schemeClr val="tx1"/>
            </a:solidFill>
            <a:prstDash val="dash"/>
            <a:round/>
            <a:headEnd type="none" w="med" len="med"/>
            <a:tailEnd type="none" w="med" len="med"/>
          </a:ln>
          <a:effectLst/>
        </p:spPr>
      </p:cxnSp>
      <p:sp>
        <p:nvSpPr>
          <p:cNvPr id="28" name="テキスト ボックス 27"/>
          <p:cNvSpPr txBox="1"/>
          <p:nvPr/>
        </p:nvSpPr>
        <p:spPr>
          <a:xfrm>
            <a:off x="2267744" y="2852936"/>
            <a:ext cx="1008112" cy="307777"/>
          </a:xfrm>
          <a:prstGeom prst="rect">
            <a:avLst/>
          </a:prstGeom>
          <a:noFill/>
        </p:spPr>
        <p:txBody>
          <a:bodyPr wrap="square" rtlCol="0">
            <a:spAutoFit/>
          </a:bodyPr>
          <a:lstStyle/>
          <a:p>
            <a:r>
              <a:rPr kumimoji="1" lang="en-US" altLang="ja-JP" sz="1400" dirty="0" smtClean="0">
                <a:solidFill>
                  <a:srgbClr val="000000"/>
                </a:solidFill>
              </a:rPr>
              <a:t>DIFS+CW</a:t>
            </a:r>
            <a:endParaRPr kumimoji="1" lang="ja-JP" altLang="en-US" sz="1400" dirty="0">
              <a:solidFill>
                <a:srgbClr val="000000"/>
              </a:solidFill>
            </a:endParaRPr>
          </a:p>
        </p:txBody>
      </p:sp>
      <p:sp>
        <p:nvSpPr>
          <p:cNvPr id="29" name="テキスト ボックス 28"/>
          <p:cNvSpPr txBox="1"/>
          <p:nvPr/>
        </p:nvSpPr>
        <p:spPr>
          <a:xfrm>
            <a:off x="4211960" y="2852936"/>
            <a:ext cx="576064" cy="307777"/>
          </a:xfrm>
          <a:prstGeom prst="rect">
            <a:avLst/>
          </a:prstGeom>
          <a:noFill/>
        </p:spPr>
        <p:txBody>
          <a:bodyPr wrap="square" rtlCol="0">
            <a:spAutoFit/>
          </a:bodyPr>
          <a:lstStyle/>
          <a:p>
            <a:r>
              <a:rPr kumimoji="1" lang="en-US" altLang="ja-JP" sz="1400" dirty="0">
                <a:solidFill>
                  <a:srgbClr val="000000"/>
                </a:solidFill>
              </a:rPr>
              <a:t>S</a:t>
            </a:r>
            <a:r>
              <a:rPr kumimoji="1" lang="en-US" altLang="ja-JP" sz="1400" dirty="0" smtClean="0">
                <a:solidFill>
                  <a:srgbClr val="000000"/>
                </a:solidFill>
              </a:rPr>
              <a:t>IFS</a:t>
            </a:r>
            <a:endParaRPr kumimoji="1" lang="ja-JP" altLang="en-US" sz="1400" dirty="0">
              <a:solidFill>
                <a:srgbClr val="000000"/>
              </a:solidFill>
            </a:endParaRPr>
          </a:p>
        </p:txBody>
      </p:sp>
      <p:sp>
        <p:nvSpPr>
          <p:cNvPr id="30" name="テキスト ボックス 29"/>
          <p:cNvSpPr txBox="1"/>
          <p:nvPr/>
        </p:nvSpPr>
        <p:spPr>
          <a:xfrm>
            <a:off x="6228184" y="3429000"/>
            <a:ext cx="576064" cy="369332"/>
          </a:xfrm>
          <a:prstGeom prst="rect">
            <a:avLst/>
          </a:prstGeom>
          <a:noFill/>
        </p:spPr>
        <p:txBody>
          <a:bodyPr wrap="square" rtlCol="0">
            <a:spAutoFit/>
          </a:bodyPr>
          <a:lstStyle/>
          <a:p>
            <a:r>
              <a:rPr kumimoji="1" lang="en-US" altLang="ja-JP" sz="1800" dirty="0" smtClean="0">
                <a:solidFill>
                  <a:srgbClr val="000000"/>
                </a:solidFill>
              </a:rPr>
              <a:t>t</a:t>
            </a:r>
            <a:endParaRPr kumimoji="1" lang="ja-JP" altLang="en-US" sz="1800" dirty="0">
              <a:solidFill>
                <a:srgbClr val="000000"/>
              </a:solidFill>
            </a:endParaRPr>
          </a:p>
        </p:txBody>
      </p:sp>
      <p:sp>
        <p:nvSpPr>
          <p:cNvPr id="31" name="テキスト ボックス 30"/>
          <p:cNvSpPr txBox="1"/>
          <p:nvPr/>
        </p:nvSpPr>
        <p:spPr>
          <a:xfrm>
            <a:off x="6228184" y="4221088"/>
            <a:ext cx="576064" cy="369332"/>
          </a:xfrm>
          <a:prstGeom prst="rect">
            <a:avLst/>
          </a:prstGeom>
          <a:noFill/>
        </p:spPr>
        <p:txBody>
          <a:bodyPr wrap="square" rtlCol="0">
            <a:spAutoFit/>
          </a:bodyPr>
          <a:lstStyle/>
          <a:p>
            <a:r>
              <a:rPr kumimoji="1" lang="en-US" altLang="ja-JP" sz="1800" dirty="0" smtClean="0">
                <a:solidFill>
                  <a:srgbClr val="000000"/>
                </a:solidFill>
              </a:rPr>
              <a:t>t</a:t>
            </a:r>
            <a:endParaRPr kumimoji="1" lang="ja-JP" altLang="en-US" sz="1800" dirty="0">
              <a:solidFill>
                <a:srgbClr val="000000"/>
              </a:solidFill>
            </a:endParaRPr>
          </a:p>
        </p:txBody>
      </p:sp>
      <p:sp>
        <p:nvSpPr>
          <p:cNvPr id="32" name="テキスト ボックス 31"/>
          <p:cNvSpPr txBox="1"/>
          <p:nvPr/>
        </p:nvSpPr>
        <p:spPr>
          <a:xfrm>
            <a:off x="6228184" y="5085184"/>
            <a:ext cx="576064" cy="369332"/>
          </a:xfrm>
          <a:prstGeom prst="rect">
            <a:avLst/>
          </a:prstGeom>
          <a:noFill/>
        </p:spPr>
        <p:txBody>
          <a:bodyPr wrap="square" rtlCol="0">
            <a:spAutoFit/>
          </a:bodyPr>
          <a:lstStyle/>
          <a:p>
            <a:r>
              <a:rPr kumimoji="1" lang="en-US" altLang="ja-JP" sz="1800" dirty="0" smtClean="0">
                <a:solidFill>
                  <a:srgbClr val="000000"/>
                </a:solidFill>
              </a:rPr>
              <a:t>t</a:t>
            </a:r>
            <a:endParaRPr kumimoji="1" lang="ja-JP" altLang="en-US" sz="1800" dirty="0">
              <a:solidFill>
                <a:srgbClr val="000000"/>
              </a:solidFill>
            </a:endParaRPr>
          </a:p>
        </p:txBody>
      </p:sp>
      <p:sp>
        <p:nvSpPr>
          <p:cNvPr id="33" name="テキスト ボックス 32"/>
          <p:cNvSpPr txBox="1"/>
          <p:nvPr/>
        </p:nvSpPr>
        <p:spPr>
          <a:xfrm>
            <a:off x="6228184" y="5877272"/>
            <a:ext cx="576064" cy="369332"/>
          </a:xfrm>
          <a:prstGeom prst="rect">
            <a:avLst/>
          </a:prstGeom>
          <a:noFill/>
        </p:spPr>
        <p:txBody>
          <a:bodyPr wrap="square" rtlCol="0">
            <a:spAutoFit/>
          </a:bodyPr>
          <a:lstStyle/>
          <a:p>
            <a:r>
              <a:rPr kumimoji="1" lang="en-US" altLang="ja-JP" sz="1800" dirty="0" smtClean="0">
                <a:solidFill>
                  <a:srgbClr val="000000"/>
                </a:solidFill>
              </a:rPr>
              <a:t>t</a:t>
            </a:r>
            <a:endParaRPr kumimoji="1" lang="ja-JP" altLang="en-US" sz="1800" dirty="0">
              <a:solidFill>
                <a:srgbClr val="000000"/>
              </a:solidFill>
            </a:endParaRPr>
          </a:p>
        </p:txBody>
      </p:sp>
      <p:sp>
        <p:nvSpPr>
          <p:cNvPr id="34" name="正方形/長方形 33"/>
          <p:cNvSpPr/>
          <p:nvPr/>
        </p:nvSpPr>
        <p:spPr bwMode="auto">
          <a:xfrm>
            <a:off x="4644008" y="3573016"/>
            <a:ext cx="504056" cy="360040"/>
          </a:xfrm>
          <a:prstGeom prst="rect">
            <a:avLst/>
          </a:prstGeom>
          <a:solidFill>
            <a:srgbClr val="FFFFFF"/>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ja-JP" sz="1400" b="0" i="0" u="none" strike="noStrike" cap="none" normalizeH="0" baseline="0" dirty="0" smtClean="0">
                <a:ln>
                  <a:noFill/>
                </a:ln>
                <a:solidFill>
                  <a:srgbClr val="000000"/>
                </a:solidFill>
                <a:effectLst/>
                <a:latin typeface="Times New Roman" pitchFamily="16" charset="0"/>
                <a:ea typeface="MS Gothic" charset="-128"/>
              </a:rPr>
              <a:t>ACK</a:t>
            </a:r>
            <a:endParaRPr kumimoji="0" lang="ja-JP" altLang="en-US" sz="1400" b="0" i="0" u="none" strike="noStrike" cap="none" normalizeH="0" baseline="0" dirty="0" smtClean="0">
              <a:ln>
                <a:noFill/>
              </a:ln>
              <a:solidFill>
                <a:srgbClr val="000000"/>
              </a:solidFill>
              <a:effectLst/>
              <a:latin typeface="Times New Roman" pitchFamily="16" charset="0"/>
              <a:ea typeface="MS Gothic" charset="-128"/>
            </a:endParaRPr>
          </a:p>
        </p:txBody>
      </p:sp>
      <p:sp>
        <p:nvSpPr>
          <p:cNvPr id="35" name="正方形/長方形 34"/>
          <p:cNvSpPr/>
          <p:nvPr/>
        </p:nvSpPr>
        <p:spPr bwMode="auto">
          <a:xfrm>
            <a:off x="4644008" y="4437112"/>
            <a:ext cx="504056" cy="360040"/>
          </a:xfrm>
          <a:prstGeom prst="rect">
            <a:avLst/>
          </a:prstGeom>
          <a:solidFill>
            <a:srgbClr val="FFFFFF"/>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ja-JP" sz="1400" b="0" i="0" u="none" strike="noStrike" cap="none" normalizeH="0" baseline="0" dirty="0" smtClean="0">
                <a:ln>
                  <a:noFill/>
                </a:ln>
                <a:solidFill>
                  <a:srgbClr val="000000"/>
                </a:solidFill>
                <a:effectLst/>
                <a:latin typeface="Times New Roman" pitchFamily="16" charset="0"/>
                <a:ea typeface="MS Gothic" charset="-128"/>
              </a:rPr>
              <a:t>ACK</a:t>
            </a:r>
            <a:endParaRPr kumimoji="0" lang="ja-JP" altLang="en-US" sz="1400" b="0" i="0" u="none" strike="noStrike" cap="none" normalizeH="0" baseline="0" dirty="0" smtClean="0">
              <a:ln>
                <a:noFill/>
              </a:ln>
              <a:solidFill>
                <a:srgbClr val="000000"/>
              </a:solidFill>
              <a:effectLst/>
              <a:latin typeface="Times New Roman" pitchFamily="16" charset="0"/>
              <a:ea typeface="MS Gothic" charset="-128"/>
            </a:endParaRPr>
          </a:p>
        </p:txBody>
      </p:sp>
      <p:sp>
        <p:nvSpPr>
          <p:cNvPr id="36" name="正方形/長方形 35"/>
          <p:cNvSpPr/>
          <p:nvPr/>
        </p:nvSpPr>
        <p:spPr bwMode="auto">
          <a:xfrm>
            <a:off x="4644008" y="5301208"/>
            <a:ext cx="504056" cy="360040"/>
          </a:xfrm>
          <a:prstGeom prst="rect">
            <a:avLst/>
          </a:prstGeom>
          <a:solidFill>
            <a:srgbClr val="FFFFFF"/>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ja-JP" sz="1400" b="0" i="0" u="none" strike="noStrike" cap="none" normalizeH="0" baseline="0" dirty="0" smtClean="0">
                <a:ln>
                  <a:noFill/>
                </a:ln>
                <a:solidFill>
                  <a:srgbClr val="000000"/>
                </a:solidFill>
                <a:effectLst/>
                <a:latin typeface="Times New Roman" pitchFamily="16" charset="0"/>
                <a:ea typeface="MS Gothic" charset="-128"/>
              </a:rPr>
              <a:t>ACK</a:t>
            </a:r>
            <a:endParaRPr kumimoji="0" lang="ja-JP" altLang="en-US" sz="1400" b="0" i="0" u="none" strike="noStrike" cap="none" normalizeH="0" baseline="0" dirty="0" smtClean="0">
              <a:ln>
                <a:noFill/>
              </a:ln>
              <a:solidFill>
                <a:srgbClr val="000000"/>
              </a:solidFill>
              <a:effectLst/>
              <a:latin typeface="Times New Roman" pitchFamily="16" charset="0"/>
              <a:ea typeface="MS Gothic" charset="-128"/>
            </a:endParaRPr>
          </a:p>
        </p:txBody>
      </p:sp>
      <p:sp>
        <p:nvSpPr>
          <p:cNvPr id="37" name="正方形/長方形 36"/>
          <p:cNvSpPr/>
          <p:nvPr/>
        </p:nvSpPr>
        <p:spPr bwMode="auto">
          <a:xfrm>
            <a:off x="4644008" y="6093296"/>
            <a:ext cx="504056" cy="360040"/>
          </a:xfrm>
          <a:prstGeom prst="rect">
            <a:avLst/>
          </a:prstGeom>
          <a:solidFill>
            <a:srgbClr val="FFFFFF"/>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ja-JP" sz="1400" b="0" i="0" u="none" strike="noStrike" cap="none" normalizeH="0" baseline="0" dirty="0" smtClean="0">
                <a:ln>
                  <a:noFill/>
                </a:ln>
                <a:solidFill>
                  <a:srgbClr val="000000"/>
                </a:solidFill>
                <a:effectLst/>
                <a:latin typeface="Times New Roman" pitchFamily="16" charset="0"/>
                <a:ea typeface="MS Gothic" charset="-128"/>
              </a:rPr>
              <a:t>ACK</a:t>
            </a:r>
            <a:endParaRPr kumimoji="0" lang="ja-JP" altLang="en-US" sz="1400" b="0" i="0" u="none" strike="noStrike" cap="none" normalizeH="0" baseline="0" dirty="0" smtClean="0">
              <a:ln>
                <a:noFill/>
              </a:ln>
              <a:solidFill>
                <a:srgbClr val="000000"/>
              </a:solidFill>
              <a:effectLst/>
              <a:latin typeface="Times New Roman" pitchFamily="16" charset="0"/>
              <a:ea typeface="MS Gothic" charset="-128"/>
            </a:endParaRPr>
          </a:p>
        </p:txBody>
      </p:sp>
      <p:sp>
        <p:nvSpPr>
          <p:cNvPr id="38" name="テキスト ボックス 37"/>
          <p:cNvSpPr txBox="1"/>
          <p:nvPr/>
        </p:nvSpPr>
        <p:spPr>
          <a:xfrm>
            <a:off x="1331640" y="2996952"/>
            <a:ext cx="504056" cy="369332"/>
          </a:xfrm>
          <a:prstGeom prst="rect">
            <a:avLst/>
          </a:prstGeom>
          <a:noFill/>
        </p:spPr>
        <p:txBody>
          <a:bodyPr wrap="square" rtlCol="0">
            <a:spAutoFit/>
          </a:bodyPr>
          <a:lstStyle/>
          <a:p>
            <a:r>
              <a:rPr kumimoji="1" lang="en-US" altLang="ja-JP" sz="1800" dirty="0" smtClean="0">
                <a:solidFill>
                  <a:srgbClr val="000000"/>
                </a:solidFill>
              </a:rPr>
              <a:t>Ex.</a:t>
            </a:r>
            <a:endParaRPr kumimoji="1" lang="ja-JP" altLang="en-US" sz="1800" dirty="0">
              <a:solidFill>
                <a:srgbClr val="000000"/>
              </a:solidFill>
            </a:endParaRPr>
          </a:p>
        </p:txBody>
      </p:sp>
    </p:spTree>
    <p:extLst>
      <p:ext uri="{BB962C8B-B14F-4D97-AF65-F5344CB8AC3E}">
        <p14:creationId xmlns:p14="http://schemas.microsoft.com/office/powerpoint/2010/main" val="2673775738"/>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95536" y="685800"/>
            <a:ext cx="8568952" cy="1065213"/>
          </a:xfrm>
        </p:spPr>
        <p:txBody>
          <a:bodyPr/>
          <a:lstStyle/>
          <a:p>
            <a:pPr algn="l"/>
            <a:r>
              <a:rPr kumimoji="1" lang="en-US" altLang="ja-JP" sz="2400" dirty="0" smtClean="0"/>
              <a:t>C3: Interference mitigation is needed for legacy device.</a:t>
            </a:r>
            <a:br>
              <a:rPr kumimoji="1" lang="en-US" altLang="ja-JP" sz="2400" dirty="0" smtClean="0"/>
            </a:br>
            <a:r>
              <a:rPr kumimoji="1" lang="en-US" altLang="ja-JP" sz="2400" dirty="0" smtClean="0"/>
              <a:t>A3: Guard band can be set </a:t>
            </a:r>
            <a:r>
              <a:rPr lang="en-US" altLang="ja-JP" sz="2400" dirty="0" smtClean="0"/>
              <a:t>as</a:t>
            </a:r>
            <a:r>
              <a:rPr kumimoji="1" lang="en-US" altLang="ja-JP" sz="2400" dirty="0" smtClean="0"/>
              <a:t> a solution when simultaneous transmissions are needed for a legacy device.</a:t>
            </a:r>
            <a:endParaRPr kumimoji="1" lang="ja-JP" altLang="en-US" sz="2400"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フッター プレースホルダー 4"/>
          <p:cNvSpPr>
            <a:spLocks noGrp="1"/>
          </p:cNvSpPr>
          <p:nvPr>
            <p:ph type="ftr" idx="14"/>
          </p:nvPr>
        </p:nvSpPr>
        <p:spPr/>
        <p:txBody>
          <a:bodyPr/>
          <a:lstStyle/>
          <a:p>
            <a:r>
              <a:rPr lang="en-GB" smtClean="0"/>
              <a:t>K. Yunoki and B. Zhao, KDDI R&amp;D Labs.</a:t>
            </a:r>
            <a:endParaRPr lang="en-GB" dirty="0"/>
          </a:p>
        </p:txBody>
      </p:sp>
      <p:sp>
        <p:nvSpPr>
          <p:cNvPr id="6" name="日付プレースホルダー 5"/>
          <p:cNvSpPr>
            <a:spLocks noGrp="1"/>
          </p:cNvSpPr>
          <p:nvPr>
            <p:ph type="dt" idx="15"/>
          </p:nvPr>
        </p:nvSpPr>
        <p:spPr/>
        <p:txBody>
          <a:bodyPr/>
          <a:lstStyle/>
          <a:p>
            <a:r>
              <a:rPr lang="en-US" smtClean="0"/>
              <a:t>October 2014</a:t>
            </a:r>
            <a:endParaRPr lang="en-GB" dirty="0"/>
          </a:p>
        </p:txBody>
      </p:sp>
      <p:cxnSp>
        <p:nvCxnSpPr>
          <p:cNvPr id="7" name="直線矢印コネクタ 6"/>
          <p:cNvCxnSpPr/>
          <p:nvPr/>
        </p:nvCxnSpPr>
        <p:spPr bwMode="auto">
          <a:xfrm>
            <a:off x="827584" y="3284984"/>
            <a:ext cx="3312368" cy="0"/>
          </a:xfrm>
          <a:prstGeom prst="straightConnector1">
            <a:avLst/>
          </a:prstGeom>
          <a:solidFill>
            <a:srgbClr val="00B8FF"/>
          </a:solidFill>
          <a:ln w="9525" cap="flat" cmpd="sng" algn="ctr">
            <a:solidFill>
              <a:schemeClr val="tx1"/>
            </a:solidFill>
            <a:prstDash val="solid"/>
            <a:round/>
            <a:headEnd type="none" w="med" len="med"/>
            <a:tailEnd type="arrow"/>
          </a:ln>
          <a:effectLst/>
        </p:spPr>
      </p:cxnSp>
      <p:cxnSp>
        <p:nvCxnSpPr>
          <p:cNvPr id="8" name="直線矢印コネクタ 7"/>
          <p:cNvCxnSpPr/>
          <p:nvPr/>
        </p:nvCxnSpPr>
        <p:spPr bwMode="auto">
          <a:xfrm>
            <a:off x="827584" y="4149080"/>
            <a:ext cx="3312368" cy="0"/>
          </a:xfrm>
          <a:prstGeom prst="straightConnector1">
            <a:avLst/>
          </a:prstGeom>
          <a:solidFill>
            <a:srgbClr val="00B8FF"/>
          </a:solidFill>
          <a:ln w="9525" cap="flat" cmpd="sng" algn="ctr">
            <a:solidFill>
              <a:schemeClr val="tx1"/>
            </a:solidFill>
            <a:prstDash val="solid"/>
            <a:round/>
            <a:headEnd type="none" w="med" len="med"/>
            <a:tailEnd type="arrow"/>
          </a:ln>
          <a:effectLst/>
        </p:spPr>
      </p:cxnSp>
      <p:cxnSp>
        <p:nvCxnSpPr>
          <p:cNvPr id="9" name="直線矢印コネクタ 8"/>
          <p:cNvCxnSpPr/>
          <p:nvPr/>
        </p:nvCxnSpPr>
        <p:spPr bwMode="auto">
          <a:xfrm>
            <a:off x="827584" y="5013176"/>
            <a:ext cx="3312368" cy="0"/>
          </a:xfrm>
          <a:prstGeom prst="straightConnector1">
            <a:avLst/>
          </a:prstGeom>
          <a:solidFill>
            <a:srgbClr val="00B8FF"/>
          </a:solidFill>
          <a:ln w="9525" cap="flat" cmpd="sng" algn="ctr">
            <a:solidFill>
              <a:schemeClr val="tx1"/>
            </a:solidFill>
            <a:prstDash val="solid"/>
            <a:round/>
            <a:headEnd type="none" w="med" len="med"/>
            <a:tailEnd type="arrow"/>
          </a:ln>
          <a:effectLst/>
        </p:spPr>
      </p:cxnSp>
      <p:cxnSp>
        <p:nvCxnSpPr>
          <p:cNvPr id="10" name="直線矢印コネクタ 9"/>
          <p:cNvCxnSpPr/>
          <p:nvPr/>
        </p:nvCxnSpPr>
        <p:spPr bwMode="auto">
          <a:xfrm>
            <a:off x="827584" y="5805264"/>
            <a:ext cx="3312368" cy="0"/>
          </a:xfrm>
          <a:prstGeom prst="straightConnector1">
            <a:avLst/>
          </a:prstGeom>
          <a:solidFill>
            <a:srgbClr val="00B8FF"/>
          </a:solidFill>
          <a:ln w="9525" cap="flat" cmpd="sng" algn="ctr">
            <a:solidFill>
              <a:schemeClr val="tx1"/>
            </a:solidFill>
            <a:prstDash val="solid"/>
            <a:round/>
            <a:headEnd type="none" w="med" len="med"/>
            <a:tailEnd type="arrow"/>
          </a:ln>
          <a:effectLst/>
        </p:spPr>
      </p:cxnSp>
      <p:cxnSp>
        <p:nvCxnSpPr>
          <p:cNvPr id="11" name="直線コネクタ 10"/>
          <p:cNvCxnSpPr/>
          <p:nvPr/>
        </p:nvCxnSpPr>
        <p:spPr bwMode="auto">
          <a:xfrm>
            <a:off x="1259632" y="2780928"/>
            <a:ext cx="0" cy="3312368"/>
          </a:xfrm>
          <a:prstGeom prst="line">
            <a:avLst/>
          </a:prstGeom>
          <a:solidFill>
            <a:srgbClr val="00B8FF"/>
          </a:solidFill>
          <a:ln w="9525" cap="flat" cmpd="sng" algn="ctr">
            <a:solidFill>
              <a:schemeClr val="tx1"/>
            </a:solidFill>
            <a:prstDash val="dash"/>
            <a:round/>
            <a:headEnd type="none" w="med" len="med"/>
            <a:tailEnd type="none" w="med" len="med"/>
          </a:ln>
          <a:effectLst/>
        </p:spPr>
      </p:cxnSp>
      <p:cxnSp>
        <p:nvCxnSpPr>
          <p:cNvPr id="12" name="直線コネクタ 11"/>
          <p:cNvCxnSpPr/>
          <p:nvPr/>
        </p:nvCxnSpPr>
        <p:spPr bwMode="auto">
          <a:xfrm>
            <a:off x="1691680" y="2780928"/>
            <a:ext cx="0" cy="3312368"/>
          </a:xfrm>
          <a:prstGeom prst="line">
            <a:avLst/>
          </a:prstGeom>
          <a:solidFill>
            <a:srgbClr val="00B8FF"/>
          </a:solidFill>
          <a:ln w="9525" cap="flat" cmpd="sng" algn="ctr">
            <a:solidFill>
              <a:schemeClr val="tx1"/>
            </a:solidFill>
            <a:prstDash val="dash"/>
            <a:round/>
            <a:headEnd type="none" w="med" len="med"/>
            <a:tailEnd type="none" w="med" len="med"/>
          </a:ln>
          <a:effectLst/>
        </p:spPr>
      </p:cxnSp>
      <p:sp>
        <p:nvSpPr>
          <p:cNvPr id="13" name="正方形/長方形 12"/>
          <p:cNvSpPr/>
          <p:nvPr/>
        </p:nvSpPr>
        <p:spPr bwMode="auto">
          <a:xfrm>
            <a:off x="1691680" y="2924944"/>
            <a:ext cx="1368152" cy="360040"/>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ja-JP" sz="1400" dirty="0" smtClean="0">
                <a:solidFill>
                  <a:srgbClr val="000000"/>
                </a:solidFill>
              </a:rPr>
              <a:t>to STA1 (11a)</a:t>
            </a:r>
            <a:endParaRPr kumimoji="0" lang="en-US" altLang="ja-JP" sz="1200" b="0" i="0" u="none" strike="noStrike" cap="none" normalizeH="0" baseline="0" dirty="0" smtClean="0">
              <a:ln>
                <a:noFill/>
              </a:ln>
              <a:solidFill>
                <a:srgbClr val="000000"/>
              </a:solidFill>
              <a:effectLst/>
            </a:endParaRPr>
          </a:p>
        </p:txBody>
      </p:sp>
      <p:sp>
        <p:nvSpPr>
          <p:cNvPr id="14" name="正方形/長方形 13"/>
          <p:cNvSpPr/>
          <p:nvPr/>
        </p:nvSpPr>
        <p:spPr bwMode="auto">
          <a:xfrm>
            <a:off x="1691680" y="3717032"/>
            <a:ext cx="1368152" cy="432048"/>
          </a:xfrm>
          <a:prstGeom prst="rect">
            <a:avLst/>
          </a:prstGeom>
          <a:solidFill>
            <a:srgbClr val="FFFFFF"/>
          </a:solidFill>
          <a:ln w="28575" cap="flat" cmpd="sng" algn="ctr">
            <a:solidFill>
              <a:schemeClr val="tx1"/>
            </a:solidFill>
            <a:prstDash val="dash"/>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ja-JP" sz="1400" dirty="0" smtClean="0">
                <a:solidFill>
                  <a:srgbClr val="000000"/>
                </a:solidFill>
              </a:rPr>
              <a:t>Guard band</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ja-JP" sz="1400" b="0" i="0" u="none" strike="noStrike" cap="none" normalizeH="0" baseline="0" dirty="0" smtClean="0">
                <a:ln>
                  <a:noFill/>
                </a:ln>
                <a:solidFill>
                  <a:srgbClr val="000000"/>
                </a:solidFill>
                <a:effectLst/>
              </a:rPr>
              <a:t>(not used)</a:t>
            </a:r>
            <a:endParaRPr kumimoji="0" lang="en-US" altLang="ja-JP" sz="1200" b="0" i="0" u="none" strike="noStrike" cap="none" normalizeH="0" baseline="0" dirty="0" smtClean="0">
              <a:ln>
                <a:noFill/>
              </a:ln>
              <a:solidFill>
                <a:srgbClr val="000000"/>
              </a:solidFill>
              <a:effectLst/>
            </a:endParaRPr>
          </a:p>
        </p:txBody>
      </p:sp>
      <p:sp>
        <p:nvSpPr>
          <p:cNvPr id="15" name="正方形/長方形 14"/>
          <p:cNvSpPr/>
          <p:nvPr/>
        </p:nvSpPr>
        <p:spPr bwMode="auto">
          <a:xfrm>
            <a:off x="1691680" y="4653136"/>
            <a:ext cx="1368152" cy="360040"/>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ja-JP" sz="1400" dirty="0" smtClean="0">
                <a:solidFill>
                  <a:srgbClr val="000000"/>
                </a:solidFill>
              </a:rPr>
              <a:t>to STA2 (11ax)</a:t>
            </a:r>
            <a:endParaRPr kumimoji="0" lang="en-US" altLang="ja-JP" sz="1200" b="0" i="0" u="none" strike="noStrike" cap="none" normalizeH="0" baseline="0" dirty="0" smtClean="0">
              <a:ln>
                <a:noFill/>
              </a:ln>
              <a:solidFill>
                <a:srgbClr val="000000"/>
              </a:solidFill>
              <a:effectLst/>
            </a:endParaRPr>
          </a:p>
        </p:txBody>
      </p:sp>
      <p:sp>
        <p:nvSpPr>
          <p:cNvPr id="16" name="正方形/長方形 15"/>
          <p:cNvSpPr/>
          <p:nvPr/>
        </p:nvSpPr>
        <p:spPr bwMode="auto">
          <a:xfrm>
            <a:off x="1691680" y="5445224"/>
            <a:ext cx="1368152" cy="360040"/>
          </a:xfrm>
          <a:prstGeom prst="rect">
            <a:avLst/>
          </a:prstGeom>
          <a:solidFill>
            <a:srgbClr val="00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ja-JP" sz="1400" dirty="0" smtClean="0">
                <a:solidFill>
                  <a:srgbClr val="000000"/>
                </a:solidFill>
              </a:rPr>
              <a:t>to STA3 (11ax)</a:t>
            </a:r>
            <a:endParaRPr kumimoji="0" lang="en-US" altLang="ja-JP" sz="1200" b="0" i="0" u="none" strike="noStrike" cap="none" normalizeH="0" baseline="0" dirty="0" smtClean="0">
              <a:ln>
                <a:noFill/>
              </a:ln>
              <a:solidFill>
                <a:srgbClr val="000000"/>
              </a:solidFill>
              <a:effectLst/>
            </a:endParaRPr>
          </a:p>
        </p:txBody>
      </p:sp>
      <p:cxnSp>
        <p:nvCxnSpPr>
          <p:cNvPr id="20" name="直線コネクタ 19"/>
          <p:cNvCxnSpPr/>
          <p:nvPr/>
        </p:nvCxnSpPr>
        <p:spPr bwMode="auto">
          <a:xfrm>
            <a:off x="3059832" y="2780928"/>
            <a:ext cx="0" cy="3312368"/>
          </a:xfrm>
          <a:prstGeom prst="line">
            <a:avLst/>
          </a:prstGeom>
          <a:solidFill>
            <a:srgbClr val="00B8FF"/>
          </a:solidFill>
          <a:ln w="9525" cap="flat" cmpd="sng" algn="ctr">
            <a:solidFill>
              <a:schemeClr val="tx1"/>
            </a:solidFill>
            <a:prstDash val="dash"/>
            <a:round/>
            <a:headEnd type="none" w="med" len="med"/>
            <a:tailEnd type="none" w="med" len="med"/>
          </a:ln>
          <a:effectLst/>
        </p:spPr>
      </p:cxnSp>
      <p:cxnSp>
        <p:nvCxnSpPr>
          <p:cNvPr id="21" name="直線コネクタ 20"/>
          <p:cNvCxnSpPr/>
          <p:nvPr/>
        </p:nvCxnSpPr>
        <p:spPr bwMode="auto">
          <a:xfrm>
            <a:off x="3275856" y="2780928"/>
            <a:ext cx="0" cy="3312368"/>
          </a:xfrm>
          <a:prstGeom prst="line">
            <a:avLst/>
          </a:prstGeom>
          <a:solidFill>
            <a:srgbClr val="00B8FF"/>
          </a:solidFill>
          <a:ln w="9525" cap="flat" cmpd="sng" algn="ctr">
            <a:solidFill>
              <a:schemeClr val="tx1"/>
            </a:solidFill>
            <a:prstDash val="dash"/>
            <a:round/>
            <a:headEnd type="none" w="med" len="med"/>
            <a:tailEnd type="none" w="med" len="med"/>
          </a:ln>
          <a:effectLst/>
        </p:spPr>
      </p:cxnSp>
      <p:sp>
        <p:nvSpPr>
          <p:cNvPr id="22" name="テキスト ボックス 21"/>
          <p:cNvSpPr txBox="1"/>
          <p:nvPr/>
        </p:nvSpPr>
        <p:spPr>
          <a:xfrm>
            <a:off x="899592" y="2564904"/>
            <a:ext cx="1008112" cy="307777"/>
          </a:xfrm>
          <a:prstGeom prst="rect">
            <a:avLst/>
          </a:prstGeom>
          <a:noFill/>
        </p:spPr>
        <p:txBody>
          <a:bodyPr wrap="square" rtlCol="0">
            <a:spAutoFit/>
          </a:bodyPr>
          <a:lstStyle/>
          <a:p>
            <a:r>
              <a:rPr kumimoji="1" lang="en-US" altLang="ja-JP" sz="1400" dirty="0" smtClean="0">
                <a:solidFill>
                  <a:srgbClr val="000000"/>
                </a:solidFill>
              </a:rPr>
              <a:t>DIFS+CW</a:t>
            </a:r>
            <a:endParaRPr kumimoji="1" lang="ja-JP" altLang="en-US" sz="1400" dirty="0">
              <a:solidFill>
                <a:srgbClr val="000000"/>
              </a:solidFill>
            </a:endParaRPr>
          </a:p>
        </p:txBody>
      </p:sp>
      <p:sp>
        <p:nvSpPr>
          <p:cNvPr id="23" name="テキスト ボックス 22"/>
          <p:cNvSpPr txBox="1"/>
          <p:nvPr/>
        </p:nvSpPr>
        <p:spPr>
          <a:xfrm>
            <a:off x="2843808" y="2564904"/>
            <a:ext cx="576064" cy="307777"/>
          </a:xfrm>
          <a:prstGeom prst="rect">
            <a:avLst/>
          </a:prstGeom>
          <a:noFill/>
        </p:spPr>
        <p:txBody>
          <a:bodyPr wrap="square" rtlCol="0">
            <a:spAutoFit/>
          </a:bodyPr>
          <a:lstStyle/>
          <a:p>
            <a:r>
              <a:rPr kumimoji="1" lang="en-US" altLang="ja-JP" sz="1400" dirty="0">
                <a:solidFill>
                  <a:srgbClr val="000000"/>
                </a:solidFill>
              </a:rPr>
              <a:t>S</a:t>
            </a:r>
            <a:r>
              <a:rPr kumimoji="1" lang="en-US" altLang="ja-JP" sz="1400" dirty="0" smtClean="0">
                <a:solidFill>
                  <a:srgbClr val="000000"/>
                </a:solidFill>
              </a:rPr>
              <a:t>IFS</a:t>
            </a:r>
            <a:endParaRPr kumimoji="1" lang="ja-JP" altLang="en-US" sz="1400" dirty="0">
              <a:solidFill>
                <a:srgbClr val="000000"/>
              </a:solidFill>
            </a:endParaRPr>
          </a:p>
        </p:txBody>
      </p:sp>
      <p:sp>
        <p:nvSpPr>
          <p:cNvPr id="24" name="テキスト ボックス 23"/>
          <p:cNvSpPr txBox="1"/>
          <p:nvPr/>
        </p:nvSpPr>
        <p:spPr>
          <a:xfrm>
            <a:off x="4139952" y="3140968"/>
            <a:ext cx="576064" cy="369332"/>
          </a:xfrm>
          <a:prstGeom prst="rect">
            <a:avLst/>
          </a:prstGeom>
          <a:noFill/>
        </p:spPr>
        <p:txBody>
          <a:bodyPr wrap="square" rtlCol="0">
            <a:spAutoFit/>
          </a:bodyPr>
          <a:lstStyle/>
          <a:p>
            <a:r>
              <a:rPr kumimoji="1" lang="en-US" altLang="ja-JP" sz="1800" dirty="0" smtClean="0">
                <a:solidFill>
                  <a:srgbClr val="000000"/>
                </a:solidFill>
              </a:rPr>
              <a:t>t</a:t>
            </a:r>
            <a:endParaRPr kumimoji="1" lang="ja-JP" altLang="en-US" sz="1800" dirty="0">
              <a:solidFill>
                <a:srgbClr val="000000"/>
              </a:solidFill>
            </a:endParaRPr>
          </a:p>
        </p:txBody>
      </p:sp>
      <p:sp>
        <p:nvSpPr>
          <p:cNvPr id="25" name="テキスト ボックス 24"/>
          <p:cNvSpPr txBox="1"/>
          <p:nvPr/>
        </p:nvSpPr>
        <p:spPr>
          <a:xfrm>
            <a:off x="4139952" y="3933056"/>
            <a:ext cx="576064" cy="369332"/>
          </a:xfrm>
          <a:prstGeom prst="rect">
            <a:avLst/>
          </a:prstGeom>
          <a:noFill/>
        </p:spPr>
        <p:txBody>
          <a:bodyPr wrap="square" rtlCol="0">
            <a:spAutoFit/>
          </a:bodyPr>
          <a:lstStyle/>
          <a:p>
            <a:r>
              <a:rPr kumimoji="1" lang="en-US" altLang="ja-JP" sz="1800" dirty="0" smtClean="0">
                <a:solidFill>
                  <a:srgbClr val="000000"/>
                </a:solidFill>
              </a:rPr>
              <a:t>t</a:t>
            </a:r>
            <a:endParaRPr kumimoji="1" lang="ja-JP" altLang="en-US" sz="1800" dirty="0">
              <a:solidFill>
                <a:srgbClr val="000000"/>
              </a:solidFill>
            </a:endParaRPr>
          </a:p>
        </p:txBody>
      </p:sp>
      <p:sp>
        <p:nvSpPr>
          <p:cNvPr id="26" name="テキスト ボックス 25"/>
          <p:cNvSpPr txBox="1"/>
          <p:nvPr/>
        </p:nvSpPr>
        <p:spPr>
          <a:xfrm>
            <a:off x="4139952" y="4797152"/>
            <a:ext cx="576064" cy="369332"/>
          </a:xfrm>
          <a:prstGeom prst="rect">
            <a:avLst/>
          </a:prstGeom>
          <a:noFill/>
        </p:spPr>
        <p:txBody>
          <a:bodyPr wrap="square" rtlCol="0">
            <a:spAutoFit/>
          </a:bodyPr>
          <a:lstStyle/>
          <a:p>
            <a:r>
              <a:rPr kumimoji="1" lang="en-US" altLang="ja-JP" sz="1800" dirty="0" smtClean="0">
                <a:solidFill>
                  <a:srgbClr val="000000"/>
                </a:solidFill>
              </a:rPr>
              <a:t>t</a:t>
            </a:r>
            <a:endParaRPr kumimoji="1" lang="ja-JP" altLang="en-US" sz="1800" dirty="0">
              <a:solidFill>
                <a:srgbClr val="000000"/>
              </a:solidFill>
            </a:endParaRPr>
          </a:p>
        </p:txBody>
      </p:sp>
      <p:sp>
        <p:nvSpPr>
          <p:cNvPr id="27" name="テキスト ボックス 26"/>
          <p:cNvSpPr txBox="1"/>
          <p:nvPr/>
        </p:nvSpPr>
        <p:spPr>
          <a:xfrm>
            <a:off x="4139952" y="5589240"/>
            <a:ext cx="576064" cy="369332"/>
          </a:xfrm>
          <a:prstGeom prst="rect">
            <a:avLst/>
          </a:prstGeom>
          <a:noFill/>
        </p:spPr>
        <p:txBody>
          <a:bodyPr wrap="square" rtlCol="0">
            <a:spAutoFit/>
          </a:bodyPr>
          <a:lstStyle/>
          <a:p>
            <a:r>
              <a:rPr kumimoji="1" lang="en-US" altLang="ja-JP" sz="1800" dirty="0" smtClean="0">
                <a:solidFill>
                  <a:srgbClr val="000000"/>
                </a:solidFill>
              </a:rPr>
              <a:t>t</a:t>
            </a:r>
            <a:endParaRPr kumimoji="1" lang="ja-JP" altLang="en-US" sz="1800" dirty="0">
              <a:solidFill>
                <a:srgbClr val="000000"/>
              </a:solidFill>
            </a:endParaRPr>
          </a:p>
        </p:txBody>
      </p:sp>
      <p:sp>
        <p:nvSpPr>
          <p:cNvPr id="28" name="正方形/長方形 27"/>
          <p:cNvSpPr/>
          <p:nvPr/>
        </p:nvSpPr>
        <p:spPr bwMode="auto">
          <a:xfrm>
            <a:off x="3275856" y="3284984"/>
            <a:ext cx="504056" cy="360040"/>
          </a:xfrm>
          <a:prstGeom prst="rect">
            <a:avLst/>
          </a:prstGeom>
          <a:solidFill>
            <a:srgbClr val="FFFFFF"/>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ja-JP" sz="1400" b="0" i="0" u="none" strike="noStrike" cap="none" normalizeH="0" baseline="0" dirty="0" smtClean="0">
                <a:ln>
                  <a:noFill/>
                </a:ln>
                <a:solidFill>
                  <a:srgbClr val="000000"/>
                </a:solidFill>
                <a:effectLst/>
                <a:latin typeface="Times New Roman" pitchFamily="16" charset="0"/>
                <a:ea typeface="MS Gothic" charset="-128"/>
              </a:rPr>
              <a:t>ACK</a:t>
            </a:r>
            <a:endParaRPr kumimoji="0" lang="ja-JP" altLang="en-US" sz="1400" b="0" i="0" u="none" strike="noStrike" cap="none" normalizeH="0" baseline="0" dirty="0" smtClean="0">
              <a:ln>
                <a:noFill/>
              </a:ln>
              <a:solidFill>
                <a:srgbClr val="000000"/>
              </a:solidFill>
              <a:effectLst/>
              <a:latin typeface="Times New Roman" pitchFamily="16" charset="0"/>
              <a:ea typeface="MS Gothic" charset="-128"/>
            </a:endParaRPr>
          </a:p>
        </p:txBody>
      </p:sp>
      <p:sp>
        <p:nvSpPr>
          <p:cNvPr id="30" name="正方形/長方形 29"/>
          <p:cNvSpPr/>
          <p:nvPr/>
        </p:nvSpPr>
        <p:spPr bwMode="auto">
          <a:xfrm>
            <a:off x="3275856" y="5013176"/>
            <a:ext cx="504056" cy="360040"/>
          </a:xfrm>
          <a:prstGeom prst="rect">
            <a:avLst/>
          </a:prstGeom>
          <a:solidFill>
            <a:srgbClr val="FFFFFF"/>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ja-JP" sz="1400" b="0" i="0" u="none" strike="noStrike" cap="none" normalizeH="0" baseline="0" dirty="0" smtClean="0">
                <a:ln>
                  <a:noFill/>
                </a:ln>
                <a:solidFill>
                  <a:srgbClr val="000000"/>
                </a:solidFill>
                <a:effectLst/>
                <a:latin typeface="Times New Roman" pitchFamily="16" charset="0"/>
                <a:ea typeface="MS Gothic" charset="-128"/>
              </a:rPr>
              <a:t>ACK</a:t>
            </a:r>
            <a:endParaRPr kumimoji="0" lang="ja-JP" altLang="en-US" sz="1400" b="0" i="0" u="none" strike="noStrike" cap="none" normalizeH="0" baseline="0" dirty="0" smtClean="0">
              <a:ln>
                <a:noFill/>
              </a:ln>
              <a:solidFill>
                <a:srgbClr val="000000"/>
              </a:solidFill>
              <a:effectLst/>
              <a:latin typeface="Times New Roman" pitchFamily="16" charset="0"/>
              <a:ea typeface="MS Gothic" charset="-128"/>
            </a:endParaRPr>
          </a:p>
        </p:txBody>
      </p:sp>
      <p:sp>
        <p:nvSpPr>
          <p:cNvPr id="31" name="正方形/長方形 30"/>
          <p:cNvSpPr/>
          <p:nvPr/>
        </p:nvSpPr>
        <p:spPr bwMode="auto">
          <a:xfrm>
            <a:off x="3275856" y="5805264"/>
            <a:ext cx="504056" cy="360040"/>
          </a:xfrm>
          <a:prstGeom prst="rect">
            <a:avLst/>
          </a:prstGeom>
          <a:solidFill>
            <a:srgbClr val="FFFFFF"/>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ja-JP" sz="1400" b="0" i="0" u="none" strike="noStrike" cap="none" normalizeH="0" baseline="0" dirty="0" smtClean="0">
                <a:ln>
                  <a:noFill/>
                </a:ln>
                <a:solidFill>
                  <a:srgbClr val="000000"/>
                </a:solidFill>
                <a:effectLst/>
                <a:latin typeface="Times New Roman" pitchFamily="16" charset="0"/>
                <a:ea typeface="MS Gothic" charset="-128"/>
              </a:rPr>
              <a:t>ACK</a:t>
            </a:r>
            <a:endParaRPr kumimoji="0" lang="ja-JP" altLang="en-US" sz="1400" b="0" i="0" u="none" strike="noStrike" cap="none" normalizeH="0" baseline="0" dirty="0" smtClean="0">
              <a:ln>
                <a:noFill/>
              </a:ln>
              <a:solidFill>
                <a:srgbClr val="000000"/>
              </a:solidFill>
              <a:effectLst/>
              <a:latin typeface="Times New Roman" pitchFamily="16" charset="0"/>
              <a:ea typeface="MS Gothic" charset="-128"/>
            </a:endParaRPr>
          </a:p>
        </p:txBody>
      </p:sp>
      <p:sp>
        <p:nvSpPr>
          <p:cNvPr id="35" name="テキスト ボックス 34"/>
          <p:cNvSpPr txBox="1"/>
          <p:nvPr/>
        </p:nvSpPr>
        <p:spPr>
          <a:xfrm>
            <a:off x="395536" y="1988840"/>
            <a:ext cx="3960440" cy="369332"/>
          </a:xfrm>
          <a:prstGeom prst="rect">
            <a:avLst/>
          </a:prstGeom>
          <a:noFill/>
        </p:spPr>
        <p:txBody>
          <a:bodyPr wrap="square" rtlCol="0">
            <a:spAutoFit/>
          </a:bodyPr>
          <a:lstStyle/>
          <a:p>
            <a:pPr marL="285750" indent="-285750">
              <a:buFont typeface="Wingdings" charset="2"/>
              <a:buChar char="l"/>
            </a:pPr>
            <a:r>
              <a:rPr kumimoji="1" lang="en-US" altLang="ja-JP" sz="1800" dirty="0" smtClean="0">
                <a:solidFill>
                  <a:srgbClr val="000000"/>
                </a:solidFill>
              </a:rPr>
              <a:t>When the legacy uses 20MHzBW,</a:t>
            </a:r>
            <a:endParaRPr kumimoji="1" lang="ja-JP" altLang="en-US" sz="1800" dirty="0">
              <a:solidFill>
                <a:srgbClr val="000000"/>
              </a:solidFill>
            </a:endParaRPr>
          </a:p>
        </p:txBody>
      </p:sp>
      <p:sp>
        <p:nvSpPr>
          <p:cNvPr id="36" name="テキスト ボックス 35"/>
          <p:cNvSpPr txBox="1"/>
          <p:nvPr/>
        </p:nvSpPr>
        <p:spPr>
          <a:xfrm>
            <a:off x="4499992" y="1979548"/>
            <a:ext cx="3960440" cy="369332"/>
          </a:xfrm>
          <a:prstGeom prst="rect">
            <a:avLst/>
          </a:prstGeom>
          <a:noFill/>
        </p:spPr>
        <p:txBody>
          <a:bodyPr wrap="square" rtlCol="0">
            <a:spAutoFit/>
          </a:bodyPr>
          <a:lstStyle/>
          <a:p>
            <a:pPr marL="285750" indent="-285750">
              <a:buFont typeface="Wingdings" charset="2"/>
              <a:buChar char="l"/>
            </a:pPr>
            <a:r>
              <a:rPr kumimoji="1" lang="en-US" altLang="ja-JP" sz="1800" dirty="0" smtClean="0">
                <a:solidFill>
                  <a:srgbClr val="000000"/>
                </a:solidFill>
              </a:rPr>
              <a:t>When the legacy uses 40MHzBW,</a:t>
            </a:r>
            <a:endParaRPr kumimoji="1" lang="ja-JP" altLang="en-US" sz="1800" dirty="0">
              <a:solidFill>
                <a:srgbClr val="000000"/>
              </a:solidFill>
            </a:endParaRPr>
          </a:p>
        </p:txBody>
      </p:sp>
      <p:sp>
        <p:nvSpPr>
          <p:cNvPr id="37" name="テキスト ボックス 36"/>
          <p:cNvSpPr txBox="1"/>
          <p:nvPr/>
        </p:nvSpPr>
        <p:spPr>
          <a:xfrm>
            <a:off x="323528" y="2996952"/>
            <a:ext cx="1008112" cy="523220"/>
          </a:xfrm>
          <a:prstGeom prst="rect">
            <a:avLst/>
          </a:prstGeom>
          <a:noFill/>
        </p:spPr>
        <p:txBody>
          <a:bodyPr wrap="square" rtlCol="0">
            <a:spAutoFit/>
          </a:bodyPr>
          <a:lstStyle/>
          <a:p>
            <a:r>
              <a:rPr kumimoji="1" lang="en-US" altLang="ja-JP" sz="1400" dirty="0" smtClean="0">
                <a:solidFill>
                  <a:srgbClr val="000000"/>
                </a:solidFill>
              </a:rPr>
              <a:t>Primary 20MHz</a:t>
            </a:r>
            <a:endParaRPr kumimoji="1" lang="ja-JP" altLang="en-US" sz="1400" dirty="0">
              <a:solidFill>
                <a:srgbClr val="000000"/>
              </a:solidFill>
            </a:endParaRPr>
          </a:p>
        </p:txBody>
      </p:sp>
      <p:sp>
        <p:nvSpPr>
          <p:cNvPr id="39" name="テキスト ボックス 38"/>
          <p:cNvSpPr txBox="1"/>
          <p:nvPr/>
        </p:nvSpPr>
        <p:spPr>
          <a:xfrm>
            <a:off x="323528" y="3861048"/>
            <a:ext cx="1008112" cy="523220"/>
          </a:xfrm>
          <a:prstGeom prst="rect">
            <a:avLst/>
          </a:prstGeom>
          <a:noFill/>
        </p:spPr>
        <p:txBody>
          <a:bodyPr wrap="square" rtlCol="0">
            <a:spAutoFit/>
          </a:bodyPr>
          <a:lstStyle/>
          <a:p>
            <a:r>
              <a:rPr kumimoji="1" lang="en-US" altLang="ja-JP" sz="1400" dirty="0" smtClean="0">
                <a:solidFill>
                  <a:srgbClr val="000000"/>
                </a:solidFill>
              </a:rPr>
              <a:t>Secondary 20MHz</a:t>
            </a:r>
            <a:endParaRPr kumimoji="1" lang="ja-JP" altLang="en-US" sz="1400" dirty="0">
              <a:solidFill>
                <a:srgbClr val="000000"/>
              </a:solidFill>
            </a:endParaRPr>
          </a:p>
        </p:txBody>
      </p:sp>
      <p:cxnSp>
        <p:nvCxnSpPr>
          <p:cNvPr id="40" name="直線矢印コネクタ 39"/>
          <p:cNvCxnSpPr/>
          <p:nvPr/>
        </p:nvCxnSpPr>
        <p:spPr bwMode="auto">
          <a:xfrm>
            <a:off x="5076056" y="3284984"/>
            <a:ext cx="3312368" cy="0"/>
          </a:xfrm>
          <a:prstGeom prst="straightConnector1">
            <a:avLst/>
          </a:prstGeom>
          <a:solidFill>
            <a:srgbClr val="00B8FF"/>
          </a:solidFill>
          <a:ln w="9525" cap="flat" cmpd="sng" algn="ctr">
            <a:solidFill>
              <a:schemeClr val="tx1"/>
            </a:solidFill>
            <a:prstDash val="solid"/>
            <a:round/>
            <a:headEnd type="none" w="med" len="med"/>
            <a:tailEnd type="arrow"/>
          </a:ln>
          <a:effectLst/>
        </p:spPr>
      </p:cxnSp>
      <p:cxnSp>
        <p:nvCxnSpPr>
          <p:cNvPr id="41" name="直線矢印コネクタ 40"/>
          <p:cNvCxnSpPr/>
          <p:nvPr/>
        </p:nvCxnSpPr>
        <p:spPr bwMode="auto">
          <a:xfrm>
            <a:off x="5076056" y="4149080"/>
            <a:ext cx="3312368" cy="0"/>
          </a:xfrm>
          <a:prstGeom prst="straightConnector1">
            <a:avLst/>
          </a:prstGeom>
          <a:solidFill>
            <a:srgbClr val="00B8FF"/>
          </a:solidFill>
          <a:ln w="9525" cap="flat" cmpd="sng" algn="ctr">
            <a:solidFill>
              <a:schemeClr val="tx1"/>
            </a:solidFill>
            <a:prstDash val="solid"/>
            <a:round/>
            <a:headEnd type="none" w="med" len="med"/>
            <a:tailEnd type="arrow"/>
          </a:ln>
          <a:effectLst/>
        </p:spPr>
      </p:cxnSp>
      <p:cxnSp>
        <p:nvCxnSpPr>
          <p:cNvPr id="42" name="直線矢印コネクタ 41"/>
          <p:cNvCxnSpPr/>
          <p:nvPr/>
        </p:nvCxnSpPr>
        <p:spPr bwMode="auto">
          <a:xfrm>
            <a:off x="5076056" y="5013176"/>
            <a:ext cx="3312368" cy="0"/>
          </a:xfrm>
          <a:prstGeom prst="straightConnector1">
            <a:avLst/>
          </a:prstGeom>
          <a:solidFill>
            <a:srgbClr val="00B8FF"/>
          </a:solidFill>
          <a:ln w="9525" cap="flat" cmpd="sng" algn="ctr">
            <a:solidFill>
              <a:schemeClr val="tx1"/>
            </a:solidFill>
            <a:prstDash val="solid"/>
            <a:round/>
            <a:headEnd type="none" w="med" len="med"/>
            <a:tailEnd type="arrow"/>
          </a:ln>
          <a:effectLst/>
        </p:spPr>
      </p:cxnSp>
      <p:cxnSp>
        <p:nvCxnSpPr>
          <p:cNvPr id="43" name="直線矢印コネクタ 42"/>
          <p:cNvCxnSpPr/>
          <p:nvPr/>
        </p:nvCxnSpPr>
        <p:spPr bwMode="auto">
          <a:xfrm>
            <a:off x="5076056" y="5805264"/>
            <a:ext cx="3312368" cy="0"/>
          </a:xfrm>
          <a:prstGeom prst="straightConnector1">
            <a:avLst/>
          </a:prstGeom>
          <a:solidFill>
            <a:srgbClr val="00B8FF"/>
          </a:solidFill>
          <a:ln w="9525" cap="flat" cmpd="sng" algn="ctr">
            <a:solidFill>
              <a:schemeClr val="tx1"/>
            </a:solidFill>
            <a:prstDash val="solid"/>
            <a:round/>
            <a:headEnd type="none" w="med" len="med"/>
            <a:tailEnd type="arrow"/>
          </a:ln>
          <a:effectLst/>
        </p:spPr>
      </p:cxnSp>
      <p:cxnSp>
        <p:nvCxnSpPr>
          <p:cNvPr id="44" name="直線コネクタ 43"/>
          <p:cNvCxnSpPr/>
          <p:nvPr/>
        </p:nvCxnSpPr>
        <p:spPr bwMode="auto">
          <a:xfrm>
            <a:off x="5508104" y="2780928"/>
            <a:ext cx="0" cy="3312368"/>
          </a:xfrm>
          <a:prstGeom prst="line">
            <a:avLst/>
          </a:prstGeom>
          <a:solidFill>
            <a:srgbClr val="00B8FF"/>
          </a:solidFill>
          <a:ln w="9525" cap="flat" cmpd="sng" algn="ctr">
            <a:solidFill>
              <a:schemeClr val="tx1"/>
            </a:solidFill>
            <a:prstDash val="dash"/>
            <a:round/>
            <a:headEnd type="none" w="med" len="med"/>
            <a:tailEnd type="none" w="med" len="med"/>
          </a:ln>
          <a:effectLst/>
        </p:spPr>
      </p:cxnSp>
      <p:cxnSp>
        <p:nvCxnSpPr>
          <p:cNvPr id="45" name="直線コネクタ 44"/>
          <p:cNvCxnSpPr/>
          <p:nvPr/>
        </p:nvCxnSpPr>
        <p:spPr bwMode="auto">
          <a:xfrm>
            <a:off x="5940152" y="2780928"/>
            <a:ext cx="0" cy="3312368"/>
          </a:xfrm>
          <a:prstGeom prst="line">
            <a:avLst/>
          </a:prstGeom>
          <a:solidFill>
            <a:srgbClr val="00B8FF"/>
          </a:solidFill>
          <a:ln w="9525" cap="flat" cmpd="sng" algn="ctr">
            <a:solidFill>
              <a:schemeClr val="tx1"/>
            </a:solidFill>
            <a:prstDash val="dash"/>
            <a:round/>
            <a:headEnd type="none" w="med" len="med"/>
            <a:tailEnd type="none" w="med" len="med"/>
          </a:ln>
          <a:effectLst/>
        </p:spPr>
      </p:cxnSp>
      <p:sp>
        <p:nvSpPr>
          <p:cNvPr id="46" name="正方形/長方形 45"/>
          <p:cNvSpPr/>
          <p:nvPr/>
        </p:nvSpPr>
        <p:spPr bwMode="auto">
          <a:xfrm>
            <a:off x="5940152" y="2924944"/>
            <a:ext cx="1368152" cy="1224136"/>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ja-JP" sz="1400" dirty="0" smtClean="0">
                <a:solidFill>
                  <a:srgbClr val="000000"/>
                </a:solidFill>
              </a:rPr>
              <a:t>to STA1 (11n)</a:t>
            </a:r>
            <a:endParaRPr kumimoji="0" lang="en-US" altLang="ja-JP" sz="1200" b="0" i="0" u="none" strike="noStrike" cap="none" normalizeH="0" baseline="0" dirty="0" smtClean="0">
              <a:ln>
                <a:noFill/>
              </a:ln>
              <a:solidFill>
                <a:srgbClr val="000000"/>
              </a:solidFill>
              <a:effectLst/>
            </a:endParaRPr>
          </a:p>
        </p:txBody>
      </p:sp>
      <p:sp>
        <p:nvSpPr>
          <p:cNvPr id="47" name="正方形/長方形 46"/>
          <p:cNvSpPr/>
          <p:nvPr/>
        </p:nvSpPr>
        <p:spPr bwMode="auto">
          <a:xfrm>
            <a:off x="5940152" y="4581128"/>
            <a:ext cx="1368152" cy="432048"/>
          </a:xfrm>
          <a:prstGeom prst="rect">
            <a:avLst/>
          </a:prstGeom>
          <a:solidFill>
            <a:srgbClr val="FFFFFF"/>
          </a:solidFill>
          <a:ln w="28575" cap="flat" cmpd="sng" algn="ctr">
            <a:solidFill>
              <a:schemeClr val="tx1"/>
            </a:solidFill>
            <a:prstDash val="dash"/>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ja-JP" sz="1400" dirty="0" smtClean="0">
                <a:solidFill>
                  <a:srgbClr val="000000"/>
                </a:solidFill>
              </a:rPr>
              <a:t>Guard band</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ja-JP" sz="1400" b="0" i="0" u="none" strike="noStrike" cap="none" normalizeH="0" baseline="0" dirty="0" smtClean="0">
                <a:ln>
                  <a:noFill/>
                </a:ln>
                <a:solidFill>
                  <a:srgbClr val="000000"/>
                </a:solidFill>
                <a:effectLst/>
              </a:rPr>
              <a:t>(not used)</a:t>
            </a:r>
            <a:endParaRPr kumimoji="0" lang="en-US" altLang="ja-JP" sz="1200" b="0" i="0" u="none" strike="noStrike" cap="none" normalizeH="0" baseline="0" dirty="0" smtClean="0">
              <a:ln>
                <a:noFill/>
              </a:ln>
              <a:solidFill>
                <a:srgbClr val="000000"/>
              </a:solidFill>
              <a:effectLst/>
            </a:endParaRPr>
          </a:p>
        </p:txBody>
      </p:sp>
      <p:cxnSp>
        <p:nvCxnSpPr>
          <p:cNvPr id="50" name="直線コネクタ 49"/>
          <p:cNvCxnSpPr/>
          <p:nvPr/>
        </p:nvCxnSpPr>
        <p:spPr bwMode="auto">
          <a:xfrm>
            <a:off x="7308304" y="2780928"/>
            <a:ext cx="0" cy="3312368"/>
          </a:xfrm>
          <a:prstGeom prst="line">
            <a:avLst/>
          </a:prstGeom>
          <a:solidFill>
            <a:srgbClr val="00B8FF"/>
          </a:solidFill>
          <a:ln w="9525" cap="flat" cmpd="sng" algn="ctr">
            <a:solidFill>
              <a:schemeClr val="tx1"/>
            </a:solidFill>
            <a:prstDash val="dash"/>
            <a:round/>
            <a:headEnd type="none" w="med" len="med"/>
            <a:tailEnd type="none" w="med" len="med"/>
          </a:ln>
          <a:effectLst/>
        </p:spPr>
      </p:cxnSp>
      <p:cxnSp>
        <p:nvCxnSpPr>
          <p:cNvPr id="51" name="直線コネクタ 50"/>
          <p:cNvCxnSpPr/>
          <p:nvPr/>
        </p:nvCxnSpPr>
        <p:spPr bwMode="auto">
          <a:xfrm>
            <a:off x="7524328" y="2780928"/>
            <a:ext cx="0" cy="3312368"/>
          </a:xfrm>
          <a:prstGeom prst="line">
            <a:avLst/>
          </a:prstGeom>
          <a:solidFill>
            <a:srgbClr val="00B8FF"/>
          </a:solidFill>
          <a:ln w="9525" cap="flat" cmpd="sng" algn="ctr">
            <a:solidFill>
              <a:schemeClr val="tx1"/>
            </a:solidFill>
            <a:prstDash val="dash"/>
            <a:round/>
            <a:headEnd type="none" w="med" len="med"/>
            <a:tailEnd type="none" w="med" len="med"/>
          </a:ln>
          <a:effectLst/>
        </p:spPr>
      </p:cxnSp>
      <p:sp>
        <p:nvSpPr>
          <p:cNvPr id="52" name="テキスト ボックス 51"/>
          <p:cNvSpPr txBox="1"/>
          <p:nvPr/>
        </p:nvSpPr>
        <p:spPr>
          <a:xfrm>
            <a:off x="5148064" y="2564904"/>
            <a:ext cx="1008112" cy="307777"/>
          </a:xfrm>
          <a:prstGeom prst="rect">
            <a:avLst/>
          </a:prstGeom>
          <a:noFill/>
        </p:spPr>
        <p:txBody>
          <a:bodyPr wrap="square" rtlCol="0">
            <a:spAutoFit/>
          </a:bodyPr>
          <a:lstStyle/>
          <a:p>
            <a:r>
              <a:rPr kumimoji="1" lang="en-US" altLang="ja-JP" sz="1400" dirty="0" smtClean="0">
                <a:solidFill>
                  <a:srgbClr val="000000"/>
                </a:solidFill>
              </a:rPr>
              <a:t>DIFS+CW</a:t>
            </a:r>
            <a:endParaRPr kumimoji="1" lang="ja-JP" altLang="en-US" sz="1400" dirty="0">
              <a:solidFill>
                <a:srgbClr val="000000"/>
              </a:solidFill>
            </a:endParaRPr>
          </a:p>
        </p:txBody>
      </p:sp>
      <p:sp>
        <p:nvSpPr>
          <p:cNvPr id="53" name="テキスト ボックス 52"/>
          <p:cNvSpPr txBox="1"/>
          <p:nvPr/>
        </p:nvSpPr>
        <p:spPr>
          <a:xfrm>
            <a:off x="7092280" y="2564904"/>
            <a:ext cx="576064" cy="307777"/>
          </a:xfrm>
          <a:prstGeom prst="rect">
            <a:avLst/>
          </a:prstGeom>
          <a:noFill/>
        </p:spPr>
        <p:txBody>
          <a:bodyPr wrap="square" rtlCol="0">
            <a:spAutoFit/>
          </a:bodyPr>
          <a:lstStyle/>
          <a:p>
            <a:r>
              <a:rPr kumimoji="1" lang="en-US" altLang="ja-JP" sz="1400" dirty="0">
                <a:solidFill>
                  <a:srgbClr val="000000"/>
                </a:solidFill>
              </a:rPr>
              <a:t>S</a:t>
            </a:r>
            <a:r>
              <a:rPr kumimoji="1" lang="en-US" altLang="ja-JP" sz="1400" dirty="0" smtClean="0">
                <a:solidFill>
                  <a:srgbClr val="000000"/>
                </a:solidFill>
              </a:rPr>
              <a:t>IFS</a:t>
            </a:r>
            <a:endParaRPr kumimoji="1" lang="ja-JP" altLang="en-US" sz="1400" dirty="0">
              <a:solidFill>
                <a:srgbClr val="000000"/>
              </a:solidFill>
            </a:endParaRPr>
          </a:p>
        </p:txBody>
      </p:sp>
      <p:sp>
        <p:nvSpPr>
          <p:cNvPr id="54" name="テキスト ボックス 53"/>
          <p:cNvSpPr txBox="1"/>
          <p:nvPr/>
        </p:nvSpPr>
        <p:spPr>
          <a:xfrm>
            <a:off x="8388424" y="3140968"/>
            <a:ext cx="576064" cy="369332"/>
          </a:xfrm>
          <a:prstGeom prst="rect">
            <a:avLst/>
          </a:prstGeom>
          <a:noFill/>
        </p:spPr>
        <p:txBody>
          <a:bodyPr wrap="square" rtlCol="0">
            <a:spAutoFit/>
          </a:bodyPr>
          <a:lstStyle/>
          <a:p>
            <a:r>
              <a:rPr kumimoji="1" lang="en-US" altLang="ja-JP" sz="1800" dirty="0" smtClean="0">
                <a:solidFill>
                  <a:srgbClr val="000000"/>
                </a:solidFill>
              </a:rPr>
              <a:t>t</a:t>
            </a:r>
            <a:endParaRPr kumimoji="1" lang="ja-JP" altLang="en-US" sz="1800" dirty="0">
              <a:solidFill>
                <a:srgbClr val="000000"/>
              </a:solidFill>
            </a:endParaRPr>
          </a:p>
        </p:txBody>
      </p:sp>
      <p:sp>
        <p:nvSpPr>
          <p:cNvPr id="55" name="テキスト ボックス 54"/>
          <p:cNvSpPr txBox="1"/>
          <p:nvPr/>
        </p:nvSpPr>
        <p:spPr>
          <a:xfrm>
            <a:off x="8388424" y="3933056"/>
            <a:ext cx="576064" cy="369332"/>
          </a:xfrm>
          <a:prstGeom prst="rect">
            <a:avLst/>
          </a:prstGeom>
          <a:noFill/>
        </p:spPr>
        <p:txBody>
          <a:bodyPr wrap="square" rtlCol="0">
            <a:spAutoFit/>
          </a:bodyPr>
          <a:lstStyle/>
          <a:p>
            <a:r>
              <a:rPr kumimoji="1" lang="en-US" altLang="ja-JP" sz="1800" dirty="0" smtClean="0">
                <a:solidFill>
                  <a:srgbClr val="000000"/>
                </a:solidFill>
              </a:rPr>
              <a:t>t</a:t>
            </a:r>
            <a:endParaRPr kumimoji="1" lang="ja-JP" altLang="en-US" sz="1800" dirty="0">
              <a:solidFill>
                <a:srgbClr val="000000"/>
              </a:solidFill>
            </a:endParaRPr>
          </a:p>
        </p:txBody>
      </p:sp>
      <p:sp>
        <p:nvSpPr>
          <p:cNvPr id="56" name="テキスト ボックス 55"/>
          <p:cNvSpPr txBox="1"/>
          <p:nvPr/>
        </p:nvSpPr>
        <p:spPr>
          <a:xfrm>
            <a:off x="8388424" y="4797152"/>
            <a:ext cx="576064" cy="369332"/>
          </a:xfrm>
          <a:prstGeom prst="rect">
            <a:avLst/>
          </a:prstGeom>
          <a:noFill/>
        </p:spPr>
        <p:txBody>
          <a:bodyPr wrap="square" rtlCol="0">
            <a:spAutoFit/>
          </a:bodyPr>
          <a:lstStyle/>
          <a:p>
            <a:r>
              <a:rPr kumimoji="1" lang="en-US" altLang="ja-JP" sz="1800" dirty="0" smtClean="0">
                <a:solidFill>
                  <a:srgbClr val="000000"/>
                </a:solidFill>
              </a:rPr>
              <a:t>t</a:t>
            </a:r>
            <a:endParaRPr kumimoji="1" lang="ja-JP" altLang="en-US" sz="1800" dirty="0">
              <a:solidFill>
                <a:srgbClr val="000000"/>
              </a:solidFill>
            </a:endParaRPr>
          </a:p>
        </p:txBody>
      </p:sp>
      <p:sp>
        <p:nvSpPr>
          <p:cNvPr id="57" name="テキスト ボックス 56"/>
          <p:cNvSpPr txBox="1"/>
          <p:nvPr/>
        </p:nvSpPr>
        <p:spPr>
          <a:xfrm>
            <a:off x="8388424" y="5589240"/>
            <a:ext cx="576064" cy="369332"/>
          </a:xfrm>
          <a:prstGeom prst="rect">
            <a:avLst/>
          </a:prstGeom>
          <a:noFill/>
        </p:spPr>
        <p:txBody>
          <a:bodyPr wrap="square" rtlCol="0">
            <a:spAutoFit/>
          </a:bodyPr>
          <a:lstStyle/>
          <a:p>
            <a:r>
              <a:rPr kumimoji="1" lang="en-US" altLang="ja-JP" sz="1800" dirty="0" smtClean="0">
                <a:solidFill>
                  <a:srgbClr val="000000"/>
                </a:solidFill>
              </a:rPr>
              <a:t>t</a:t>
            </a:r>
            <a:endParaRPr kumimoji="1" lang="ja-JP" altLang="en-US" sz="1800" dirty="0">
              <a:solidFill>
                <a:srgbClr val="000000"/>
              </a:solidFill>
            </a:endParaRPr>
          </a:p>
        </p:txBody>
      </p:sp>
      <p:sp>
        <p:nvSpPr>
          <p:cNvPr id="58" name="正方形/長方形 57"/>
          <p:cNvSpPr/>
          <p:nvPr/>
        </p:nvSpPr>
        <p:spPr bwMode="auto">
          <a:xfrm>
            <a:off x="7524328" y="3284984"/>
            <a:ext cx="504056" cy="360040"/>
          </a:xfrm>
          <a:prstGeom prst="rect">
            <a:avLst/>
          </a:prstGeom>
          <a:solidFill>
            <a:srgbClr val="FFFFFF"/>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ja-JP" sz="1400" b="0" i="0" u="none" strike="noStrike" cap="none" normalizeH="0" baseline="0" dirty="0" smtClean="0">
                <a:ln>
                  <a:noFill/>
                </a:ln>
                <a:solidFill>
                  <a:srgbClr val="000000"/>
                </a:solidFill>
                <a:effectLst/>
                <a:latin typeface="Times New Roman" pitchFamily="16" charset="0"/>
                <a:ea typeface="MS Gothic" charset="-128"/>
              </a:rPr>
              <a:t>ACK</a:t>
            </a:r>
            <a:endParaRPr kumimoji="0" lang="ja-JP" altLang="en-US" sz="1400" b="0" i="0" u="none" strike="noStrike" cap="none" normalizeH="0" baseline="0" dirty="0" smtClean="0">
              <a:ln>
                <a:noFill/>
              </a:ln>
              <a:solidFill>
                <a:srgbClr val="000000"/>
              </a:solidFill>
              <a:effectLst/>
              <a:latin typeface="Times New Roman" pitchFamily="16" charset="0"/>
              <a:ea typeface="MS Gothic" charset="-128"/>
            </a:endParaRPr>
          </a:p>
        </p:txBody>
      </p:sp>
      <p:sp>
        <p:nvSpPr>
          <p:cNvPr id="60" name="正方形/長方形 59"/>
          <p:cNvSpPr/>
          <p:nvPr/>
        </p:nvSpPr>
        <p:spPr bwMode="auto">
          <a:xfrm>
            <a:off x="7524328" y="5805264"/>
            <a:ext cx="504056" cy="360040"/>
          </a:xfrm>
          <a:prstGeom prst="rect">
            <a:avLst/>
          </a:prstGeom>
          <a:solidFill>
            <a:srgbClr val="FFFFFF"/>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ja-JP" sz="1400" b="0" i="0" u="none" strike="noStrike" cap="none" normalizeH="0" baseline="0" dirty="0" smtClean="0">
                <a:ln>
                  <a:noFill/>
                </a:ln>
                <a:solidFill>
                  <a:srgbClr val="000000"/>
                </a:solidFill>
                <a:effectLst/>
                <a:latin typeface="Times New Roman" pitchFamily="16" charset="0"/>
                <a:ea typeface="MS Gothic" charset="-128"/>
              </a:rPr>
              <a:t>ACK</a:t>
            </a:r>
            <a:endParaRPr kumimoji="0" lang="ja-JP" altLang="en-US" sz="1400" b="0" i="0" u="none" strike="noStrike" cap="none" normalizeH="0" baseline="0" dirty="0" smtClean="0">
              <a:ln>
                <a:noFill/>
              </a:ln>
              <a:solidFill>
                <a:srgbClr val="000000"/>
              </a:solidFill>
              <a:effectLst/>
              <a:latin typeface="Times New Roman" pitchFamily="16" charset="0"/>
              <a:ea typeface="MS Gothic" charset="-128"/>
            </a:endParaRPr>
          </a:p>
        </p:txBody>
      </p:sp>
      <p:sp>
        <p:nvSpPr>
          <p:cNvPr id="61" name="テキスト ボックス 60"/>
          <p:cNvSpPr txBox="1"/>
          <p:nvPr/>
        </p:nvSpPr>
        <p:spPr>
          <a:xfrm>
            <a:off x="4572000" y="2996952"/>
            <a:ext cx="1008112" cy="523220"/>
          </a:xfrm>
          <a:prstGeom prst="rect">
            <a:avLst/>
          </a:prstGeom>
          <a:noFill/>
        </p:spPr>
        <p:txBody>
          <a:bodyPr wrap="square" rtlCol="0">
            <a:spAutoFit/>
          </a:bodyPr>
          <a:lstStyle/>
          <a:p>
            <a:r>
              <a:rPr kumimoji="1" lang="en-US" altLang="ja-JP" sz="1400" dirty="0" smtClean="0">
                <a:solidFill>
                  <a:srgbClr val="000000"/>
                </a:solidFill>
              </a:rPr>
              <a:t>Primary 20MHz</a:t>
            </a:r>
            <a:endParaRPr kumimoji="1" lang="ja-JP" altLang="en-US" sz="1400" dirty="0">
              <a:solidFill>
                <a:srgbClr val="000000"/>
              </a:solidFill>
            </a:endParaRPr>
          </a:p>
        </p:txBody>
      </p:sp>
      <p:sp>
        <p:nvSpPr>
          <p:cNvPr id="62" name="テキスト ボックス 61"/>
          <p:cNvSpPr txBox="1"/>
          <p:nvPr/>
        </p:nvSpPr>
        <p:spPr>
          <a:xfrm>
            <a:off x="4572000" y="3861048"/>
            <a:ext cx="1008112" cy="523220"/>
          </a:xfrm>
          <a:prstGeom prst="rect">
            <a:avLst/>
          </a:prstGeom>
          <a:noFill/>
        </p:spPr>
        <p:txBody>
          <a:bodyPr wrap="square" rtlCol="0">
            <a:spAutoFit/>
          </a:bodyPr>
          <a:lstStyle/>
          <a:p>
            <a:r>
              <a:rPr kumimoji="1" lang="en-US" altLang="ja-JP" sz="1400" dirty="0" smtClean="0">
                <a:solidFill>
                  <a:srgbClr val="000000"/>
                </a:solidFill>
              </a:rPr>
              <a:t>Secondary 20MHz</a:t>
            </a:r>
            <a:endParaRPr kumimoji="1" lang="ja-JP" altLang="en-US" sz="1400" dirty="0">
              <a:solidFill>
                <a:srgbClr val="000000"/>
              </a:solidFill>
            </a:endParaRPr>
          </a:p>
        </p:txBody>
      </p:sp>
      <p:sp>
        <p:nvSpPr>
          <p:cNvPr id="63" name="正方形/長方形 62"/>
          <p:cNvSpPr/>
          <p:nvPr/>
        </p:nvSpPr>
        <p:spPr bwMode="auto">
          <a:xfrm>
            <a:off x="5940152" y="5445224"/>
            <a:ext cx="1368152" cy="360040"/>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ja-JP" sz="1400" dirty="0" smtClean="0">
                <a:solidFill>
                  <a:srgbClr val="000000"/>
                </a:solidFill>
              </a:rPr>
              <a:t>to STA2 (11ax)</a:t>
            </a:r>
            <a:endParaRPr kumimoji="0" lang="en-US" altLang="ja-JP" sz="1200" b="0" i="0" u="none" strike="noStrike" cap="none" normalizeH="0" baseline="0" dirty="0" smtClean="0">
              <a:ln>
                <a:noFill/>
              </a:ln>
              <a:solidFill>
                <a:srgbClr val="000000"/>
              </a:solidFill>
              <a:effectLst/>
            </a:endParaRPr>
          </a:p>
        </p:txBody>
      </p:sp>
    </p:spTree>
    <p:extLst>
      <p:ext uri="{BB962C8B-B14F-4D97-AF65-F5344CB8AC3E}">
        <p14:creationId xmlns:p14="http://schemas.microsoft.com/office/powerpoint/2010/main" val="2599138240"/>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95536" y="685800"/>
            <a:ext cx="8568952" cy="1065213"/>
          </a:xfrm>
        </p:spPr>
        <p:txBody>
          <a:bodyPr/>
          <a:lstStyle/>
          <a:p>
            <a:pPr algn="l"/>
            <a:r>
              <a:rPr kumimoji="1" lang="en-US" altLang="ja-JP" sz="2800" dirty="0" smtClean="0"/>
              <a:t>C</a:t>
            </a:r>
            <a:r>
              <a:rPr lang="en-US" altLang="ja-JP" sz="2800" dirty="0"/>
              <a:t>4</a:t>
            </a:r>
            <a:r>
              <a:rPr kumimoji="1" lang="en-US" altLang="ja-JP" sz="2800" dirty="0" smtClean="0"/>
              <a:t>: Definition of legacy device is needed.</a:t>
            </a:r>
            <a:br>
              <a:rPr kumimoji="1" lang="en-US" altLang="ja-JP" sz="2800" dirty="0" smtClean="0"/>
            </a:br>
            <a:r>
              <a:rPr kumimoji="1" lang="en-US" altLang="ja-JP" sz="2800" dirty="0" smtClean="0"/>
              <a:t>A</a:t>
            </a:r>
            <a:r>
              <a:rPr lang="en-US" altLang="ja-JP" sz="2800" dirty="0" smtClean="0"/>
              <a:t>4</a:t>
            </a:r>
            <a:r>
              <a:rPr kumimoji="1" lang="en-US" altLang="ja-JP" sz="2800" dirty="0" smtClean="0"/>
              <a:t>: Legacy means the existing standards as follows:</a:t>
            </a:r>
            <a:endParaRPr kumimoji="1" lang="ja-JP" altLang="en-US" sz="2800"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フッター プレースホルダー 4"/>
          <p:cNvSpPr>
            <a:spLocks noGrp="1"/>
          </p:cNvSpPr>
          <p:nvPr>
            <p:ph type="ftr" idx="14"/>
          </p:nvPr>
        </p:nvSpPr>
        <p:spPr/>
        <p:txBody>
          <a:bodyPr/>
          <a:lstStyle/>
          <a:p>
            <a:r>
              <a:rPr lang="en-GB" smtClean="0"/>
              <a:t>K. Yunoki and B. Zhao, KDDI R&amp;D Labs.</a:t>
            </a:r>
            <a:endParaRPr lang="en-GB" dirty="0"/>
          </a:p>
        </p:txBody>
      </p:sp>
      <p:sp>
        <p:nvSpPr>
          <p:cNvPr id="6" name="日付プレースホルダー 5"/>
          <p:cNvSpPr>
            <a:spLocks noGrp="1"/>
          </p:cNvSpPr>
          <p:nvPr>
            <p:ph type="dt" idx="15"/>
          </p:nvPr>
        </p:nvSpPr>
        <p:spPr/>
        <p:txBody>
          <a:bodyPr/>
          <a:lstStyle/>
          <a:p>
            <a:r>
              <a:rPr lang="en-US" smtClean="0"/>
              <a:t>October 2014</a:t>
            </a:r>
            <a:endParaRPr lang="en-GB" dirty="0"/>
          </a:p>
        </p:txBody>
      </p:sp>
      <p:sp>
        <p:nvSpPr>
          <p:cNvPr id="3" name="テキスト ボックス 2"/>
          <p:cNvSpPr txBox="1"/>
          <p:nvPr/>
        </p:nvSpPr>
        <p:spPr>
          <a:xfrm>
            <a:off x="1043608" y="1988840"/>
            <a:ext cx="6192688" cy="830997"/>
          </a:xfrm>
          <a:prstGeom prst="rect">
            <a:avLst/>
          </a:prstGeom>
          <a:noFill/>
        </p:spPr>
        <p:txBody>
          <a:bodyPr wrap="square" rtlCol="0">
            <a:spAutoFit/>
          </a:bodyPr>
          <a:lstStyle/>
          <a:p>
            <a:r>
              <a:rPr kumimoji="1" lang="en-US" altLang="ja-JP" dirty="0" smtClean="0">
                <a:solidFill>
                  <a:srgbClr val="000000"/>
                </a:solidFill>
              </a:rPr>
              <a:t>2.4GHz   11b/g/n</a:t>
            </a:r>
          </a:p>
          <a:p>
            <a:r>
              <a:rPr kumimoji="1" lang="en-US" altLang="ja-JP" dirty="0" smtClean="0">
                <a:solidFill>
                  <a:srgbClr val="000000"/>
                </a:solidFill>
              </a:rPr>
              <a:t>5GHz      11a/g/n/ac</a:t>
            </a:r>
            <a:endParaRPr kumimoji="1" lang="ja-JP" altLang="en-US" dirty="0">
              <a:solidFill>
                <a:srgbClr val="000000"/>
              </a:solidFill>
            </a:endParaRPr>
          </a:p>
        </p:txBody>
      </p:sp>
    </p:spTree>
    <p:extLst>
      <p:ext uri="{BB962C8B-B14F-4D97-AF65-F5344CB8AC3E}">
        <p14:creationId xmlns:p14="http://schemas.microsoft.com/office/powerpoint/2010/main" val="2026807864"/>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フッター プレースホルダー 4"/>
          <p:cNvSpPr>
            <a:spLocks noGrp="1"/>
          </p:cNvSpPr>
          <p:nvPr>
            <p:ph type="ftr" idx="14"/>
          </p:nvPr>
        </p:nvSpPr>
        <p:spPr/>
        <p:txBody>
          <a:bodyPr/>
          <a:lstStyle/>
          <a:p>
            <a:r>
              <a:rPr lang="en-GB" smtClean="0"/>
              <a:t>K. Yunoki and B. Zhao, KDDI R&amp;D Labs.</a:t>
            </a:r>
            <a:endParaRPr lang="en-GB" dirty="0"/>
          </a:p>
        </p:txBody>
      </p:sp>
      <p:sp>
        <p:nvSpPr>
          <p:cNvPr id="6" name="日付プレースホルダー 5"/>
          <p:cNvSpPr>
            <a:spLocks noGrp="1"/>
          </p:cNvSpPr>
          <p:nvPr>
            <p:ph type="dt" idx="15"/>
          </p:nvPr>
        </p:nvSpPr>
        <p:spPr/>
        <p:txBody>
          <a:bodyPr/>
          <a:lstStyle/>
          <a:p>
            <a:r>
              <a:rPr lang="en-US" smtClean="0"/>
              <a:t>October 2014</a:t>
            </a:r>
            <a:endParaRPr lang="en-GB" dirty="0"/>
          </a:p>
        </p:txBody>
      </p:sp>
      <p:sp>
        <p:nvSpPr>
          <p:cNvPr id="7" name="タイトル 6"/>
          <p:cNvSpPr>
            <a:spLocks noGrp="1"/>
          </p:cNvSpPr>
          <p:nvPr>
            <p:ph type="title"/>
          </p:nvPr>
        </p:nvSpPr>
        <p:spPr/>
        <p:txBody>
          <a:bodyPr/>
          <a:lstStyle/>
          <a:p>
            <a:r>
              <a:rPr kumimoji="1" lang="en-US" altLang="ja-JP" dirty="0" smtClean="0"/>
              <a:t>Summary</a:t>
            </a:r>
            <a:endParaRPr kumimoji="1" lang="ja-JP" altLang="en-US" dirty="0"/>
          </a:p>
        </p:txBody>
      </p:sp>
      <p:sp>
        <p:nvSpPr>
          <p:cNvPr id="8" name="テキスト ボックス 7"/>
          <p:cNvSpPr txBox="1"/>
          <p:nvPr/>
        </p:nvSpPr>
        <p:spPr>
          <a:xfrm>
            <a:off x="683568" y="1700808"/>
            <a:ext cx="7848872" cy="2677656"/>
          </a:xfrm>
          <a:prstGeom prst="rect">
            <a:avLst/>
          </a:prstGeom>
          <a:noFill/>
        </p:spPr>
        <p:txBody>
          <a:bodyPr wrap="square" rtlCol="0">
            <a:spAutoFit/>
          </a:bodyPr>
          <a:lstStyle/>
          <a:p>
            <a:pPr marL="342900" indent="-342900">
              <a:buFont typeface="Wingdings" charset="2"/>
              <a:buChar char="l"/>
            </a:pPr>
            <a:r>
              <a:rPr kumimoji="1" lang="en-US" altLang="ja-JP" dirty="0" smtClean="0">
                <a:solidFill>
                  <a:srgbClr val="000000"/>
                </a:solidFill>
              </a:rPr>
              <a:t>This contribution responded to some comments received at September meeting.</a:t>
            </a:r>
          </a:p>
          <a:p>
            <a:pPr marL="342900" indent="-342900">
              <a:buFont typeface="Wingdings" charset="2"/>
              <a:buChar char="l"/>
            </a:pPr>
            <a:r>
              <a:rPr kumimoji="1" lang="en-US" altLang="ja-JP" dirty="0" smtClean="0">
                <a:solidFill>
                  <a:srgbClr val="000000"/>
                </a:solidFill>
              </a:rPr>
              <a:t>Comparing with OFDMA, the proposed access method may not have much better efficiency.  However it doesn’t require any negotiation processes before data frame transmissions.  It will have advantages to deliver short packets to multiple destinations. </a:t>
            </a:r>
            <a:endParaRPr kumimoji="1" lang="ja-JP" altLang="en-US" dirty="0">
              <a:solidFill>
                <a:srgbClr val="000000"/>
              </a:solidFill>
            </a:endParaRPr>
          </a:p>
        </p:txBody>
      </p:sp>
    </p:spTree>
    <p:extLst>
      <p:ext uri="{BB962C8B-B14F-4D97-AF65-F5344CB8AC3E}">
        <p14:creationId xmlns:p14="http://schemas.microsoft.com/office/powerpoint/2010/main" val="3432434204"/>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802.11_テンプレート">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802.11_テンプレート.potx</Template>
  <TotalTime>2295</TotalTime>
  <Words>881</Words>
  <Application>Microsoft Macintosh PowerPoint</Application>
  <PresentationFormat>画面に合わせる (4:3)</PresentationFormat>
  <Paragraphs>205</Paragraphs>
  <Slides>11</Slides>
  <Notes>5</Notes>
  <HiddenSlides>0</HiddenSlides>
  <MMClips>0</MMClips>
  <ScaleCrop>false</ScaleCrop>
  <HeadingPairs>
    <vt:vector size="6" baseType="variant">
      <vt:variant>
        <vt:lpstr>テーマ</vt:lpstr>
      </vt:variant>
      <vt:variant>
        <vt:i4>1</vt:i4>
      </vt:variant>
      <vt:variant>
        <vt:lpstr>埋め込まれた OLE サーバー</vt:lpstr>
      </vt:variant>
      <vt:variant>
        <vt:i4>1</vt:i4>
      </vt:variant>
      <vt:variant>
        <vt:lpstr>スライド タイトル</vt:lpstr>
      </vt:variant>
      <vt:variant>
        <vt:i4>11</vt:i4>
      </vt:variant>
    </vt:vector>
  </HeadingPairs>
  <TitlesOfParts>
    <vt:vector size="13" baseType="lpstr">
      <vt:lpstr>802.11_テンプレート</vt:lpstr>
      <vt:lpstr>文書</vt:lpstr>
      <vt:lpstr>Responses to the comments on doc.1169r0</vt:lpstr>
      <vt:lpstr>Abstract</vt:lpstr>
      <vt:lpstr>Recap: DL-FDMA</vt:lpstr>
      <vt:lpstr>Comments at September meeting</vt:lpstr>
      <vt:lpstr>C1: This proposal is Frequency Division Multiplex.   A1: I’m not sure if this access method can be called FDMA.</vt:lpstr>
      <vt:lpstr>C2: Frame lengths are different for each receiver.   A2: Yes.  It’s true.</vt:lpstr>
      <vt:lpstr>C3: Interference mitigation is needed for legacy device. A3: Guard band can be set as a solution when simultaneous transmissions are needed for a legacy device.</vt:lpstr>
      <vt:lpstr>C4: Definition of legacy device is needed. A4: Legacy means the existing standards as follows:</vt:lpstr>
      <vt:lpstr>Summary</vt:lpstr>
      <vt:lpstr>Straw poll</vt:lpstr>
      <vt:lpstr>References</vt:lpstr>
    </vt:vector>
  </TitlesOfParts>
  <Manager/>
  <Company>KDDI R&amp;D Laboratories</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Responses to the commnets for DL-FDMA</dc:title>
  <dc:subject/>
  <dc:creator>Katsuo Yunoki</dc:creator>
  <cp:keywords/>
  <dc:description/>
  <cp:lastModifiedBy>柚木 克夫</cp:lastModifiedBy>
  <cp:revision>179</cp:revision>
  <cp:lastPrinted>1601-01-01T00:00:00Z</cp:lastPrinted>
  <dcterms:created xsi:type="dcterms:W3CDTF">2010-02-15T12:38:41Z</dcterms:created>
  <dcterms:modified xsi:type="dcterms:W3CDTF">2014-10-30T00:59:27Z</dcterms:modified>
  <cp:category/>
</cp:coreProperties>
</file>