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3" r:id="rId5"/>
    <p:sldId id="284" r:id="rId6"/>
    <p:sldId id="294" r:id="rId7"/>
    <p:sldId id="298" r:id="rId8"/>
    <p:sldId id="291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5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6820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85095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B. Zhao and K.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, KDDI R&amp;D Labs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October 2014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B. Zhao and K. Yunoki, KDDI R&amp;D Labs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74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r>
              <a:rPr kumimoji="1" lang="en-US" altLang="ja-JP" smtClean="0"/>
              <a:t>October 2014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r>
              <a:rPr kumimoji="1" lang="en-US" altLang="ja-JP" dirty="0" smtClean="0"/>
              <a:t>B. Zhao and K. </a:t>
            </a:r>
            <a:r>
              <a:rPr kumimoji="1" lang="en-US" altLang="ja-JP" dirty="0" err="1" smtClean="0"/>
              <a:t>Yunoki</a:t>
            </a:r>
            <a:r>
              <a:rPr kumimoji="1" lang="en-US" altLang="ja-JP" dirty="0" smtClean="0"/>
              <a:t>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13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50892" y="6475413"/>
            <a:ext cx="25930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B. Zhao and K. </a:t>
            </a:r>
            <a:r>
              <a:rPr lang="en-US" dirty="0" err="1" smtClean="0"/>
              <a:t>Yunoki</a:t>
            </a:r>
            <a:r>
              <a:rPr lang="en-US" dirty="0" smtClean="0"/>
              <a:t>, KDDI R&amp;D Labs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13721" y="332601"/>
            <a:ext cx="24174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11-14/1381r1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181639"/>
              </p:ext>
            </p:extLst>
          </p:nvPr>
        </p:nvGraphicFramePr>
        <p:xfrm>
          <a:off x="406400" y="2803525"/>
          <a:ext cx="8086725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文書" r:id="rId4" imgW="8737600" imgH="2819400" progId="Word.Document.8">
                  <p:embed/>
                </p:oleObj>
              </mc:Choice>
              <mc:Fallback>
                <p:oleObj name="文書" r:id="rId4" imgW="8737600" imgH="2819400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803525"/>
                        <a:ext cx="8086725" cy="261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RTS/CTS Procedure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2014-10-30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document proposes a novel RTS/CTS procedure to alleviate the exposed terminal issue while handling the hidden terminal issue.</a:t>
            </a:r>
          </a:p>
          <a:p>
            <a:pPr lvl="1"/>
            <a:r>
              <a:rPr lang="en-US" sz="2400" dirty="0" smtClean="0"/>
              <a:t>Measurement in a dense area show that RTS/CTS can achieve higher throughput in weak signal case. [1]</a:t>
            </a:r>
            <a:r>
              <a:rPr lang="en-US" sz="2400" dirty="0"/>
              <a:t> </a:t>
            </a:r>
            <a:r>
              <a:rPr lang="en-US" sz="2400" dirty="0" smtClean="0"/>
              <a:t> However, the achieved gain was very small.</a:t>
            </a:r>
          </a:p>
          <a:p>
            <a:pPr lvl="1"/>
            <a:r>
              <a:rPr lang="en-US" altLang="ja-JP" sz="2400" dirty="0" smtClean="0"/>
              <a:t>The proposed scheme is expected to </a:t>
            </a:r>
            <a:r>
              <a:rPr lang="en-US" altLang="ja-JP" sz="2400" dirty="0"/>
              <a:t>achieve higher </a:t>
            </a:r>
            <a:r>
              <a:rPr lang="en-US" altLang="ja-JP" sz="2400" dirty="0" smtClean="0"/>
              <a:t>throughput while using RTS/CTS. </a:t>
            </a:r>
            <a:r>
              <a:rPr lang="en-US" altLang="ja-JP" sz="2400" dirty="0"/>
              <a:t>(</a:t>
            </a:r>
            <a:r>
              <a:rPr lang="en-US" altLang="ja-JP" sz="2400" dirty="0" smtClean="0"/>
              <a:t>TGax R1[2])</a:t>
            </a:r>
            <a:endParaRPr lang="en-US" altLang="ja-JP" sz="24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Description of the proposed scheme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630058" y="2090633"/>
            <a:ext cx="3265984" cy="1330403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313418" y="2089413"/>
            <a:ext cx="3265984" cy="1330403"/>
          </a:xfrm>
          <a:prstGeom prst="ellipse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円弧 10"/>
          <p:cNvSpPr/>
          <p:nvPr/>
        </p:nvSpPr>
        <p:spPr>
          <a:xfrm rot="19582708">
            <a:off x="4184759" y="2239026"/>
            <a:ext cx="1146254" cy="1341617"/>
          </a:xfrm>
          <a:custGeom>
            <a:avLst/>
            <a:gdLst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2" fmla="*/ 1554779 w 3109558"/>
              <a:gd name="connsiteY2" fmla="*/ 1198101 h 2396202"/>
              <a:gd name="connsiteX3" fmla="*/ 2013197 w 3109558"/>
              <a:gd name="connsiteY3" fmla="*/ 53261 h 2396202"/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  <a:gd name="connsiteX2" fmla="*/ 0 w 1146254"/>
              <a:gd name="connsiteY2" fmla="*/ 1341617 h 1341617"/>
              <a:gd name="connsiteX3" fmla="*/ 189789 w 1146254"/>
              <a:gd name="connsiteY3" fmla="*/ 0 h 1341617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6254" h="1341617" stroke="0" extrusionOk="0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  <a:lnTo>
                  <a:pt x="0" y="1341617"/>
                </a:lnTo>
                <a:cubicBezTo>
                  <a:pt x="152806" y="960004"/>
                  <a:pt x="36983" y="381613"/>
                  <a:pt x="189789" y="0"/>
                </a:cubicBezTo>
                <a:close/>
              </a:path>
              <a:path w="1146254" h="1341617" fill="none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</a:path>
            </a:pathLst>
          </a:custGeom>
          <a:ln w="38100" cmpd="sng">
            <a:solidFill>
              <a:schemeClr val="tx1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弧 10"/>
          <p:cNvSpPr/>
          <p:nvPr/>
        </p:nvSpPr>
        <p:spPr>
          <a:xfrm rot="8532704">
            <a:off x="3982770" y="2079264"/>
            <a:ext cx="942002" cy="1341617"/>
          </a:xfrm>
          <a:custGeom>
            <a:avLst/>
            <a:gdLst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2" fmla="*/ 1554779 w 3109558"/>
              <a:gd name="connsiteY2" fmla="*/ 1198101 h 2396202"/>
              <a:gd name="connsiteX3" fmla="*/ 2013197 w 3109558"/>
              <a:gd name="connsiteY3" fmla="*/ 53261 h 2396202"/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  <a:gd name="connsiteX2" fmla="*/ 0 w 1146254"/>
              <a:gd name="connsiteY2" fmla="*/ 1341617 h 1341617"/>
              <a:gd name="connsiteX3" fmla="*/ 189789 w 1146254"/>
              <a:gd name="connsiteY3" fmla="*/ 0 h 1341617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6254" h="1341617" stroke="0" extrusionOk="0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  <a:lnTo>
                  <a:pt x="0" y="1341617"/>
                </a:lnTo>
                <a:cubicBezTo>
                  <a:pt x="152806" y="960004"/>
                  <a:pt x="36983" y="381613"/>
                  <a:pt x="189789" y="0"/>
                </a:cubicBezTo>
                <a:close/>
              </a:path>
              <a:path w="1146254" h="1341617" fill="none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</a:path>
            </a:pathLst>
          </a:custGeom>
          <a:ln w="38100" cmpd="sng">
            <a:solidFill>
              <a:srgbClr val="00000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4173" y="2060783"/>
            <a:ext cx="876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RTS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09293" y="3151886"/>
            <a:ext cx="876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CT</a:t>
            </a:r>
            <a:r>
              <a:rPr kumimoji="1" lang="en-US" altLang="ja-JP" sz="2000" dirty="0" smtClean="0"/>
              <a:t>S</a:t>
            </a:r>
            <a:endParaRPr kumimoji="1" lang="ja-JP" altLang="en-US" sz="2000" dirty="0"/>
          </a:p>
        </p:txBody>
      </p:sp>
      <p:sp>
        <p:nvSpPr>
          <p:cNvPr id="14" name="円/楕円 13"/>
          <p:cNvSpPr/>
          <p:nvPr/>
        </p:nvSpPr>
        <p:spPr>
          <a:xfrm>
            <a:off x="6358996" y="2620268"/>
            <a:ext cx="272165" cy="272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 rot="19922265">
            <a:off x="6632447" y="2184908"/>
            <a:ext cx="1153534" cy="28909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乗算記号 16"/>
          <p:cNvSpPr/>
          <p:nvPr/>
        </p:nvSpPr>
        <p:spPr>
          <a:xfrm rot="20100586">
            <a:off x="6806530" y="1966033"/>
            <a:ext cx="816496" cy="7105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右矢印 18"/>
          <p:cNvSpPr/>
          <p:nvPr/>
        </p:nvSpPr>
        <p:spPr>
          <a:xfrm rot="12619132">
            <a:off x="1570917" y="2062346"/>
            <a:ext cx="1197796" cy="2743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83508" y="2752240"/>
            <a:ext cx="589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Src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68950" y="2798919"/>
            <a:ext cx="589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Dst</a:t>
            </a:r>
            <a:endParaRPr kumimoji="1" lang="ja-JP" altLang="en-US" sz="2000" dirty="0"/>
          </a:p>
        </p:txBody>
      </p:sp>
      <p:sp>
        <p:nvSpPr>
          <p:cNvPr id="24" name="円形吹き出し 23"/>
          <p:cNvSpPr/>
          <p:nvPr/>
        </p:nvSpPr>
        <p:spPr>
          <a:xfrm>
            <a:off x="240664" y="2248635"/>
            <a:ext cx="1768402" cy="825716"/>
          </a:xfrm>
          <a:prstGeom prst="wedgeEllipseCallout">
            <a:avLst>
              <a:gd name="adj1" fmla="val 48883"/>
              <a:gd name="adj2" fmla="val -50377"/>
            </a:avLst>
          </a:prstGeom>
          <a:solidFill>
            <a:srgbClr val="CCFFCC">
              <a:alpha val="4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n w="38100" cmpd="sng">
                  <a:solidFill>
                    <a:schemeClr val="tx1"/>
                  </a:solidFill>
                </a:ln>
              </a:rPr>
              <a:t>Gain?</a:t>
            </a:r>
            <a:endParaRPr kumimoji="1" lang="ja-JP" altLang="en-US" sz="3200" dirty="0">
              <a:ln w="38100" cmpd="sng">
                <a:solidFill>
                  <a:schemeClr val="tx1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2738002" y="2348103"/>
            <a:ext cx="272165" cy="272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8" name="円/楕円 37"/>
          <p:cNvSpPr/>
          <p:nvPr/>
        </p:nvSpPr>
        <p:spPr>
          <a:xfrm>
            <a:off x="3767904" y="2613318"/>
            <a:ext cx="272165" cy="27216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5142300" y="2609956"/>
            <a:ext cx="272165" cy="27216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4131366" y="2635963"/>
            <a:ext cx="960282" cy="27249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Data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96070" y="2647946"/>
            <a:ext cx="10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Node_1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34751" y="2920163"/>
            <a:ext cx="10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Node_2</a:t>
            </a:r>
            <a:endParaRPr kumimoji="1" lang="ja-JP" altLang="en-US" sz="2000" dirty="0"/>
          </a:p>
        </p:txBody>
      </p:sp>
      <p:sp>
        <p:nvSpPr>
          <p:cNvPr id="43" name="乗算記号 42"/>
          <p:cNvSpPr/>
          <p:nvPr/>
        </p:nvSpPr>
        <p:spPr>
          <a:xfrm rot="20100586">
            <a:off x="1867282" y="1878800"/>
            <a:ext cx="816496" cy="7105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86" y="3965936"/>
            <a:ext cx="86617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Src and Dst exchange RTS/CTS frame before Src sends data frames to Dst.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Node_1 can hear RTS from Src but can’t hear CTS from Dst.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Node_2 can hear CTS from Dst but can’t hear RTS from Src.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Node_1 &amp; 2 have to decline their transmissions during NAV set by RTS/CTS.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However, transmission from Node_1 might not affect reception on </a:t>
            </a:r>
            <a:r>
              <a:rPr kumimoji="1" lang="en-US" altLang="ja-JP" sz="2000" dirty="0" err="1" smtClean="0"/>
              <a:t>Dst</a:t>
            </a:r>
            <a:r>
              <a:rPr kumimoji="1" lang="en-US" altLang="ja-JP" sz="2000" dirty="0" smtClean="0"/>
              <a:t>.  Because Node_1 is located outside of the range of </a:t>
            </a:r>
            <a:r>
              <a:rPr kumimoji="1" lang="en-US" altLang="ja-JP" sz="2000" dirty="0" err="1" smtClean="0"/>
              <a:t>Dst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54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063261" y="2100194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75961" y="2646294"/>
            <a:ext cx="7585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50561" y="3370320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1447800" y="1812696"/>
            <a:ext cx="355600" cy="273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803400" y="2020498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044700" y="200883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2654300" y="1838096"/>
            <a:ext cx="4927600" cy="27027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DATA1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835900" y="2358796"/>
            <a:ext cx="635000" cy="275830"/>
          </a:xfrm>
          <a:prstGeom prst="rect">
            <a:avLst/>
          </a:prstGeom>
          <a:solidFill>
            <a:schemeClr val="accent3"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ACK1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803400" y="2477824"/>
            <a:ext cx="5632" cy="2135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14300" y="1871594"/>
            <a:ext cx="99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S1</a:t>
            </a:r>
            <a:r>
              <a:rPr kumimoji="1" lang="en-US" altLang="ja-JP" sz="1800" dirty="0"/>
              <a:t> </a:t>
            </a:r>
            <a:r>
              <a:rPr kumimoji="1" lang="en-US" altLang="ja-JP" sz="1800" dirty="0" smtClean="0"/>
              <a:t>(Src)</a:t>
            </a:r>
            <a:endParaRPr kumimoji="1" lang="ja-JP" altLang="en-US" sz="1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1599" y="2355002"/>
            <a:ext cx="107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D1 (</a:t>
            </a:r>
            <a:r>
              <a:rPr lang="en-US" altLang="ja-JP" sz="1800" dirty="0"/>
              <a:t>D</a:t>
            </a:r>
            <a:r>
              <a:rPr lang="en-US" altLang="ja-JP" sz="1800" dirty="0" smtClean="0"/>
              <a:t>st)</a:t>
            </a:r>
            <a:endParaRPr kumimoji="1" lang="ja-JP" altLang="en-US" sz="1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1600" y="3109454"/>
            <a:ext cx="1276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S2</a:t>
            </a:r>
          </a:p>
          <a:p>
            <a:r>
              <a:rPr lang="en-US" altLang="ja-JP" sz="1800" dirty="0" smtClean="0"/>
              <a:t>(</a:t>
            </a:r>
            <a:r>
              <a:rPr lang="en-US" altLang="ja-JP" sz="1600" dirty="0" smtClean="0"/>
              <a:t>Node_1</a:t>
            </a:r>
            <a:r>
              <a:rPr lang="en-US" altLang="ja-JP" sz="1800" dirty="0" smtClean="0"/>
              <a:t>)</a:t>
            </a:r>
            <a:endParaRPr kumimoji="1" lang="ja-JP" altLang="en-US" sz="1800" baseline="-25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689100" y="2113926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86000" y="1465108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339360" y="2166930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1803400" y="241062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413000" y="1672996"/>
            <a:ext cx="0" cy="447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654300" y="1642728"/>
            <a:ext cx="0" cy="4517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2413000" y="188436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581900" y="2033398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7823200" y="202173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7574240" y="249061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387600" y="2477824"/>
            <a:ext cx="20450" cy="21956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1050561" y="4381310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101600" y="4120444"/>
            <a:ext cx="6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D2</a:t>
            </a:r>
            <a:endParaRPr kumimoji="1" lang="ja-JP" altLang="en-US" sz="1800" baseline="-25000" dirty="0"/>
          </a:p>
        </p:txBody>
      </p:sp>
      <p:sp>
        <p:nvSpPr>
          <p:cNvPr id="71" name="正方形/長方形 70"/>
          <p:cNvSpPr/>
          <p:nvPr/>
        </p:nvSpPr>
        <p:spPr>
          <a:xfrm>
            <a:off x="2044700" y="2371496"/>
            <a:ext cx="355600" cy="2631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921000" y="3108096"/>
            <a:ext cx="355600" cy="2470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422400" y="3069996"/>
            <a:ext cx="355600" cy="2705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454400" y="4149496"/>
            <a:ext cx="355600" cy="219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CTS2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4064000" y="3095396"/>
            <a:ext cx="2627430" cy="263456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DATA2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019300" y="3095396"/>
            <a:ext cx="355600" cy="27492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946900" y="4134346"/>
            <a:ext cx="635000" cy="237151"/>
          </a:xfrm>
          <a:prstGeom prst="rect">
            <a:avLst/>
          </a:prstGeom>
          <a:solidFill>
            <a:schemeClr val="accent3"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ACK2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691430" y="377027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6932730" y="3758602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691430" y="4160400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3454400" y="3108096"/>
            <a:ext cx="355600" cy="2622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CTS2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2935601" y="4124096"/>
            <a:ext cx="355600" cy="2719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5" name="直線矢印コネクタ 4"/>
          <p:cNvCxnSpPr>
            <a:stCxn id="72" idx="2"/>
            <a:endCxn id="57" idx="0"/>
          </p:cNvCxnSpPr>
          <p:nvPr/>
        </p:nvCxnSpPr>
        <p:spPr>
          <a:xfrm>
            <a:off x="3098800" y="3355156"/>
            <a:ext cx="14601" cy="7689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stCxn id="75" idx="0"/>
            <a:endCxn id="52" idx="2"/>
          </p:cNvCxnSpPr>
          <p:nvPr/>
        </p:nvCxnSpPr>
        <p:spPr>
          <a:xfrm flipV="1">
            <a:off x="3632200" y="3370320"/>
            <a:ext cx="0" cy="7791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1423840" y="2358796"/>
            <a:ext cx="355600" cy="2758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032000" y="1812696"/>
            <a:ext cx="355600" cy="273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>
            <a:stCxn id="13" idx="2"/>
            <a:endCxn id="62" idx="0"/>
          </p:cNvCxnSpPr>
          <p:nvPr/>
        </p:nvCxnSpPr>
        <p:spPr>
          <a:xfrm flipH="1">
            <a:off x="1601640" y="2086462"/>
            <a:ext cx="23960" cy="2723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62" idx="2"/>
            <a:endCxn id="74" idx="0"/>
          </p:cNvCxnSpPr>
          <p:nvPr/>
        </p:nvCxnSpPr>
        <p:spPr>
          <a:xfrm flipH="1">
            <a:off x="1600200" y="2634626"/>
            <a:ext cx="1440" cy="4353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1" idx="0"/>
            <a:endCxn id="63" idx="2"/>
          </p:cNvCxnSpPr>
          <p:nvPr/>
        </p:nvCxnSpPr>
        <p:spPr>
          <a:xfrm flipH="1" flipV="1">
            <a:off x="2209800" y="2086462"/>
            <a:ext cx="12700" cy="2850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71" idx="2"/>
            <a:endCxn id="99" idx="0"/>
          </p:cNvCxnSpPr>
          <p:nvPr/>
        </p:nvCxnSpPr>
        <p:spPr>
          <a:xfrm flipH="1">
            <a:off x="2197100" y="2634626"/>
            <a:ext cx="25400" cy="460770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1779440" y="3370320"/>
            <a:ext cx="697060" cy="320996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NAV(RTS1)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476500" y="3370320"/>
            <a:ext cx="5994400" cy="320996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1873250" y="4120444"/>
            <a:ext cx="800099" cy="369332"/>
          </a:xfrm>
          <a:prstGeom prst="wedgeEllipseCallout">
            <a:avLst>
              <a:gd name="adj1" fmla="val 27083"/>
              <a:gd name="adj2" fmla="val -119173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Suspension</a:t>
            </a:r>
          </a:p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 release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434840" y="3802300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84" name="直線コネクタ 83"/>
          <p:cNvCxnSpPr/>
          <p:nvPr/>
        </p:nvCxnSpPr>
        <p:spPr>
          <a:xfrm>
            <a:off x="3276299" y="2744724"/>
            <a:ext cx="30277" cy="6347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3469679" y="2733056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3276299" y="3151130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3100913" y="2764678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2476500" y="3204804"/>
            <a:ext cx="419099" cy="6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311400" y="2694412"/>
            <a:ext cx="774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Random</a:t>
            </a:r>
          </a:p>
          <a:p>
            <a:r>
              <a:rPr kumimoji="1" lang="en-US" altLang="ja-JP" dirty="0" smtClean="0"/>
              <a:t>Back Off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1803400" y="3810788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873250" y="3794181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CTS</a:t>
            </a:r>
            <a:endParaRPr kumimoji="1" lang="ja-JP" altLang="en-US" dirty="0"/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7835900" y="2218355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7956328" y="1916953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ACK1</a:t>
            </a:r>
            <a:endParaRPr kumimoji="1" lang="ja-JP" altLang="en-US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038197" y="3627293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ACK2</a:t>
            </a:r>
            <a:endParaRPr kumimoji="1" lang="ja-JP" altLang="en-US" dirty="0"/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6946900" y="3935070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3747220" y="2752034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96" name="直線コネクタ 95"/>
          <p:cNvCxnSpPr/>
          <p:nvPr/>
        </p:nvCxnSpPr>
        <p:spPr>
          <a:xfrm>
            <a:off x="3822700" y="2744724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4064000" y="2733056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3822700" y="3134854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7571579" y="2640460"/>
            <a:ext cx="10321" cy="2033061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タイトル 1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RTS/CTS Procedure</a:t>
            </a:r>
            <a:endParaRPr kumimoji="1" lang="ja-JP" altLang="en-US" dirty="0"/>
          </a:p>
        </p:txBody>
      </p:sp>
      <p:sp>
        <p:nvSpPr>
          <p:cNvPr id="15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5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9410" y="4651007"/>
            <a:ext cx="8290401" cy="1788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S2 received RTS1 but didn’t receive CTS1 during its waiting time (T</a:t>
            </a:r>
            <a:r>
              <a:rPr kumimoji="1" lang="en-US" altLang="ja-JP" sz="1800" baseline="-25000" dirty="0" smtClean="0"/>
              <a:t>CTS</a:t>
            </a:r>
            <a:r>
              <a:rPr kumimoji="1" lang="en-US" altLang="ja-JP" sz="1800" dirty="0" smtClean="0"/>
              <a:t>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S2 releases </a:t>
            </a:r>
            <a:r>
              <a:rPr kumimoji="1" lang="en-US" altLang="ja-JP" sz="1800" dirty="0" err="1" smtClean="0"/>
              <a:t>Tx</a:t>
            </a:r>
            <a:r>
              <a:rPr kumimoji="1" lang="en-US" altLang="ja-JP" sz="1800" dirty="0" smtClean="0"/>
              <a:t> suspension then tries to exchange RTS/CTS with D2.</a:t>
            </a:r>
          </a:p>
          <a:p>
            <a:pPr marL="742950" lvl="1" indent="-285750">
              <a:spcBef>
                <a:spcPts val="600"/>
              </a:spcBef>
              <a:buFont typeface="Arial"/>
              <a:buChar char="•"/>
            </a:pPr>
            <a:r>
              <a:rPr kumimoji="1" lang="en-US" altLang="ja-JP" sz="1800" dirty="0" smtClean="0"/>
              <a:t>Carrier sensing is disabled before transmitting of RTS2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When RTS/CTS is succeeded between S2 and D2, data transmission is executed from S2.  </a:t>
            </a:r>
            <a:r>
              <a:rPr kumimoji="1" lang="en-US" altLang="ja-JP" sz="1800" dirty="0" err="1" smtClean="0"/>
              <a:t>Tx</a:t>
            </a:r>
            <a:r>
              <a:rPr kumimoji="1" lang="en-US" altLang="ja-JP" sz="1800" dirty="0" smtClean="0"/>
              <a:t> including ACK2 should be completed before the end of DATA1.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2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RTS/CTS can be used in various cases, e.g., mitigating hidden terminal issue, negotiating bandwidth in 11ac, or protecting frame with weak signal, etc.</a:t>
            </a:r>
          </a:p>
          <a:p>
            <a:pPr lvl="1"/>
            <a:r>
              <a:rPr lang="en-US" dirty="0" smtClean="0"/>
              <a:t>It is necessary to improve the efficiency to achieve higher performance</a:t>
            </a:r>
          </a:p>
          <a:p>
            <a:r>
              <a:rPr lang="en-US" dirty="0" smtClean="0"/>
              <a:t>Aiming at the problem, a novel RTS/CTS procedure is proposed in this document</a:t>
            </a:r>
          </a:p>
          <a:p>
            <a:pPr lvl="1"/>
            <a:r>
              <a:rPr lang="en-US" dirty="0" smtClean="0"/>
              <a:t>Compatible with the existing IEEE 802.11 std.</a:t>
            </a:r>
          </a:p>
          <a:p>
            <a:pPr lvl="1"/>
            <a:r>
              <a:rPr lang="en-US" dirty="0" smtClean="0"/>
              <a:t>Easy to be implemented.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728A452-6A8F-4676-A84A-B1D6490C7E0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11-14/1380</a:t>
            </a:r>
            <a:r>
              <a:rPr lang="en-US" altLang="ja-JP" dirty="0" smtClean="0"/>
              <a:t>, “Efficiency Measurement for RTS/CTS” </a:t>
            </a:r>
            <a:endParaRPr lang="en-US" dirty="0" smtClean="0"/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11-14/1009r2, “Proposed 802.11ax Functional Requirement”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32537</TotalTime>
  <Words>502</Words>
  <Application>Microsoft Macintosh PowerPoint</Application>
  <PresentationFormat>画面に合わせる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802-11-Submission</vt:lpstr>
      <vt:lpstr>文書</vt:lpstr>
      <vt:lpstr>Novel RTS/CTS Procedure</vt:lpstr>
      <vt:lpstr>Abstract</vt:lpstr>
      <vt:lpstr>Description of the proposed scheme</vt:lpstr>
      <vt:lpstr>Proposed RTS/CTS Procedure</vt:lpstr>
      <vt:lpstr>Summary</vt:lpstr>
      <vt:lpstr>Reference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 RTS/CTS Procedure</dc:title>
  <dc:subject/>
  <dc:creator>Bingxuan Zhao</dc:creator>
  <cp:keywords/>
  <dc:description/>
  <cp:lastModifiedBy>柚木 克夫</cp:lastModifiedBy>
  <cp:revision>1827</cp:revision>
  <cp:lastPrinted>1998-02-10T13:28:06Z</cp:lastPrinted>
  <dcterms:created xsi:type="dcterms:W3CDTF">2007-04-17T18:10:23Z</dcterms:created>
  <dcterms:modified xsi:type="dcterms:W3CDTF">2014-10-31T09:47:11Z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