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83" r:id="rId5"/>
    <p:sldId id="284" r:id="rId6"/>
    <p:sldId id="294" r:id="rId7"/>
    <p:sldId id="298" r:id="rId8"/>
    <p:sldId id="291" r:id="rId9"/>
    <p:sldId id="29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5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616" y="-11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notesViewPr>
    <p:cSldViewPr snapToGrid="0">
      <p:cViewPr>
        <p:scale>
          <a:sx n="100" d="100"/>
          <a:sy n="100" d="100"/>
        </p:scale>
        <p:origin x="-344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commentAuthors" Target="commentAuthor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84725" y="8982075"/>
            <a:ext cx="1533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Wang (</a:t>
            </a:r>
            <a:r>
              <a:rPr lang="en-US" err="1"/>
              <a:t>MediaTek</a:t>
            </a:r>
            <a:r>
              <a:rPr lang="en-US"/>
              <a:t>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9D90256-5552-48D0-8797-5085DCEC4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68205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250" y="8985250"/>
            <a:ext cx="19954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James Wang (</a:t>
            </a:r>
            <a:r>
              <a:rPr lang="en-US" err="1"/>
              <a:t>MediaTek</a:t>
            </a:r>
            <a:r>
              <a:rPr lang="en-US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7CA59BF-C75A-4572-AE53-4750271E6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850951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5358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50892" y="6475413"/>
            <a:ext cx="259303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B. Zhao and K. </a:t>
            </a:r>
            <a:r>
              <a:rPr lang="en-US" altLang="ja-JP" dirty="0" err="1" smtClean="0"/>
              <a:t>Yunoki</a:t>
            </a:r>
            <a:r>
              <a:rPr lang="en-US" altLang="ja-JP" dirty="0" smtClean="0"/>
              <a:t>, KDDI R&amp;D Labs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3BAD2C9-9536-41B7-9257-E5B0C47E7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October 2014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B. Zhao and K. Yunoki, KDDI R&amp;D Labs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B452-75A5-C140-9CF2-933074BEAA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741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3585" cy="276999"/>
          </a:xfrm>
        </p:spPr>
        <p:txBody>
          <a:bodyPr/>
          <a:lstStyle/>
          <a:p>
            <a:r>
              <a:rPr kumimoji="1" lang="en-US" altLang="ja-JP" smtClean="0"/>
              <a:t>October 2014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950892" y="6475413"/>
            <a:ext cx="2593033" cy="184666"/>
          </a:xfrm>
        </p:spPr>
        <p:txBody>
          <a:bodyPr/>
          <a:lstStyle/>
          <a:p>
            <a:r>
              <a:rPr kumimoji="1" lang="en-US" altLang="ja-JP" dirty="0" smtClean="0"/>
              <a:t>B. Zhao and K. </a:t>
            </a:r>
            <a:r>
              <a:rPr kumimoji="1" lang="en-US" altLang="ja-JP" dirty="0" err="1" smtClean="0"/>
              <a:t>Yunoki</a:t>
            </a:r>
            <a:r>
              <a:rPr kumimoji="1" lang="en-US" altLang="ja-JP" dirty="0" smtClean="0"/>
              <a:t>, KDDI R&amp;D Labs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B452-75A5-C140-9CF2-933074BEAA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139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535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50892" y="6475413"/>
            <a:ext cx="25930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B. Zhao and K. </a:t>
            </a:r>
            <a:r>
              <a:rPr lang="en-US" dirty="0" err="1" smtClean="0"/>
              <a:t>Yunoki</a:t>
            </a:r>
            <a:r>
              <a:rPr lang="en-US" dirty="0" smtClean="0"/>
              <a:t>, KDDI R&amp;D Labs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9B170A-DFD3-40B7-9B5D-9781FD8FA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13721" y="332601"/>
            <a:ext cx="241742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11-14</a:t>
            </a:r>
            <a:r>
              <a:rPr lang="en-US" sz="1800" b="1" dirty="0" smtClean="0"/>
              <a:t>/1381r0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6" r:id="rId1"/>
    <p:sldLayoutId id="2147484367" r:id="rId2"/>
    <p:sldLayoutId id="2147484368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__1.doc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6181639"/>
              </p:ext>
            </p:extLst>
          </p:nvPr>
        </p:nvGraphicFramePr>
        <p:xfrm>
          <a:off x="406400" y="2803525"/>
          <a:ext cx="8086725" cy="261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文書" r:id="rId3" imgW="8737600" imgH="2819400" progId="Word.Document.8">
                  <p:embed/>
                </p:oleObj>
              </mc:Choice>
              <mc:Fallback>
                <p:oleObj name="文書" r:id="rId3" imgW="8737600" imgH="2819400" progId="Word.Documen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2803525"/>
                        <a:ext cx="8086725" cy="2613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Novel RTS/CTS Procedure</a:t>
            </a:r>
            <a:endParaRPr lang="en-US" strike="sngStrike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5358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B. Zhao and K. </a:t>
            </a:r>
            <a:r>
              <a:rPr lang="en-US" altLang="ja-JP" dirty="0" err="1"/>
              <a:t>Yunoki</a:t>
            </a:r>
            <a:r>
              <a:rPr lang="en-US" altLang="ja-JP" dirty="0"/>
              <a:t>, KDDI R&amp;D Labs</a:t>
            </a:r>
            <a:endParaRPr lang="en-US" dirty="0"/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501C982-C309-4965-8ABA-B94A3E15991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31825" y="1882775"/>
            <a:ext cx="7772400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2075" tIns="46038" rIns="92075" bIns="46038"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1" kern="0" dirty="0">
                <a:latin typeface="+mn-lt"/>
                <a:ea typeface="+mn-ea"/>
              </a:rPr>
              <a:t>Date:</a:t>
            </a:r>
            <a:r>
              <a:rPr lang="en-GB" sz="2000" kern="0" dirty="0">
                <a:latin typeface="+mn-lt"/>
                <a:ea typeface="+mn-ea"/>
              </a:rPr>
              <a:t> </a:t>
            </a:r>
            <a:r>
              <a:rPr lang="en-GB" sz="2000" kern="0" dirty="0" smtClean="0">
                <a:latin typeface="+mn-lt"/>
                <a:ea typeface="+mn-ea"/>
              </a:rPr>
              <a:t>2014-10</a:t>
            </a:r>
            <a:r>
              <a:rPr lang="en-GB" sz="2000" kern="0" dirty="0" smtClean="0">
                <a:latin typeface="+mn-lt"/>
                <a:ea typeface="+mn-ea"/>
              </a:rPr>
              <a:t>-</a:t>
            </a:r>
            <a:r>
              <a:rPr lang="en-GB" sz="2000" kern="0" dirty="0" smtClean="0">
                <a:latin typeface="+mn-lt"/>
                <a:ea typeface="+mn-ea"/>
              </a:rPr>
              <a:t>30</a:t>
            </a:r>
            <a:endParaRPr lang="en-GB" sz="2000" kern="0" dirty="0">
              <a:latin typeface="+mn-lt"/>
              <a:ea typeface="+mn-ea"/>
            </a:endParaRP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00063" y="22113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document proposes a novel RTS/CTS procedure to alleviate the exposed terminal issue while handling the hidden terminal issue.</a:t>
            </a:r>
          </a:p>
          <a:p>
            <a:pPr lvl="1"/>
            <a:r>
              <a:rPr lang="en-US" sz="2400" dirty="0" smtClean="0"/>
              <a:t>Measurement in a dense area show that RTS/CTS can achieve higher throughput in weak signal case. [1]</a:t>
            </a:r>
            <a:r>
              <a:rPr lang="en-US" sz="2400" dirty="0"/>
              <a:t> </a:t>
            </a:r>
            <a:r>
              <a:rPr lang="en-US" sz="2400" dirty="0" smtClean="0"/>
              <a:t> However, the achieved gain was very small.</a:t>
            </a:r>
          </a:p>
          <a:p>
            <a:pPr lvl="1"/>
            <a:r>
              <a:rPr lang="en-US" altLang="ja-JP" sz="2400" dirty="0" smtClean="0"/>
              <a:t>The proposed scheme is expected to </a:t>
            </a:r>
            <a:r>
              <a:rPr lang="en-US" altLang="ja-JP" sz="2400" dirty="0"/>
              <a:t>achieve higher </a:t>
            </a:r>
            <a:r>
              <a:rPr lang="en-US" altLang="ja-JP" sz="2400" dirty="0" smtClean="0"/>
              <a:t>throughput while using RTS/CTS. </a:t>
            </a:r>
            <a:r>
              <a:rPr lang="en-US" altLang="ja-JP" sz="2400" dirty="0"/>
              <a:t>(</a:t>
            </a:r>
            <a:r>
              <a:rPr lang="en-US" altLang="ja-JP" sz="2400" dirty="0" smtClean="0"/>
              <a:t>TGax R1[2])</a:t>
            </a:r>
            <a:endParaRPr lang="en-US" altLang="ja-JP" sz="2400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B. Zhao and K. </a:t>
            </a:r>
            <a:r>
              <a:rPr lang="en-US" altLang="ja-JP" dirty="0" err="1"/>
              <a:t>Yunoki</a:t>
            </a:r>
            <a:r>
              <a:rPr lang="en-US" altLang="ja-JP" dirty="0"/>
              <a:t>, KDDI R&amp;D Labs</a:t>
            </a:r>
            <a:endParaRPr lang="en-US" dirty="0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CA522A6-840E-4C4A-87BF-7B8FDDBCFF93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Description of the proposed scheme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3630058" y="2090633"/>
            <a:ext cx="3265984" cy="1330403"/>
          </a:xfrm>
          <a:prstGeom prst="ellipse">
            <a:avLst/>
          </a:prstGeom>
          <a:solidFill>
            <a:srgbClr val="FFFF00">
              <a:alpha val="3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2313418" y="2089413"/>
            <a:ext cx="3265984" cy="1330403"/>
          </a:xfrm>
          <a:prstGeom prst="ellipse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円弧 10"/>
          <p:cNvSpPr/>
          <p:nvPr/>
        </p:nvSpPr>
        <p:spPr>
          <a:xfrm rot="19582708">
            <a:off x="4184759" y="2239026"/>
            <a:ext cx="1146254" cy="1341617"/>
          </a:xfrm>
          <a:custGeom>
            <a:avLst/>
            <a:gdLst>
              <a:gd name="connsiteX0" fmla="*/ 2013197 w 3109558"/>
              <a:gd name="connsiteY0" fmla="*/ 53261 h 2396202"/>
              <a:gd name="connsiteX1" fmla="*/ 2969662 w 3109558"/>
              <a:gd name="connsiteY1" fmla="*/ 701416 h 2396202"/>
              <a:gd name="connsiteX2" fmla="*/ 1554779 w 3109558"/>
              <a:gd name="connsiteY2" fmla="*/ 1198101 h 2396202"/>
              <a:gd name="connsiteX3" fmla="*/ 2013197 w 3109558"/>
              <a:gd name="connsiteY3" fmla="*/ 53261 h 2396202"/>
              <a:gd name="connsiteX0" fmla="*/ 2013197 w 3109558"/>
              <a:gd name="connsiteY0" fmla="*/ 53261 h 2396202"/>
              <a:gd name="connsiteX1" fmla="*/ 2969662 w 3109558"/>
              <a:gd name="connsiteY1" fmla="*/ 701416 h 2396202"/>
              <a:gd name="connsiteX0" fmla="*/ 189789 w 1146254"/>
              <a:gd name="connsiteY0" fmla="*/ 0 h 1341617"/>
              <a:gd name="connsiteX1" fmla="*/ 1146254 w 1146254"/>
              <a:gd name="connsiteY1" fmla="*/ 648155 h 1341617"/>
              <a:gd name="connsiteX2" fmla="*/ 0 w 1146254"/>
              <a:gd name="connsiteY2" fmla="*/ 1341617 h 1341617"/>
              <a:gd name="connsiteX3" fmla="*/ 189789 w 1146254"/>
              <a:gd name="connsiteY3" fmla="*/ 0 h 1341617"/>
              <a:gd name="connsiteX0" fmla="*/ 189789 w 1146254"/>
              <a:gd name="connsiteY0" fmla="*/ 0 h 1341617"/>
              <a:gd name="connsiteX1" fmla="*/ 1146254 w 1146254"/>
              <a:gd name="connsiteY1" fmla="*/ 648155 h 1341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46254" h="1341617" stroke="0" extrusionOk="0">
                <a:moveTo>
                  <a:pt x="189789" y="0"/>
                </a:moveTo>
                <a:cubicBezTo>
                  <a:pt x="614093" y="100889"/>
                  <a:pt x="962171" y="336766"/>
                  <a:pt x="1146254" y="648155"/>
                </a:cubicBezTo>
                <a:lnTo>
                  <a:pt x="0" y="1341617"/>
                </a:lnTo>
                <a:cubicBezTo>
                  <a:pt x="152806" y="960004"/>
                  <a:pt x="36983" y="381613"/>
                  <a:pt x="189789" y="0"/>
                </a:cubicBezTo>
                <a:close/>
              </a:path>
              <a:path w="1146254" h="1341617" fill="none">
                <a:moveTo>
                  <a:pt x="189789" y="0"/>
                </a:moveTo>
                <a:cubicBezTo>
                  <a:pt x="614093" y="100889"/>
                  <a:pt x="962171" y="336766"/>
                  <a:pt x="1146254" y="648155"/>
                </a:cubicBezTo>
              </a:path>
            </a:pathLst>
          </a:custGeom>
          <a:ln w="38100" cmpd="sng">
            <a:solidFill>
              <a:schemeClr val="tx1"/>
            </a:solidFill>
            <a:prstDash val="dash"/>
            <a:headEnd type="none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円弧 10"/>
          <p:cNvSpPr/>
          <p:nvPr/>
        </p:nvSpPr>
        <p:spPr>
          <a:xfrm rot="8532704">
            <a:off x="3982770" y="2079264"/>
            <a:ext cx="942002" cy="1341617"/>
          </a:xfrm>
          <a:custGeom>
            <a:avLst/>
            <a:gdLst>
              <a:gd name="connsiteX0" fmla="*/ 2013197 w 3109558"/>
              <a:gd name="connsiteY0" fmla="*/ 53261 h 2396202"/>
              <a:gd name="connsiteX1" fmla="*/ 2969662 w 3109558"/>
              <a:gd name="connsiteY1" fmla="*/ 701416 h 2396202"/>
              <a:gd name="connsiteX2" fmla="*/ 1554779 w 3109558"/>
              <a:gd name="connsiteY2" fmla="*/ 1198101 h 2396202"/>
              <a:gd name="connsiteX3" fmla="*/ 2013197 w 3109558"/>
              <a:gd name="connsiteY3" fmla="*/ 53261 h 2396202"/>
              <a:gd name="connsiteX0" fmla="*/ 2013197 w 3109558"/>
              <a:gd name="connsiteY0" fmla="*/ 53261 h 2396202"/>
              <a:gd name="connsiteX1" fmla="*/ 2969662 w 3109558"/>
              <a:gd name="connsiteY1" fmla="*/ 701416 h 2396202"/>
              <a:gd name="connsiteX0" fmla="*/ 189789 w 1146254"/>
              <a:gd name="connsiteY0" fmla="*/ 0 h 1341617"/>
              <a:gd name="connsiteX1" fmla="*/ 1146254 w 1146254"/>
              <a:gd name="connsiteY1" fmla="*/ 648155 h 1341617"/>
              <a:gd name="connsiteX2" fmla="*/ 0 w 1146254"/>
              <a:gd name="connsiteY2" fmla="*/ 1341617 h 1341617"/>
              <a:gd name="connsiteX3" fmla="*/ 189789 w 1146254"/>
              <a:gd name="connsiteY3" fmla="*/ 0 h 1341617"/>
              <a:gd name="connsiteX0" fmla="*/ 189789 w 1146254"/>
              <a:gd name="connsiteY0" fmla="*/ 0 h 1341617"/>
              <a:gd name="connsiteX1" fmla="*/ 1146254 w 1146254"/>
              <a:gd name="connsiteY1" fmla="*/ 648155 h 1341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46254" h="1341617" stroke="0" extrusionOk="0">
                <a:moveTo>
                  <a:pt x="189789" y="0"/>
                </a:moveTo>
                <a:cubicBezTo>
                  <a:pt x="614093" y="100889"/>
                  <a:pt x="962171" y="336766"/>
                  <a:pt x="1146254" y="648155"/>
                </a:cubicBezTo>
                <a:lnTo>
                  <a:pt x="0" y="1341617"/>
                </a:lnTo>
                <a:cubicBezTo>
                  <a:pt x="152806" y="960004"/>
                  <a:pt x="36983" y="381613"/>
                  <a:pt x="189789" y="0"/>
                </a:cubicBezTo>
                <a:close/>
              </a:path>
              <a:path w="1146254" h="1341617" fill="none">
                <a:moveTo>
                  <a:pt x="189789" y="0"/>
                </a:moveTo>
                <a:cubicBezTo>
                  <a:pt x="614093" y="100889"/>
                  <a:pt x="962171" y="336766"/>
                  <a:pt x="1146254" y="648155"/>
                </a:cubicBezTo>
              </a:path>
            </a:pathLst>
          </a:custGeom>
          <a:ln w="38100" cmpd="sng">
            <a:solidFill>
              <a:srgbClr val="000000"/>
            </a:solidFill>
            <a:prstDash val="dash"/>
            <a:headEnd type="none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94173" y="2060783"/>
            <a:ext cx="876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RTS</a:t>
            </a:r>
            <a:endParaRPr kumimoji="1" lang="ja-JP" altLang="en-US" sz="2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309293" y="3151886"/>
            <a:ext cx="876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CT</a:t>
            </a:r>
            <a:r>
              <a:rPr kumimoji="1" lang="en-US" altLang="ja-JP" sz="2000" dirty="0" smtClean="0"/>
              <a:t>S</a:t>
            </a:r>
            <a:endParaRPr kumimoji="1" lang="ja-JP" altLang="en-US" sz="2000" dirty="0"/>
          </a:p>
        </p:txBody>
      </p:sp>
      <p:sp>
        <p:nvSpPr>
          <p:cNvPr id="14" name="円/楕円 13"/>
          <p:cNvSpPr/>
          <p:nvPr/>
        </p:nvSpPr>
        <p:spPr>
          <a:xfrm>
            <a:off x="6358996" y="2620268"/>
            <a:ext cx="272165" cy="2721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右矢印 14"/>
          <p:cNvSpPr/>
          <p:nvPr/>
        </p:nvSpPr>
        <p:spPr>
          <a:xfrm rot="19922265">
            <a:off x="6632447" y="2184908"/>
            <a:ext cx="1153534" cy="28909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乗算記号 16"/>
          <p:cNvSpPr/>
          <p:nvPr/>
        </p:nvSpPr>
        <p:spPr>
          <a:xfrm rot="20100586">
            <a:off x="6806530" y="1966033"/>
            <a:ext cx="816496" cy="710556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右矢印 18"/>
          <p:cNvSpPr/>
          <p:nvPr/>
        </p:nvSpPr>
        <p:spPr>
          <a:xfrm rot="12619132">
            <a:off x="1570917" y="2062346"/>
            <a:ext cx="1197796" cy="27435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583508" y="2752240"/>
            <a:ext cx="589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Src</a:t>
            </a:r>
            <a:endParaRPr kumimoji="1" lang="ja-JP" altLang="en-US" sz="2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968950" y="2798919"/>
            <a:ext cx="589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Dst</a:t>
            </a:r>
            <a:endParaRPr kumimoji="1" lang="ja-JP" altLang="en-US" sz="2000" dirty="0"/>
          </a:p>
        </p:txBody>
      </p:sp>
      <p:sp>
        <p:nvSpPr>
          <p:cNvPr id="24" name="円形吹き出し 23"/>
          <p:cNvSpPr/>
          <p:nvPr/>
        </p:nvSpPr>
        <p:spPr>
          <a:xfrm>
            <a:off x="240664" y="2248635"/>
            <a:ext cx="1768402" cy="825716"/>
          </a:xfrm>
          <a:prstGeom prst="wedgeEllipseCallout">
            <a:avLst>
              <a:gd name="adj1" fmla="val 48883"/>
              <a:gd name="adj2" fmla="val -50377"/>
            </a:avLst>
          </a:prstGeom>
          <a:solidFill>
            <a:srgbClr val="CCFFCC">
              <a:alpha val="49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ln w="38100" cmpd="sng">
                  <a:solidFill>
                    <a:schemeClr val="tx1"/>
                  </a:solidFill>
                </a:ln>
              </a:rPr>
              <a:t>Gain?</a:t>
            </a:r>
            <a:endParaRPr kumimoji="1" lang="ja-JP" altLang="en-US" sz="3200" dirty="0">
              <a:ln w="38100" cmpd="sng">
                <a:solidFill>
                  <a:schemeClr val="tx1"/>
                </a:solidFill>
              </a:ln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2738002" y="2348103"/>
            <a:ext cx="272165" cy="2721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0892" y="6475413"/>
            <a:ext cx="2593033" cy="184666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B. Zhao and K. </a:t>
            </a:r>
            <a:r>
              <a:rPr lang="en-US" altLang="ja-JP" dirty="0" err="1"/>
              <a:t>Yunoki</a:t>
            </a:r>
            <a:r>
              <a:rPr lang="en-US" altLang="ja-JP" dirty="0"/>
              <a:t>, KDDI R&amp;D Labs</a:t>
            </a:r>
            <a:endParaRPr lang="en-US" dirty="0"/>
          </a:p>
        </p:txBody>
      </p:sp>
      <p:sp>
        <p:nvSpPr>
          <p:cNvPr id="3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611293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38" name="円/楕円 37"/>
          <p:cNvSpPr/>
          <p:nvPr/>
        </p:nvSpPr>
        <p:spPr>
          <a:xfrm>
            <a:off x="3767904" y="2613318"/>
            <a:ext cx="272165" cy="272165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0"/>
            <a:tileRect/>
          </a:gra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円/楕円 38"/>
          <p:cNvSpPr/>
          <p:nvPr/>
        </p:nvSpPr>
        <p:spPr>
          <a:xfrm>
            <a:off x="5142300" y="2609956"/>
            <a:ext cx="272165" cy="272165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0"/>
            <a:tileRect/>
          </a:gra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右矢印 39"/>
          <p:cNvSpPr/>
          <p:nvPr/>
        </p:nvSpPr>
        <p:spPr>
          <a:xfrm>
            <a:off x="4131366" y="2635963"/>
            <a:ext cx="960282" cy="27249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Data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396070" y="2647946"/>
            <a:ext cx="1018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Node_1</a:t>
            </a:r>
            <a:endParaRPr kumimoji="1" lang="ja-JP" altLang="en-US" sz="20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034751" y="2920163"/>
            <a:ext cx="1018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Node_2</a:t>
            </a:r>
            <a:endParaRPr kumimoji="1" lang="ja-JP" altLang="en-US" sz="2000" dirty="0"/>
          </a:p>
        </p:txBody>
      </p:sp>
      <p:sp>
        <p:nvSpPr>
          <p:cNvPr id="43" name="乗算記号 42"/>
          <p:cNvSpPr/>
          <p:nvPr/>
        </p:nvSpPr>
        <p:spPr>
          <a:xfrm rot="20100586">
            <a:off x="1867282" y="1878800"/>
            <a:ext cx="816496" cy="710556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51586" y="3965936"/>
            <a:ext cx="86617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kumimoji="1" lang="en-US" altLang="ja-JP" sz="2000" dirty="0" smtClean="0"/>
              <a:t>Src and Dst exchange RTS/CTS frame before Src sends data frames to Dst.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ja-JP" sz="2000" dirty="0" smtClean="0"/>
              <a:t>Node_1 can hear RTS from Src but can’t hear CTS from Dst.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ja-JP" sz="2000" dirty="0" smtClean="0"/>
              <a:t>Node_2 can hear CTS from Dst but can’t hear RTS from Src.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ja-JP" sz="2000" dirty="0" smtClean="0"/>
              <a:t>Node_1 &amp; 2 have to decline their transmissions during NAV set by RTS/CTS.</a:t>
            </a:r>
          </a:p>
          <a:p>
            <a:pPr marL="285750" indent="-285750">
              <a:buFont typeface="Arial"/>
              <a:buChar char="•"/>
            </a:pPr>
            <a:r>
              <a:rPr kumimoji="1" lang="en-US" altLang="ja-JP" sz="2000" dirty="0" smtClean="0"/>
              <a:t>However, transmission from Node_1 might not affect reception on Dst.</a:t>
            </a:r>
            <a:endParaRPr kumimoji="1" lang="ja-JP" altLang="en-US" sz="2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B452-75A5-C140-9CF2-933074BEAA9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547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1063261" y="2100194"/>
            <a:ext cx="75981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75961" y="2646294"/>
            <a:ext cx="75854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050561" y="3370320"/>
            <a:ext cx="75981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1447800" y="1812696"/>
            <a:ext cx="355600" cy="2737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RTS1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1803400" y="2020498"/>
            <a:ext cx="0" cy="6257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2044700" y="2008830"/>
            <a:ext cx="0" cy="6257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2654300" y="1838096"/>
            <a:ext cx="4927600" cy="270270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DATA1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835900" y="2358796"/>
            <a:ext cx="635000" cy="275830"/>
          </a:xfrm>
          <a:prstGeom prst="rect">
            <a:avLst/>
          </a:prstGeom>
          <a:solidFill>
            <a:schemeClr val="accent3"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ACK1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cxnSp>
        <p:nvCxnSpPr>
          <p:cNvPr id="23" name="直線コネクタ 22"/>
          <p:cNvCxnSpPr/>
          <p:nvPr/>
        </p:nvCxnSpPr>
        <p:spPr>
          <a:xfrm>
            <a:off x="1803400" y="2477824"/>
            <a:ext cx="5632" cy="21357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114300" y="1871594"/>
            <a:ext cx="999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/>
              <a:t>S1</a:t>
            </a:r>
            <a:r>
              <a:rPr kumimoji="1" lang="en-US" altLang="ja-JP" sz="1800" dirty="0"/>
              <a:t> </a:t>
            </a:r>
            <a:r>
              <a:rPr kumimoji="1" lang="en-US" altLang="ja-JP" sz="1800" dirty="0" smtClean="0"/>
              <a:t>(Src)</a:t>
            </a:r>
            <a:endParaRPr kumimoji="1" lang="ja-JP" altLang="en-US" sz="18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01599" y="2355002"/>
            <a:ext cx="1072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 smtClean="0"/>
              <a:t>D1 (</a:t>
            </a:r>
            <a:r>
              <a:rPr lang="en-US" altLang="ja-JP" sz="1800" dirty="0"/>
              <a:t>D</a:t>
            </a:r>
            <a:r>
              <a:rPr lang="en-US" altLang="ja-JP" sz="1800" dirty="0" smtClean="0"/>
              <a:t>st)</a:t>
            </a:r>
            <a:endParaRPr kumimoji="1" lang="ja-JP" altLang="en-US" sz="1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01600" y="3109454"/>
            <a:ext cx="1276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 smtClean="0"/>
              <a:t>S2</a:t>
            </a:r>
          </a:p>
          <a:p>
            <a:r>
              <a:rPr lang="en-US" altLang="ja-JP" sz="1800" dirty="0" smtClean="0"/>
              <a:t>(</a:t>
            </a:r>
            <a:r>
              <a:rPr lang="en-US" altLang="ja-JP" sz="1600" dirty="0" smtClean="0"/>
              <a:t>Node_1</a:t>
            </a:r>
            <a:r>
              <a:rPr lang="en-US" altLang="ja-JP" sz="1800" dirty="0" smtClean="0"/>
              <a:t>)</a:t>
            </a:r>
            <a:endParaRPr kumimoji="1" lang="ja-JP" altLang="en-US" sz="1800" baseline="-250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689100" y="2113926"/>
            <a:ext cx="73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S</a:t>
            </a:r>
            <a:r>
              <a:rPr lang="en-US" altLang="ja-JP" dirty="0" smtClean="0"/>
              <a:t>IFS</a:t>
            </a:r>
            <a:endParaRPr kumimoji="1" lang="ja-JP" alt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286000" y="1465108"/>
            <a:ext cx="73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S</a:t>
            </a:r>
            <a:r>
              <a:rPr lang="en-US" altLang="ja-JP" dirty="0" smtClean="0"/>
              <a:t>IFS</a:t>
            </a:r>
            <a:endParaRPr kumimoji="1" lang="ja-JP" altLang="en-US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339360" y="2166930"/>
            <a:ext cx="73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S</a:t>
            </a:r>
            <a:r>
              <a:rPr lang="en-US" altLang="ja-JP" dirty="0" smtClean="0"/>
              <a:t>IFS</a:t>
            </a:r>
            <a:endParaRPr kumimoji="1" lang="ja-JP" altLang="en-US" dirty="0"/>
          </a:p>
        </p:txBody>
      </p:sp>
      <p:cxnSp>
        <p:nvCxnSpPr>
          <p:cNvPr id="53" name="直線矢印コネクタ 52"/>
          <p:cNvCxnSpPr/>
          <p:nvPr/>
        </p:nvCxnSpPr>
        <p:spPr>
          <a:xfrm>
            <a:off x="1803400" y="2410628"/>
            <a:ext cx="2413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2413000" y="1672996"/>
            <a:ext cx="0" cy="4470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2654300" y="1642728"/>
            <a:ext cx="0" cy="4517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>
            <a:off x="2413000" y="1884368"/>
            <a:ext cx="2413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7581900" y="2033398"/>
            <a:ext cx="0" cy="6257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>
            <a:off x="7823200" y="2021730"/>
            <a:ext cx="0" cy="6257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>
            <a:off x="7574240" y="2490618"/>
            <a:ext cx="2413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2387600" y="2477824"/>
            <a:ext cx="20450" cy="21956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>
            <a:off x="1050561" y="4381310"/>
            <a:ext cx="75981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101600" y="4120444"/>
            <a:ext cx="635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 smtClean="0"/>
              <a:t>D2</a:t>
            </a:r>
            <a:endParaRPr kumimoji="1" lang="ja-JP" altLang="en-US" sz="1800" baseline="-25000" dirty="0"/>
          </a:p>
        </p:txBody>
      </p:sp>
      <p:sp>
        <p:nvSpPr>
          <p:cNvPr id="71" name="正方形/長方形 70"/>
          <p:cNvSpPr/>
          <p:nvPr/>
        </p:nvSpPr>
        <p:spPr>
          <a:xfrm>
            <a:off x="2044700" y="2371496"/>
            <a:ext cx="355600" cy="2631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CTS1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2921000" y="3108096"/>
            <a:ext cx="355600" cy="2470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RTS2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1422400" y="3069996"/>
            <a:ext cx="355600" cy="27052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RTS1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3454400" y="4149496"/>
            <a:ext cx="355600" cy="2191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CTS2</a:t>
            </a:r>
          </a:p>
        </p:txBody>
      </p:sp>
      <p:sp>
        <p:nvSpPr>
          <p:cNvPr id="98" name="正方形/長方形 97"/>
          <p:cNvSpPr/>
          <p:nvPr/>
        </p:nvSpPr>
        <p:spPr>
          <a:xfrm>
            <a:off x="4064000" y="3095396"/>
            <a:ext cx="2627430" cy="263456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DATA2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2019300" y="3095396"/>
            <a:ext cx="355600" cy="27492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正方形/長方形 44"/>
          <p:cNvSpPr/>
          <p:nvPr/>
        </p:nvSpPr>
        <p:spPr>
          <a:xfrm>
            <a:off x="6946900" y="4134346"/>
            <a:ext cx="635000" cy="237151"/>
          </a:xfrm>
          <a:prstGeom prst="rect">
            <a:avLst/>
          </a:prstGeom>
          <a:solidFill>
            <a:schemeClr val="accent3"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ACK2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cxnSp>
        <p:nvCxnSpPr>
          <p:cNvPr id="47" name="直線コネクタ 46"/>
          <p:cNvCxnSpPr/>
          <p:nvPr/>
        </p:nvCxnSpPr>
        <p:spPr>
          <a:xfrm>
            <a:off x="6691430" y="3770270"/>
            <a:ext cx="0" cy="6257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6932730" y="3758602"/>
            <a:ext cx="0" cy="6257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>
            <a:off x="6691430" y="4160400"/>
            <a:ext cx="2413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/>
          <p:cNvSpPr/>
          <p:nvPr/>
        </p:nvSpPr>
        <p:spPr>
          <a:xfrm>
            <a:off x="3454400" y="3108096"/>
            <a:ext cx="355600" cy="2622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CTS2</a:t>
            </a:r>
          </a:p>
        </p:txBody>
      </p:sp>
      <p:sp>
        <p:nvSpPr>
          <p:cNvPr id="57" name="正方形/長方形 56"/>
          <p:cNvSpPr/>
          <p:nvPr/>
        </p:nvSpPr>
        <p:spPr>
          <a:xfrm>
            <a:off x="2935601" y="4124096"/>
            <a:ext cx="355600" cy="2719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RTS2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cxnSp>
        <p:nvCxnSpPr>
          <p:cNvPr id="5" name="直線矢印コネクタ 4"/>
          <p:cNvCxnSpPr>
            <a:stCxn id="72" idx="2"/>
            <a:endCxn id="57" idx="0"/>
          </p:cNvCxnSpPr>
          <p:nvPr/>
        </p:nvCxnSpPr>
        <p:spPr>
          <a:xfrm>
            <a:off x="3098800" y="3355156"/>
            <a:ext cx="14601" cy="7689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>
            <a:stCxn id="75" idx="0"/>
            <a:endCxn id="52" idx="2"/>
          </p:cNvCxnSpPr>
          <p:nvPr/>
        </p:nvCxnSpPr>
        <p:spPr>
          <a:xfrm flipV="1">
            <a:off x="3632200" y="3370320"/>
            <a:ext cx="0" cy="77917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正方形/長方形 61"/>
          <p:cNvSpPr/>
          <p:nvPr/>
        </p:nvSpPr>
        <p:spPr>
          <a:xfrm>
            <a:off x="1423840" y="2358796"/>
            <a:ext cx="355600" cy="2758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RTS1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2032000" y="1812696"/>
            <a:ext cx="355600" cy="2737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CTS1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cxnSp>
        <p:nvCxnSpPr>
          <p:cNvPr id="21" name="直線矢印コネクタ 20"/>
          <p:cNvCxnSpPr>
            <a:stCxn id="13" idx="2"/>
            <a:endCxn id="62" idx="0"/>
          </p:cNvCxnSpPr>
          <p:nvPr/>
        </p:nvCxnSpPr>
        <p:spPr>
          <a:xfrm flipH="1">
            <a:off x="1601640" y="2086462"/>
            <a:ext cx="23960" cy="27233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>
            <a:stCxn id="62" idx="2"/>
            <a:endCxn id="74" idx="0"/>
          </p:cNvCxnSpPr>
          <p:nvPr/>
        </p:nvCxnSpPr>
        <p:spPr>
          <a:xfrm flipH="1">
            <a:off x="1600200" y="2634626"/>
            <a:ext cx="1440" cy="4353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>
            <a:stCxn id="71" idx="0"/>
            <a:endCxn id="63" idx="2"/>
          </p:cNvCxnSpPr>
          <p:nvPr/>
        </p:nvCxnSpPr>
        <p:spPr>
          <a:xfrm flipH="1" flipV="1">
            <a:off x="2209800" y="2086462"/>
            <a:ext cx="12700" cy="28503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>
            <a:stCxn id="71" idx="2"/>
            <a:endCxn id="99" idx="0"/>
          </p:cNvCxnSpPr>
          <p:nvPr/>
        </p:nvCxnSpPr>
        <p:spPr>
          <a:xfrm flipH="1">
            <a:off x="2197100" y="2634626"/>
            <a:ext cx="25400" cy="460770"/>
          </a:xfrm>
          <a:prstGeom prst="straightConnector1">
            <a:avLst/>
          </a:prstGeom>
          <a:ln>
            <a:solidFill>
              <a:srgbClr val="00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正方形/長方形 59"/>
          <p:cNvSpPr/>
          <p:nvPr/>
        </p:nvSpPr>
        <p:spPr>
          <a:xfrm>
            <a:off x="1779440" y="3370320"/>
            <a:ext cx="697060" cy="320996"/>
          </a:xfrm>
          <a:prstGeom prst="rect">
            <a:avLst/>
          </a:prstGeom>
          <a:solidFill>
            <a:schemeClr val="accent2">
              <a:lumMod val="20000"/>
              <a:lumOff val="80000"/>
              <a:alpha val="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NAV(RTS1)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476500" y="3370320"/>
            <a:ext cx="5994400" cy="320996"/>
          </a:xfrm>
          <a:prstGeom prst="rect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形吹き出し 5"/>
          <p:cNvSpPr/>
          <p:nvPr/>
        </p:nvSpPr>
        <p:spPr>
          <a:xfrm>
            <a:off x="1873250" y="4120444"/>
            <a:ext cx="800099" cy="369332"/>
          </a:xfrm>
          <a:prstGeom prst="wedgeEllipseCallout">
            <a:avLst>
              <a:gd name="adj1" fmla="val 27083"/>
              <a:gd name="adj2" fmla="val -119173"/>
            </a:avLst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en-US" dirty="0" smtClean="0">
                <a:solidFill>
                  <a:schemeClr val="tx1"/>
                </a:solidFill>
              </a:rPr>
              <a:t>Suspension</a:t>
            </a:r>
          </a:p>
          <a:p>
            <a:pPr algn="ctr"/>
            <a:r>
              <a:rPr lang="en-US" altLang="en-US" dirty="0" smtClean="0">
                <a:solidFill>
                  <a:schemeClr val="tx1"/>
                </a:solidFill>
              </a:rPr>
              <a:t> release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434840" y="3802300"/>
            <a:ext cx="73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S</a:t>
            </a:r>
            <a:r>
              <a:rPr lang="en-US" altLang="ja-JP" dirty="0" smtClean="0"/>
              <a:t>IFS</a:t>
            </a:r>
            <a:endParaRPr kumimoji="1" lang="ja-JP" altLang="en-US" dirty="0"/>
          </a:p>
        </p:txBody>
      </p:sp>
      <p:cxnSp>
        <p:nvCxnSpPr>
          <p:cNvPr id="84" name="直線コネクタ 83"/>
          <p:cNvCxnSpPr/>
          <p:nvPr/>
        </p:nvCxnSpPr>
        <p:spPr>
          <a:xfrm>
            <a:off x="3276299" y="2744724"/>
            <a:ext cx="30277" cy="6347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/>
          <p:nvPr/>
        </p:nvCxnSpPr>
        <p:spPr>
          <a:xfrm>
            <a:off x="3469679" y="2733056"/>
            <a:ext cx="0" cy="6257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>
            <a:off x="3276299" y="3151130"/>
            <a:ext cx="2413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テキスト ボックス 87"/>
          <p:cNvSpPr txBox="1"/>
          <p:nvPr/>
        </p:nvSpPr>
        <p:spPr>
          <a:xfrm>
            <a:off x="3100913" y="2764678"/>
            <a:ext cx="73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S</a:t>
            </a:r>
            <a:r>
              <a:rPr lang="en-US" altLang="ja-JP" dirty="0" smtClean="0"/>
              <a:t>IFS</a:t>
            </a:r>
            <a:endParaRPr kumimoji="1" lang="ja-JP" altLang="en-US" dirty="0"/>
          </a:p>
        </p:txBody>
      </p:sp>
      <p:cxnSp>
        <p:nvCxnSpPr>
          <p:cNvPr id="90" name="直線矢印コネクタ 89"/>
          <p:cNvCxnSpPr/>
          <p:nvPr/>
        </p:nvCxnSpPr>
        <p:spPr>
          <a:xfrm flipV="1">
            <a:off x="2476500" y="3204804"/>
            <a:ext cx="419099" cy="62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2311400" y="2694412"/>
            <a:ext cx="774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Random</a:t>
            </a:r>
          </a:p>
          <a:p>
            <a:r>
              <a:rPr kumimoji="1" lang="en-US" altLang="ja-JP" dirty="0" smtClean="0"/>
              <a:t>Back Off</a:t>
            </a:r>
            <a:endParaRPr kumimoji="1" lang="ja-JP" altLang="en-US" dirty="0"/>
          </a:p>
        </p:txBody>
      </p:sp>
      <p:cxnSp>
        <p:nvCxnSpPr>
          <p:cNvPr id="41" name="直線矢印コネクタ 40"/>
          <p:cNvCxnSpPr/>
          <p:nvPr/>
        </p:nvCxnSpPr>
        <p:spPr>
          <a:xfrm>
            <a:off x="1803400" y="3810788"/>
            <a:ext cx="673100" cy="0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1873250" y="3794181"/>
            <a:ext cx="609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T</a:t>
            </a:r>
            <a:r>
              <a:rPr lang="en-US" altLang="ja-JP" baseline="-25000" dirty="0" smtClean="0"/>
              <a:t>CTS</a:t>
            </a:r>
            <a:endParaRPr kumimoji="1" lang="ja-JP" altLang="en-US" dirty="0"/>
          </a:p>
        </p:txBody>
      </p:sp>
      <p:cxnSp>
        <p:nvCxnSpPr>
          <p:cNvPr id="91" name="直線矢印コネクタ 90"/>
          <p:cNvCxnSpPr/>
          <p:nvPr/>
        </p:nvCxnSpPr>
        <p:spPr>
          <a:xfrm>
            <a:off x="7835900" y="2218355"/>
            <a:ext cx="673100" cy="0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テキスト ボックス 91"/>
          <p:cNvSpPr txBox="1"/>
          <p:nvPr/>
        </p:nvSpPr>
        <p:spPr>
          <a:xfrm>
            <a:off x="7956328" y="1916953"/>
            <a:ext cx="609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T</a:t>
            </a:r>
            <a:r>
              <a:rPr lang="en-US" altLang="ja-JP" baseline="-25000" dirty="0" smtClean="0"/>
              <a:t>ACK1</a:t>
            </a:r>
            <a:endParaRPr kumimoji="1" lang="ja-JP" altLang="en-US" dirty="0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7038197" y="3627293"/>
            <a:ext cx="609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T</a:t>
            </a:r>
            <a:r>
              <a:rPr lang="en-US" altLang="ja-JP" baseline="-25000" dirty="0" smtClean="0"/>
              <a:t>ACK2</a:t>
            </a:r>
            <a:endParaRPr kumimoji="1" lang="ja-JP" altLang="en-US" dirty="0"/>
          </a:p>
        </p:txBody>
      </p:sp>
      <p:cxnSp>
        <p:nvCxnSpPr>
          <p:cNvPr id="94" name="直線矢印コネクタ 93"/>
          <p:cNvCxnSpPr/>
          <p:nvPr/>
        </p:nvCxnSpPr>
        <p:spPr>
          <a:xfrm>
            <a:off x="6946900" y="3935070"/>
            <a:ext cx="673100" cy="0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テキスト ボックス 94"/>
          <p:cNvSpPr txBox="1"/>
          <p:nvPr/>
        </p:nvSpPr>
        <p:spPr>
          <a:xfrm>
            <a:off x="3747220" y="2752034"/>
            <a:ext cx="73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S</a:t>
            </a:r>
            <a:r>
              <a:rPr lang="en-US" altLang="ja-JP" dirty="0" smtClean="0"/>
              <a:t>IFS</a:t>
            </a:r>
            <a:endParaRPr kumimoji="1" lang="ja-JP" altLang="en-US" dirty="0"/>
          </a:p>
        </p:txBody>
      </p:sp>
      <p:cxnSp>
        <p:nvCxnSpPr>
          <p:cNvPr id="96" name="直線コネクタ 95"/>
          <p:cNvCxnSpPr/>
          <p:nvPr/>
        </p:nvCxnSpPr>
        <p:spPr>
          <a:xfrm>
            <a:off x="3822700" y="2744724"/>
            <a:ext cx="0" cy="6257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>
            <a:off x="4064000" y="2733056"/>
            <a:ext cx="0" cy="6257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直線矢印コネクタ 101"/>
          <p:cNvCxnSpPr/>
          <p:nvPr/>
        </p:nvCxnSpPr>
        <p:spPr>
          <a:xfrm>
            <a:off x="3822700" y="3134854"/>
            <a:ext cx="2413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H="1">
            <a:off x="7571579" y="2640460"/>
            <a:ext cx="10321" cy="2033061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" name="タイトル 1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Proposed RTS/CTS Procedure</a:t>
            </a:r>
            <a:endParaRPr kumimoji="1" lang="ja-JP" altLang="en-US" dirty="0"/>
          </a:p>
        </p:txBody>
      </p:sp>
      <p:sp>
        <p:nvSpPr>
          <p:cNvPr id="15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611293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15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0892" y="6475413"/>
            <a:ext cx="2593033" cy="184666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B. Zhao and K. </a:t>
            </a:r>
            <a:r>
              <a:rPr lang="en-US" altLang="ja-JP" dirty="0" err="1"/>
              <a:t>Yunoki</a:t>
            </a:r>
            <a:r>
              <a:rPr lang="en-US" altLang="ja-JP" dirty="0"/>
              <a:t>, KDDI R&amp;D Labs</a:t>
            </a:r>
            <a:endParaRPr 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59410" y="4651007"/>
            <a:ext cx="8290401" cy="17888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kumimoji="1" lang="en-US" altLang="ja-JP" sz="1800" dirty="0" smtClean="0"/>
              <a:t>S2 received RTS1 but didn’t receive CTS1 during its waiting time (T</a:t>
            </a:r>
            <a:r>
              <a:rPr kumimoji="1" lang="en-US" altLang="ja-JP" sz="1800" baseline="-25000" dirty="0" smtClean="0"/>
              <a:t>CTS</a:t>
            </a:r>
            <a:r>
              <a:rPr kumimoji="1" lang="en-US" altLang="ja-JP" sz="1800" dirty="0" smtClean="0"/>
              <a:t>).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kumimoji="1" lang="en-US" altLang="ja-JP" sz="1800" dirty="0" smtClean="0"/>
              <a:t>S2 releases </a:t>
            </a:r>
            <a:r>
              <a:rPr kumimoji="1" lang="en-US" altLang="ja-JP" sz="1800" dirty="0" err="1" smtClean="0"/>
              <a:t>Tx</a:t>
            </a:r>
            <a:r>
              <a:rPr kumimoji="1" lang="en-US" altLang="ja-JP" sz="1800" dirty="0" smtClean="0"/>
              <a:t> suspension then tries to exchange RTS/CTS with D2.</a:t>
            </a:r>
          </a:p>
          <a:p>
            <a:pPr marL="742950" lvl="1" indent="-285750">
              <a:spcBef>
                <a:spcPts val="600"/>
              </a:spcBef>
              <a:buFont typeface="Arial"/>
              <a:buChar char="•"/>
            </a:pPr>
            <a:r>
              <a:rPr kumimoji="1" lang="en-US" altLang="ja-JP" sz="1800" dirty="0" smtClean="0"/>
              <a:t>Carrier sensing is disabled before transmitting of RTS2 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kumimoji="1" lang="en-US" altLang="ja-JP" sz="1800" dirty="0" smtClean="0"/>
              <a:t>When RTS/CTS is succeeded between S2 and D2, data transmission is executed from S2.  </a:t>
            </a:r>
            <a:r>
              <a:rPr kumimoji="1" lang="en-US" altLang="ja-JP" sz="1800" dirty="0" err="1" smtClean="0"/>
              <a:t>Tx</a:t>
            </a:r>
            <a:r>
              <a:rPr kumimoji="1" lang="en-US" altLang="ja-JP" sz="1800" dirty="0" smtClean="0"/>
              <a:t> including ACK2 should be completed before the end of DATA1.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B452-75A5-C140-9CF2-933074BEAA96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820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RTS/CTS can be used in various cases, e.g., mitigating hidden terminal issue, negotiating bandwidth in 11ac, or protecting frame with weak signal, etc.</a:t>
            </a:r>
          </a:p>
          <a:p>
            <a:pPr lvl="1"/>
            <a:r>
              <a:rPr lang="en-US" dirty="0" smtClean="0"/>
              <a:t>It is necessary to improve the efficiency to achieve higher performance</a:t>
            </a:r>
          </a:p>
          <a:p>
            <a:r>
              <a:rPr lang="en-US" dirty="0" smtClean="0"/>
              <a:t>Aiming at the problem, a novel RTS/CTS procedure is proposed in this document</a:t>
            </a:r>
          </a:p>
          <a:p>
            <a:pPr lvl="1"/>
            <a:r>
              <a:rPr lang="en-US" dirty="0" smtClean="0"/>
              <a:t>Compatible with the existing IEEE 802.11 std.</a:t>
            </a:r>
          </a:p>
          <a:p>
            <a:pPr lvl="1"/>
            <a:r>
              <a:rPr lang="en-US" dirty="0" smtClean="0"/>
              <a:t>Easy to be implemented.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611293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B. Zhao and K. </a:t>
            </a:r>
            <a:r>
              <a:rPr lang="en-US" altLang="ja-JP" dirty="0" err="1"/>
              <a:t>Yunoki</a:t>
            </a:r>
            <a:r>
              <a:rPr lang="en-US" altLang="ja-JP" dirty="0"/>
              <a:t>, KDDI R&amp;D Labs</a:t>
            </a:r>
            <a:endParaRPr lang="en-US" dirty="0"/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2728A452-6A8F-4676-A84A-B1D6490C7E03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en-US" dirty="0" smtClean="0"/>
              <a:t>11-14/</a:t>
            </a:r>
            <a:r>
              <a:rPr lang="en-US" altLang="ja-JP" dirty="0" smtClean="0"/>
              <a:t>××××, “Efficiency Measurement for RTS/CTS,” B. Zhao and K. Yunoki</a:t>
            </a:r>
            <a:endParaRPr lang="en-US" dirty="0" smtClean="0"/>
          </a:p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en-US" dirty="0" smtClean="0"/>
              <a:t>11-14/1009r2, “Proposed 802.11ax Functional Requirement”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611293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98FAA0-6F17-4E8B-80E0-4F04BCC984B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0892" y="6475413"/>
            <a:ext cx="2593033" cy="184666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B. Zhao and K. </a:t>
            </a:r>
            <a:r>
              <a:rPr lang="en-US" altLang="ja-JP" dirty="0" err="1"/>
              <a:t>Yunoki</a:t>
            </a:r>
            <a:r>
              <a:rPr lang="en-US" altLang="ja-JP" dirty="0"/>
              <a:t>, KDDI R&amp;D Labs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 xmlns="http://schemas.microsoft.com/sharepoint/v3">
        <DisplayName xmlns="http://schemas.microsoft.com/sharepoint/v3"/>
        <AccountId xmlns="http://schemas.microsoft.com/sharepoint/v3" xsi:nil="true"/>
        <AccountType xmlns="http://schemas.microsoft.com/sharepoint/v3"/>
      </UserInfo>
    </SCEncryptBy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35B28524BC8F40AD75CB2EAA4AAEB4" ma:contentTypeVersion="2" ma:contentTypeDescription="Create a new document." ma:contentTypeScope="" ma:versionID="bc1ca863b79a5af3849929d89ca670e5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25506DA0-5578-45E4-8161-81871387C6BC}">
  <ds:schemaRefs>
    <ds:schemaRef ds:uri="http://schemas.microsoft.com/office/2006/metadata/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85A07D63-65CB-446F-9887-5A34A59462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5DD604-3898-48FE-A0A8-33F121792F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32518</TotalTime>
  <Words>502</Words>
  <Application>Microsoft Macintosh PowerPoint</Application>
  <PresentationFormat>画面に合わせる (4:3)</PresentationFormat>
  <Paragraphs>85</Paragraphs>
  <Slides>6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8" baseType="lpstr">
      <vt:lpstr>802-11-Submission</vt:lpstr>
      <vt:lpstr>文書</vt:lpstr>
      <vt:lpstr>Novel RTS/CTS Procedure</vt:lpstr>
      <vt:lpstr>Abstract</vt:lpstr>
      <vt:lpstr>Description of the proposed scheme</vt:lpstr>
      <vt:lpstr>Proposed RTS/CTS Procedure</vt:lpstr>
      <vt:lpstr>Summary</vt:lpstr>
      <vt:lpstr>Reference</vt:lpstr>
    </vt:vector>
  </TitlesOfParts>
  <Manager/>
  <Company>KDDI R&amp;D Laboratories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Novel RTS/CTS Procedure</dc:title>
  <dc:subject/>
  <dc:creator>Bingxuan Zhao</dc:creator>
  <cp:keywords/>
  <dc:description/>
  <cp:lastModifiedBy>柚木 克夫</cp:lastModifiedBy>
  <cp:revision>1823</cp:revision>
  <cp:lastPrinted>1998-02-10T13:28:06Z</cp:lastPrinted>
  <dcterms:created xsi:type="dcterms:W3CDTF">2007-04-17T18:10:23Z</dcterms:created>
  <dcterms:modified xsi:type="dcterms:W3CDTF">2014-10-30T00:58:04Z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AdHocReviewCycleID">
    <vt:i4>-1332368664</vt:i4>
  </property>
  <property fmtid="{D5CDD505-2E9C-101B-9397-08002B2CF9AE}" pid="27" name="_NewReviewCycle">
    <vt:lpwstr/>
  </property>
  <property fmtid="{D5CDD505-2E9C-101B-9397-08002B2CF9AE}" pid="28" name="_EmailSubject">
    <vt:lpwstr>some comments</vt:lpwstr>
  </property>
  <property fmtid="{D5CDD505-2E9C-101B-9397-08002B2CF9AE}" pid="29" name="_AuthorEmail">
    <vt:lpwstr>james.yee@mediatek.com</vt:lpwstr>
  </property>
  <property fmtid="{D5CDD505-2E9C-101B-9397-08002B2CF9AE}" pid="30" name="_AuthorEmailDisplayName">
    <vt:lpwstr>James Yee (易志熹)</vt:lpwstr>
  </property>
</Properties>
</file>