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3" r:id="rId5"/>
    <p:sldId id="284" r:id="rId6"/>
    <p:sldId id="294" r:id="rId7"/>
    <p:sldId id="292" r:id="rId8"/>
    <p:sldId id="295" r:id="rId9"/>
    <p:sldId id="296" r:id="rId10"/>
    <p:sldId id="291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テーマ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テーマ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160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6820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James Wang (</a:t>
            </a:r>
            <a:r>
              <a:rPr lang="en-US" err="1"/>
              <a:t>MediaTek</a:t>
            </a:r>
            <a:r>
              <a:rPr lang="en-US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85095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James Wang (MediaTek)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7CA59BF-C75A-4572-AE53-4750271E6C6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464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40630" y="109776"/>
            <a:ext cx="2240654" cy="20175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 smtClean="0"/>
              <a:t>doc.: IEEE 802.11-14/0835r2</a:t>
            </a:r>
            <a:endParaRPr lang="en-US" sz="1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82753" y="8985317"/>
            <a:ext cx="2198531" cy="1720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US" dirty="0">
                <a:cs typeface="ＭＳ Ｐゴシック" charset="0"/>
              </a:rPr>
              <a:t>Joe Kwak, InterDigital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9947" y="8985317"/>
            <a:ext cx="424477" cy="1720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763D9B69-DD07-6244-839A-68F2B5B4AEA5}" type="slidenum">
              <a:rPr lang="en-US"/>
              <a:pPr/>
              <a:t>3</a:t>
            </a:fld>
            <a:endParaRPr 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James Wang (MediaTek)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7CA59BF-C75A-4572-AE53-4750271E6C6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25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James Wang (MediaTek)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7CA59BF-C75A-4572-AE53-4750271E6C6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25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535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B. Zhao and K. </a:t>
            </a:r>
            <a:r>
              <a:rPr lang="en-US" altLang="ja-JP" dirty="0" err="1" smtClean="0"/>
              <a:t>Yunoki</a:t>
            </a:r>
            <a:r>
              <a:rPr lang="en-US" altLang="ja-JP" dirty="0" smtClean="0"/>
              <a:t>, KDDI R&amp;D Labs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50892" y="6475413"/>
            <a:ext cx="25930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B. Zhao and K. </a:t>
            </a:r>
            <a:r>
              <a:rPr lang="en-US" dirty="0" err="1" smtClean="0"/>
              <a:t>Yunoki</a:t>
            </a:r>
            <a:r>
              <a:rPr lang="en-US" dirty="0" smtClean="0"/>
              <a:t>, KDDI R&amp;D Labs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49251" y="323057"/>
            <a:ext cx="3029072" cy="28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11-14</a:t>
            </a:r>
            <a:r>
              <a:rPr lang="en-US" sz="1800" b="1" dirty="0" smtClean="0"/>
              <a:t>/1380r0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6181639"/>
              </p:ext>
            </p:extLst>
          </p:nvPr>
        </p:nvGraphicFramePr>
        <p:xfrm>
          <a:off x="406400" y="2803525"/>
          <a:ext cx="8086725" cy="261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文書" r:id="rId5" imgW="8737600" imgH="2819400" progId="Word.Document.8">
                  <p:embed/>
                </p:oleObj>
              </mc:Choice>
              <mc:Fallback>
                <p:oleObj name="文書" r:id="rId5" imgW="8737600" imgH="2819400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803525"/>
                        <a:ext cx="8086725" cy="2613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Measurement for RTS/CTS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2277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2014-10</a:t>
            </a:r>
            <a:r>
              <a:rPr lang="en-GB" sz="2000" kern="0" dirty="0" smtClean="0">
                <a:latin typeface="+mn-lt"/>
                <a:ea typeface="+mn-ea"/>
              </a:rPr>
              <a:t>-</a:t>
            </a:r>
            <a:r>
              <a:rPr lang="en-GB" sz="2000" kern="0" dirty="0" smtClean="0">
                <a:latin typeface="+mn-lt"/>
                <a:ea typeface="+mn-ea"/>
              </a:rPr>
              <a:t>30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document presents the efficiency measurement for RTS/CTS</a:t>
            </a:r>
          </a:p>
          <a:p>
            <a:pPr lvl="1"/>
            <a:r>
              <a:rPr lang="en-US" dirty="0" smtClean="0"/>
              <a:t>Throughput and packet retransmission ratio were measured by the experiment in the dense area</a:t>
            </a:r>
          </a:p>
          <a:p>
            <a:pPr lvl="1"/>
            <a:r>
              <a:rPr lang="en-US" dirty="0" smtClean="0"/>
              <a:t>Measure results show that RTS/CTS can achieve slightly higher performance than the case without using RTS/CTS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E0D6F29-8022-1C44-93F9-017CAD6768F2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066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ＭＳ Ｐゴシック" charset="0"/>
              </a:rPr>
              <a:t>PHY and MAC to Boost Throughput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849952"/>
            <a:ext cx="8604250" cy="4181781"/>
          </a:xfrm>
        </p:spPr>
        <p:txBody>
          <a:bodyPr/>
          <a:lstStyle/>
          <a:p>
            <a:pPr lvl="1"/>
            <a:endParaRPr lang="en-GB" dirty="0">
              <a:latin typeface="Times New Roman" charset="0"/>
              <a:ea typeface="ＭＳ Ｐゴシック" charset="0"/>
            </a:endParaRPr>
          </a:p>
          <a:p>
            <a:endParaRPr lang="en-GB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946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53585" cy="27699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smtClean="0"/>
              <a:t>October 2014</a:t>
            </a:r>
            <a:endParaRPr lang="en-GB" sz="1800" dirty="0"/>
          </a:p>
        </p:txBody>
      </p:sp>
      <p:graphicFrame>
        <p:nvGraphicFramePr>
          <p:cNvPr id="1536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338080"/>
              </p:ext>
            </p:extLst>
          </p:nvPr>
        </p:nvGraphicFramePr>
        <p:xfrm>
          <a:off x="1371600" y="1091946"/>
          <a:ext cx="6491287" cy="3451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図" r:id="rId4" imgW="5315040" imgH="4133880" progId="Word.Picture.8">
                  <p:embed/>
                </p:oleObj>
              </mc:Choice>
              <mc:Fallback>
                <p:oleObj name="図" r:id="rId4" imgW="5315040" imgH="413388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091946"/>
                        <a:ext cx="6491287" cy="34513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2235174"/>
            <a:ext cx="1430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MAC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access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efficiency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0" y="2284014"/>
            <a:ext cx="8435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0000"/>
                </a:solidFill>
              </a:rPr>
              <a:t>PHY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data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rate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7528" y="4676960"/>
            <a:ext cx="85300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sz="2000" dirty="0" smtClean="0"/>
              <a:t>Contribution [1] presented that decreasing collided data is a way to boost throughput.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sz="2000" dirty="0" smtClean="0"/>
              <a:t>We assumed RTS/CTS is one of the possible ways to decrease the packet collision.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sz="2000" dirty="0" smtClean="0"/>
              <a:t>We performed an experiment to evaluate the efficiency of RTS/CTS in a typical dense area in Tokyo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89407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87944"/>
          </a:xfrm>
        </p:spPr>
        <p:txBody>
          <a:bodyPr/>
          <a:lstStyle/>
          <a:p>
            <a:r>
              <a:rPr lang="en-US" dirty="0" smtClean="0"/>
              <a:t>Measurement Scenario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728" y="2060876"/>
            <a:ext cx="4092295" cy="2528129"/>
          </a:xfrm>
          <a:prstGeom prst="rect">
            <a:avLst/>
          </a:prstGeom>
        </p:spPr>
      </p:pic>
      <p:sp>
        <p:nvSpPr>
          <p:cNvPr id="81" name="円/楕円 80"/>
          <p:cNvSpPr/>
          <p:nvPr/>
        </p:nvSpPr>
        <p:spPr>
          <a:xfrm>
            <a:off x="634977" y="2458355"/>
            <a:ext cx="155744" cy="155761"/>
          </a:xfrm>
          <a:prstGeom prst="ellips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grpSp>
        <p:nvGrpSpPr>
          <p:cNvPr id="82" name="図形グループ 81"/>
          <p:cNvGrpSpPr/>
          <p:nvPr/>
        </p:nvGrpSpPr>
        <p:grpSpPr>
          <a:xfrm>
            <a:off x="1407690" y="2386481"/>
            <a:ext cx="299509" cy="299509"/>
            <a:chOff x="6181859" y="2548761"/>
            <a:chExt cx="299509" cy="299509"/>
          </a:xfrm>
        </p:grpSpPr>
        <p:cxnSp>
          <p:nvCxnSpPr>
            <p:cNvPr id="147" name="直線コネクタ 146"/>
            <p:cNvCxnSpPr/>
            <p:nvPr/>
          </p:nvCxnSpPr>
          <p:spPr>
            <a:xfrm>
              <a:off x="6181859" y="2695872"/>
              <a:ext cx="299509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>
            <a:xfrm rot="16200000">
              <a:off x="6178515" y="2698516"/>
              <a:ext cx="299509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83" name="図形グループ 82"/>
          <p:cNvGrpSpPr/>
          <p:nvPr/>
        </p:nvGrpSpPr>
        <p:grpSpPr>
          <a:xfrm>
            <a:off x="2490519" y="2799881"/>
            <a:ext cx="299509" cy="299509"/>
            <a:chOff x="6181859" y="2548761"/>
            <a:chExt cx="299509" cy="299509"/>
          </a:xfrm>
        </p:grpSpPr>
        <p:cxnSp>
          <p:nvCxnSpPr>
            <p:cNvPr id="145" name="直線コネクタ 144"/>
            <p:cNvCxnSpPr/>
            <p:nvPr/>
          </p:nvCxnSpPr>
          <p:spPr>
            <a:xfrm>
              <a:off x="6181859" y="2695872"/>
              <a:ext cx="299509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6" name="直線コネクタ 145"/>
            <p:cNvCxnSpPr/>
            <p:nvPr/>
          </p:nvCxnSpPr>
          <p:spPr>
            <a:xfrm rot="16200000">
              <a:off x="6178515" y="2698516"/>
              <a:ext cx="299509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84" name="図形グループ 83"/>
          <p:cNvGrpSpPr/>
          <p:nvPr/>
        </p:nvGrpSpPr>
        <p:grpSpPr>
          <a:xfrm>
            <a:off x="3856279" y="3701094"/>
            <a:ext cx="299509" cy="299509"/>
            <a:chOff x="6181859" y="2548761"/>
            <a:chExt cx="299509" cy="299509"/>
          </a:xfrm>
        </p:grpSpPr>
        <p:cxnSp>
          <p:nvCxnSpPr>
            <p:cNvPr id="143" name="直線コネクタ 142"/>
            <p:cNvCxnSpPr/>
            <p:nvPr/>
          </p:nvCxnSpPr>
          <p:spPr>
            <a:xfrm>
              <a:off x="6181859" y="2695872"/>
              <a:ext cx="299509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144" name="直線コネクタ 143"/>
            <p:cNvCxnSpPr/>
            <p:nvPr/>
          </p:nvCxnSpPr>
          <p:spPr>
            <a:xfrm rot="16200000">
              <a:off x="6178515" y="2698516"/>
              <a:ext cx="299509" cy="0"/>
            </a:xfrm>
            <a:prstGeom prst="line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cxnSp>
        <p:nvCxnSpPr>
          <p:cNvPr id="85" name="直線コネクタ 84"/>
          <p:cNvCxnSpPr>
            <a:stCxn id="81" idx="2"/>
          </p:cNvCxnSpPr>
          <p:nvPr/>
        </p:nvCxnSpPr>
        <p:spPr>
          <a:xfrm flipV="1">
            <a:off x="634977" y="2533592"/>
            <a:ext cx="922468" cy="2644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6" name="直線コネクタ 85"/>
          <p:cNvCxnSpPr>
            <a:stCxn id="81" idx="2"/>
          </p:cNvCxnSpPr>
          <p:nvPr/>
        </p:nvCxnSpPr>
        <p:spPr>
          <a:xfrm>
            <a:off x="634977" y="2536236"/>
            <a:ext cx="2001952" cy="410756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87" name="直線コネクタ 86"/>
          <p:cNvCxnSpPr>
            <a:stCxn id="81" idx="2"/>
          </p:cNvCxnSpPr>
          <p:nvPr/>
        </p:nvCxnSpPr>
        <p:spPr>
          <a:xfrm>
            <a:off x="634977" y="2536236"/>
            <a:ext cx="3367712" cy="1311969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/>
        </p:spPr>
      </p:cxnSp>
      <p:sp>
        <p:nvSpPr>
          <p:cNvPr id="88" name="テキスト ボックス 87"/>
          <p:cNvSpPr txBox="1"/>
          <p:nvPr/>
        </p:nvSpPr>
        <p:spPr>
          <a:xfrm>
            <a:off x="1707199" y="2386481"/>
            <a:ext cx="646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~20m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2822185" y="2793103"/>
            <a:ext cx="646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~50m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763083" y="3393317"/>
            <a:ext cx="785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~100m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47783" y="2522210"/>
            <a:ext cx="1190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@coffee shop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296036" y="1437799"/>
            <a:ext cx="1557445" cy="2114747"/>
          </a:xfrm>
          <a:prstGeom prst="rect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grpSp>
        <p:nvGrpSpPr>
          <p:cNvPr id="93" name="図形グループ 92"/>
          <p:cNvGrpSpPr/>
          <p:nvPr/>
        </p:nvGrpSpPr>
        <p:grpSpPr>
          <a:xfrm>
            <a:off x="4864037" y="2896914"/>
            <a:ext cx="323469" cy="645574"/>
            <a:chOff x="5367197" y="2992770"/>
            <a:chExt cx="323469" cy="645574"/>
          </a:xfrm>
        </p:grpSpPr>
        <p:sp>
          <p:nvSpPr>
            <p:cNvPr id="138" name="円/楕円 137"/>
            <p:cNvSpPr/>
            <p:nvPr/>
          </p:nvSpPr>
          <p:spPr>
            <a:xfrm>
              <a:off x="5403137" y="2992770"/>
              <a:ext cx="239607" cy="260267"/>
            </a:xfrm>
            <a:prstGeom prst="ellipse">
              <a:avLst/>
            </a:prstGeom>
            <a:solidFill>
              <a:srgbClr val="FFFFFF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139" name="直線コネクタ 138"/>
            <p:cNvCxnSpPr/>
            <p:nvPr/>
          </p:nvCxnSpPr>
          <p:spPr>
            <a:xfrm>
              <a:off x="5367197" y="3333543"/>
              <a:ext cx="323469" cy="0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0" name="直線コネクタ 139"/>
            <p:cNvCxnSpPr/>
            <p:nvPr/>
          </p:nvCxnSpPr>
          <p:spPr>
            <a:xfrm flipV="1">
              <a:off x="5525588" y="3253038"/>
              <a:ext cx="0" cy="15239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1" name="直線コネクタ 140"/>
            <p:cNvCxnSpPr/>
            <p:nvPr/>
          </p:nvCxnSpPr>
          <p:spPr>
            <a:xfrm flipV="1">
              <a:off x="5373188" y="3405436"/>
              <a:ext cx="152400" cy="23290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142" name="直線コネクタ 141"/>
            <p:cNvCxnSpPr/>
            <p:nvPr/>
          </p:nvCxnSpPr>
          <p:spPr>
            <a:xfrm>
              <a:off x="5525588" y="3405436"/>
              <a:ext cx="117156" cy="232908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</p:cxnSp>
      </p:grpSp>
      <p:sp>
        <p:nvSpPr>
          <p:cNvPr id="94" name="正方形/長方形 93"/>
          <p:cNvSpPr/>
          <p:nvPr/>
        </p:nvSpPr>
        <p:spPr>
          <a:xfrm>
            <a:off x="7296036" y="1437799"/>
            <a:ext cx="1557445" cy="1126275"/>
          </a:xfrm>
          <a:prstGeom prst="rect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pic>
        <p:nvPicPr>
          <p:cNvPr id="95" name="Picture 13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96036" y="1646469"/>
            <a:ext cx="318842" cy="521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6" name="テキスト ボックス 95"/>
          <p:cNvSpPr txBox="1"/>
          <p:nvPr/>
        </p:nvSpPr>
        <p:spPr>
          <a:xfrm>
            <a:off x="7140298" y="1112421"/>
            <a:ext cx="2000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Coffee shop @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3rd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floor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932014" y="1444162"/>
            <a:ext cx="682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127604" y="3303966"/>
            <a:ext cx="682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99" name="Picture 25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7506" y="2852157"/>
            <a:ext cx="340967" cy="50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00" name="直線矢印コネクタ 99"/>
          <p:cNvCxnSpPr/>
          <p:nvPr/>
        </p:nvCxnSpPr>
        <p:spPr>
          <a:xfrm flipH="1">
            <a:off x="5415117" y="2000936"/>
            <a:ext cx="1880920" cy="99183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sp>
        <p:nvSpPr>
          <p:cNvPr id="101" name="テキスト ボックス 100"/>
          <p:cNvSpPr txBox="1"/>
          <p:nvPr/>
        </p:nvSpPr>
        <p:spPr>
          <a:xfrm>
            <a:off x="5403124" y="2135356"/>
            <a:ext cx="131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UDP packets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(1470B)</a:t>
            </a:r>
          </a:p>
        </p:txBody>
      </p:sp>
      <p:sp>
        <p:nvSpPr>
          <p:cNvPr id="102" name="正方形/長方形 101"/>
          <p:cNvSpPr/>
          <p:nvPr/>
        </p:nvSpPr>
        <p:spPr>
          <a:xfrm>
            <a:off x="8164149" y="2002875"/>
            <a:ext cx="497647" cy="431340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PC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grpSp>
        <p:nvGrpSpPr>
          <p:cNvPr id="103" name="図形グループ 102"/>
          <p:cNvGrpSpPr/>
          <p:nvPr/>
        </p:nvGrpSpPr>
        <p:grpSpPr>
          <a:xfrm rot="19967353">
            <a:off x="5897975" y="2548657"/>
            <a:ext cx="1091122" cy="167744"/>
            <a:chOff x="6517309" y="4085744"/>
            <a:chExt cx="1091122" cy="167744"/>
          </a:xfrm>
          <a:effectLst/>
        </p:grpSpPr>
        <p:sp>
          <p:nvSpPr>
            <p:cNvPr id="135" name="正方形/長方形 134"/>
            <p:cNvSpPr/>
            <p:nvPr/>
          </p:nvSpPr>
          <p:spPr>
            <a:xfrm>
              <a:off x="6517309" y="4085744"/>
              <a:ext cx="281081" cy="167744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6925567" y="4085744"/>
              <a:ext cx="281081" cy="167744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7327350" y="4085744"/>
              <a:ext cx="281081" cy="167744"/>
            </a:xfrm>
            <a:prstGeom prst="rect">
              <a:avLst/>
            </a:prstGeom>
            <a:solidFill>
              <a:srgbClr val="00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sp>
        <p:nvSpPr>
          <p:cNvPr id="104" name="二等辺三角形 103"/>
          <p:cNvSpPr/>
          <p:nvPr/>
        </p:nvSpPr>
        <p:spPr>
          <a:xfrm flipV="1">
            <a:off x="7803497" y="1891037"/>
            <a:ext cx="296846" cy="219798"/>
          </a:xfrm>
          <a:prstGeom prst="triangle">
            <a:avLst/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05" name="カギ線コネクタ 104"/>
          <p:cNvCxnSpPr>
            <a:stCxn id="104" idx="0"/>
            <a:endCxn id="102" idx="1"/>
          </p:cNvCxnSpPr>
          <p:nvPr/>
        </p:nvCxnSpPr>
        <p:spPr>
          <a:xfrm rot="16200000" flipH="1">
            <a:off x="8004179" y="2058575"/>
            <a:ext cx="107710" cy="212229"/>
          </a:xfrm>
          <a:prstGeom prst="bentConnector2">
            <a:avLst/>
          </a:prstGeom>
          <a:noFill/>
          <a:ln w="9525" cap="flat" cmpd="sng" algn="ctr">
            <a:solidFill>
              <a:srgbClr val="000000"/>
            </a:solidFill>
            <a:prstDash val="solid"/>
          </a:ln>
          <a:effectLst/>
        </p:spPr>
      </p:cxnSp>
      <p:cxnSp>
        <p:nvCxnSpPr>
          <p:cNvPr id="106" name="直線コネクタ 105"/>
          <p:cNvCxnSpPr>
            <a:stCxn id="104" idx="0"/>
            <a:endCxn id="104" idx="3"/>
          </p:cNvCxnSpPr>
          <p:nvPr/>
        </p:nvCxnSpPr>
        <p:spPr>
          <a:xfrm flipV="1">
            <a:off x="7951920" y="1891037"/>
            <a:ext cx="0" cy="219798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7" name="テキスト ボックス 106"/>
          <p:cNvSpPr txBox="1"/>
          <p:nvPr/>
        </p:nvSpPr>
        <p:spPr>
          <a:xfrm>
            <a:off x="8100343" y="1477716"/>
            <a:ext cx="82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Frame capture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08" name="直線矢印コネクタ 107"/>
          <p:cNvCxnSpPr/>
          <p:nvPr/>
        </p:nvCxnSpPr>
        <p:spPr>
          <a:xfrm>
            <a:off x="7498385" y="1787884"/>
            <a:ext cx="305112" cy="213052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pic>
        <p:nvPicPr>
          <p:cNvPr id="109" name="Picture 13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8865" y="4303035"/>
            <a:ext cx="318842" cy="521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0" name="Picture 25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8865" y="5760338"/>
            <a:ext cx="340967" cy="50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111" name="直線矢印コネクタ 110"/>
          <p:cNvCxnSpPr/>
          <p:nvPr/>
        </p:nvCxnSpPr>
        <p:spPr>
          <a:xfrm>
            <a:off x="5127604" y="4732754"/>
            <a:ext cx="3797195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tailEnd type="arrow"/>
          </a:ln>
          <a:effectLst/>
        </p:spPr>
      </p:cxnSp>
      <p:cxnSp>
        <p:nvCxnSpPr>
          <p:cNvPr id="112" name="直線矢印コネクタ 111"/>
          <p:cNvCxnSpPr/>
          <p:nvPr/>
        </p:nvCxnSpPr>
        <p:spPr>
          <a:xfrm>
            <a:off x="5139584" y="6252533"/>
            <a:ext cx="3797195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tailEnd type="arrow"/>
          </a:ln>
          <a:effectLst/>
        </p:spPr>
      </p:cxnSp>
      <p:sp>
        <p:nvSpPr>
          <p:cNvPr id="113" name="正方形/長方形 112"/>
          <p:cNvSpPr/>
          <p:nvPr/>
        </p:nvSpPr>
        <p:spPr>
          <a:xfrm>
            <a:off x="5319274" y="4303035"/>
            <a:ext cx="383371" cy="42971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RTS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14" name="正方形/長方形 113"/>
          <p:cNvSpPr/>
          <p:nvPr/>
        </p:nvSpPr>
        <p:spPr>
          <a:xfrm>
            <a:off x="5827368" y="5814193"/>
            <a:ext cx="383371" cy="42971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TS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15" name="正方形/長方形 114"/>
          <p:cNvSpPr/>
          <p:nvPr/>
        </p:nvSpPr>
        <p:spPr>
          <a:xfrm>
            <a:off x="6322727" y="4303035"/>
            <a:ext cx="513447" cy="42971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QoS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(UDP)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6955452" y="4301294"/>
            <a:ext cx="513447" cy="42971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QoS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(UDP)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17" name="正方形/長方形 116"/>
          <p:cNvSpPr/>
          <p:nvPr/>
        </p:nvSpPr>
        <p:spPr>
          <a:xfrm>
            <a:off x="7586195" y="4301294"/>
            <a:ext cx="513447" cy="42971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QoS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(UDP)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18" name="直線矢印コネクタ 117"/>
          <p:cNvCxnSpPr/>
          <p:nvPr/>
        </p:nvCxnSpPr>
        <p:spPr>
          <a:xfrm>
            <a:off x="5504513" y="4800498"/>
            <a:ext cx="0" cy="1428071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sp>
        <p:nvSpPr>
          <p:cNvPr id="119" name="正方形/長方形 118"/>
          <p:cNvSpPr/>
          <p:nvPr/>
        </p:nvSpPr>
        <p:spPr>
          <a:xfrm>
            <a:off x="8291980" y="5814193"/>
            <a:ext cx="383371" cy="429719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BA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cxnSp>
        <p:nvCxnSpPr>
          <p:cNvPr id="120" name="直線矢印コネクタ 119"/>
          <p:cNvCxnSpPr/>
          <p:nvPr/>
        </p:nvCxnSpPr>
        <p:spPr>
          <a:xfrm>
            <a:off x="6597775" y="4800498"/>
            <a:ext cx="0" cy="1428071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cxnSp>
        <p:nvCxnSpPr>
          <p:cNvPr id="121" name="直線矢印コネクタ 120"/>
          <p:cNvCxnSpPr/>
          <p:nvPr/>
        </p:nvCxnSpPr>
        <p:spPr>
          <a:xfrm>
            <a:off x="7226347" y="4803859"/>
            <a:ext cx="0" cy="1428071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cxnSp>
        <p:nvCxnSpPr>
          <p:cNvPr id="122" name="直線矢印コネクタ 121"/>
          <p:cNvCxnSpPr/>
          <p:nvPr/>
        </p:nvCxnSpPr>
        <p:spPr>
          <a:xfrm>
            <a:off x="7858267" y="4803859"/>
            <a:ext cx="0" cy="1428071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cxnSp>
        <p:nvCxnSpPr>
          <p:cNvPr id="123" name="直線矢印コネクタ 122"/>
          <p:cNvCxnSpPr/>
          <p:nvPr/>
        </p:nvCxnSpPr>
        <p:spPr>
          <a:xfrm flipV="1">
            <a:off x="6018029" y="4800498"/>
            <a:ext cx="0" cy="959841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cxnSp>
        <p:nvCxnSpPr>
          <p:cNvPr id="124" name="直線矢印コネクタ 123"/>
          <p:cNvCxnSpPr/>
          <p:nvPr/>
        </p:nvCxnSpPr>
        <p:spPr>
          <a:xfrm flipV="1">
            <a:off x="8470656" y="4812480"/>
            <a:ext cx="0" cy="959841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dash"/>
            <a:tailEnd type="arrow"/>
          </a:ln>
          <a:effectLst/>
        </p:spPr>
      </p:cxnSp>
      <p:sp>
        <p:nvSpPr>
          <p:cNvPr id="125" name="テキスト ボックス 124"/>
          <p:cNvSpPr txBox="1"/>
          <p:nvPr/>
        </p:nvSpPr>
        <p:spPr>
          <a:xfrm>
            <a:off x="8628506" y="4454014"/>
            <a:ext cx="515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time</a:t>
            </a:r>
            <a:endParaRPr kumimoji="1" lang="ja-JP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8700040" y="5937847"/>
            <a:ext cx="5154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time</a:t>
            </a:r>
            <a:endParaRPr kumimoji="1" lang="ja-JP" alt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127" name="直線矢印コネクタ 126"/>
          <p:cNvCxnSpPr/>
          <p:nvPr/>
        </p:nvCxnSpPr>
        <p:spPr>
          <a:xfrm flipV="1">
            <a:off x="6836174" y="2384349"/>
            <a:ext cx="1115746" cy="150969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sp>
        <p:nvSpPr>
          <p:cNvPr id="128" name="テキスト ボックス 127"/>
          <p:cNvSpPr txBox="1"/>
          <p:nvPr/>
        </p:nvSpPr>
        <p:spPr>
          <a:xfrm>
            <a:off x="4680996" y="4780682"/>
            <a:ext cx="682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AP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673935" y="6224127"/>
            <a:ext cx="682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0" name="左中かっこ 129"/>
          <p:cNvSpPr/>
          <p:nvPr/>
        </p:nvSpPr>
        <p:spPr>
          <a:xfrm rot="5400000">
            <a:off x="6713816" y="2533009"/>
            <a:ext cx="297948" cy="3215732"/>
          </a:xfrm>
          <a:prstGeom prst="leftBrace">
            <a:avLst>
              <a:gd name="adj1" fmla="val 35345"/>
              <a:gd name="adj2" fmla="val 50000"/>
            </a:avLst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7140298" y="3611743"/>
            <a:ext cx="2000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Frames were captured  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at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the AP side.</a:t>
            </a:r>
            <a:endParaRPr kumimoji="1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191687" y="1352052"/>
            <a:ext cx="6181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UDP throughput and retry rate were measured with/without   RTS &amp; CTS</a:t>
            </a: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on the street which APs had been densely deployed.</a:t>
            </a:r>
            <a:endParaRPr kumimoji="1" lang="ja-JP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936624" y="2144716"/>
            <a:ext cx="1054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CH100+104</a:t>
            </a:r>
          </a:p>
          <a:p>
            <a:r>
              <a:rPr kumimoji="1" lang="en-US" altLang="ja-JP" dirty="0" smtClean="0"/>
              <a:t>(40MHzBW)</a:t>
            </a:r>
            <a:endParaRPr kumimoji="1" lang="ja-JP" altLang="en-US" dirty="0"/>
          </a:p>
        </p:txBody>
      </p:sp>
      <p:pic>
        <p:nvPicPr>
          <p:cNvPr id="150" name="図 149" descr="Screenshot_far.png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96"/>
          <a:stretch/>
        </p:blipFill>
        <p:spPr>
          <a:xfrm>
            <a:off x="770674" y="4630153"/>
            <a:ext cx="2787490" cy="155859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365762" y="5990828"/>
            <a:ext cx="71882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CH100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6741" y="6182535"/>
            <a:ext cx="3066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Many SSIDs were observed on CH100.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79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685799"/>
            <a:ext cx="7772400" cy="1027577"/>
          </a:xfrm>
        </p:spPr>
        <p:txBody>
          <a:bodyPr/>
          <a:lstStyle/>
          <a:p>
            <a:r>
              <a:rPr lang="en-US" dirty="0" smtClean="0"/>
              <a:t>Measured Packet Retransmission Ratio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99509" y="5286214"/>
            <a:ext cx="8458125" cy="1004159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altLang="ja-JP" dirty="0" smtClean="0"/>
              <a:t>Due to the protection of RTS/CTS, the packet retransmission ratio is always lower than the case without using RTS/CTS</a:t>
            </a:r>
            <a:endParaRPr lang="en-US" altLang="ja-JP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graphicFrame>
        <p:nvGraphicFramePr>
          <p:cNvPr id="8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7326793"/>
              </p:ext>
            </p:extLst>
          </p:nvPr>
        </p:nvGraphicFramePr>
        <p:xfrm>
          <a:off x="457200" y="1755966"/>
          <a:ext cx="8302155" cy="293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60431"/>
                <a:gridCol w="1660431"/>
                <a:gridCol w="1660431"/>
                <a:gridCol w="1660431"/>
                <a:gridCol w="166043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Distance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RTS/CTS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Tx Power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Full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-6dB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-10dB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Near (20m)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without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26.8%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18.4%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35.6%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Middle (50m)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without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Not connected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Far (100m)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without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Not connected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Not connected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762000" y="4804236"/>
            <a:ext cx="727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altLang="ja-JP" sz="1600" dirty="0"/>
              <a:t>The value in each case is an average of 30 </a:t>
            </a:r>
            <a:r>
              <a:rPr lang="en-US" altLang="ja-JP" sz="1600" dirty="0" smtClean="0"/>
              <a:t>measurements</a:t>
            </a:r>
            <a:endParaRPr kumimoji="1" lang="en-US" altLang="ja-JP" sz="1600" dirty="0" smtClean="0"/>
          </a:p>
        </p:txBody>
      </p:sp>
      <p:cxnSp>
        <p:nvCxnSpPr>
          <p:cNvPr id="6" name="直線矢印コネクタ 5"/>
          <p:cNvCxnSpPr/>
          <p:nvPr/>
        </p:nvCxnSpPr>
        <p:spPr bwMode="auto">
          <a:xfrm>
            <a:off x="5079667" y="2935506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5076323" y="3651044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>
            <a:off x="5076323" y="4381925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>
            <a:off x="6717630" y="2908181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>
            <a:off x="6693670" y="3663025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>
            <a:off x="8346957" y="2908181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1968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770392"/>
              </p:ext>
            </p:extLst>
          </p:nvPr>
        </p:nvGraphicFramePr>
        <p:xfrm>
          <a:off x="457200" y="1755966"/>
          <a:ext cx="8302155" cy="29362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60431"/>
                <a:gridCol w="1660431"/>
                <a:gridCol w="1660431"/>
                <a:gridCol w="1660431"/>
                <a:gridCol w="1660431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Distance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RTS/CTS</a:t>
                      </a:r>
                      <a:endParaRPr kumimoji="1" lang="ja-JP" altLang="en-US" dirty="0"/>
                    </a:p>
                  </a:txBody>
                  <a:tcPr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Tx Power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Full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-6dB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/>
                        <a:t>-10dB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Near (20m)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without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37.3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30.7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17.6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36.3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29.8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17.8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Middle (50m)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without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11.6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3.6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Not connected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11.6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4.5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Far (100m)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without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6.6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Not connected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Not connected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/>
                        <a:t>with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7.0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Measured Throughput (Mbps)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99512" y="5279706"/>
            <a:ext cx="8724688" cy="1263442"/>
          </a:xfrm>
        </p:spPr>
        <p:txBody>
          <a:bodyPr>
            <a:normAutofit/>
          </a:bodyPr>
          <a:lstStyle/>
          <a:p>
            <a:pPr marL="285750" indent="-285750">
              <a:buFont typeface="Arial"/>
              <a:buChar char="•"/>
            </a:pPr>
            <a:r>
              <a:rPr lang="en-US" altLang="ja-JP" dirty="0"/>
              <a:t>In weak signal area, RTS/CTS can achieve higher </a:t>
            </a:r>
            <a:r>
              <a:rPr lang="en-US" altLang="ja-JP" dirty="0" smtClean="0"/>
              <a:t>throughput</a:t>
            </a:r>
          </a:p>
          <a:p>
            <a:pPr marL="685800" lvl="1">
              <a:buFont typeface="Arial"/>
              <a:buChar char="•"/>
            </a:pPr>
            <a:r>
              <a:rPr lang="en-US" altLang="ja-JP" dirty="0" smtClean="0"/>
              <a:t>Benefit outweighs overhead</a:t>
            </a:r>
            <a:endParaRPr lang="en-US" altLang="ja-JP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62000" y="4768290"/>
            <a:ext cx="7277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n-US" altLang="ja-JP" sz="1600" dirty="0"/>
              <a:t>The value in each case is an average of 30 </a:t>
            </a:r>
            <a:r>
              <a:rPr lang="en-US" altLang="ja-JP" sz="1600" dirty="0" smtClean="0"/>
              <a:t>measurements</a:t>
            </a:r>
            <a:endParaRPr kumimoji="1" lang="en-US" altLang="ja-JP" sz="1600" dirty="0" smtClean="0"/>
          </a:p>
        </p:txBody>
      </p:sp>
      <p:cxnSp>
        <p:nvCxnSpPr>
          <p:cNvPr id="10" name="直線矢印コネクタ 9"/>
          <p:cNvCxnSpPr/>
          <p:nvPr/>
        </p:nvCxnSpPr>
        <p:spPr bwMode="auto">
          <a:xfrm>
            <a:off x="5079667" y="2935506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>
            <a:off x="6669708" y="2908181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 flipV="1">
            <a:off x="5076323" y="4393907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V="1">
            <a:off x="8355593" y="2916802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6666364" y="3647683"/>
            <a:ext cx="215646" cy="25161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3366FF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634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measured the efficiency of RTS/CTS in a typical dense area in Tokyo</a:t>
            </a:r>
            <a:endParaRPr lang="en-US" dirty="0"/>
          </a:p>
          <a:p>
            <a:r>
              <a:rPr lang="en-US" dirty="0" smtClean="0"/>
              <a:t>Measurement results show that the benefit of RTS/CTS in throughput outweighs the incurred overhead in  the weak signal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728A452-6A8F-4676-A84A-B1D6490C7E0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dirty="0" smtClean="0"/>
              <a:t>11-14/835r2, “Functional Requirements Discursion”, Joe Kwak,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611293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32375</TotalTime>
  <Words>654</Words>
  <Application>Microsoft Macintosh PowerPoint</Application>
  <PresentationFormat>画面に合わせる (4:3)</PresentationFormat>
  <Paragraphs>161</Paragraphs>
  <Slides>8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802-11-Submission</vt:lpstr>
      <vt:lpstr>文書</vt:lpstr>
      <vt:lpstr>図</vt:lpstr>
      <vt:lpstr>Efficiency Measurement for RTS/CTS</vt:lpstr>
      <vt:lpstr>Abstract</vt:lpstr>
      <vt:lpstr>PHY and MAC to Boost Throughput</vt:lpstr>
      <vt:lpstr>Measurement Scenario</vt:lpstr>
      <vt:lpstr>Measured Packet Retransmission Ratio</vt:lpstr>
      <vt:lpstr>Measured Throughput (Mbps)</vt:lpstr>
      <vt:lpstr>Summary</vt:lpstr>
      <vt:lpstr>Reference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Measurement for RTS/CTS</dc:title>
  <dc:subject/>
  <dc:creator>Bingxuan Zhao</dc:creator>
  <cp:keywords/>
  <dc:description/>
  <cp:lastModifiedBy>柚木 克夫</cp:lastModifiedBy>
  <cp:revision>1810</cp:revision>
  <cp:lastPrinted>1998-02-10T13:28:06Z</cp:lastPrinted>
  <dcterms:created xsi:type="dcterms:W3CDTF">2007-04-17T18:10:23Z</dcterms:created>
  <dcterms:modified xsi:type="dcterms:W3CDTF">2014-10-30T00:55:08Z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