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6.xml" ContentType="application/vnd.openxmlformats-officedocument.presentationml.slideLayout+xml"/>
  <Override PartName="/ppt/notesSlides/notesSlide4.xml" ContentType="application/vnd.openxmlformats-officedocument.presentationml.notes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0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3.xml" ContentType="application/vnd.openxmlformats-officedocument.presentationml.slideLayout+xml"/>
  <Override PartName="/ppt/notesSlides/notesSlide12.xml" ContentType="application/vnd.openxmlformats-officedocument.presentationml.notesSlid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6" r:id="rId3"/>
    <p:sldId id="276" r:id="rId4"/>
    <p:sldId id="280" r:id="rId5"/>
    <p:sldId id="277" r:id="rId6"/>
    <p:sldId id="278" r:id="rId7"/>
    <p:sldId id="279" r:id="rId8"/>
    <p:sldId id="281" r:id="rId9"/>
    <p:sldId id="282" r:id="rId10"/>
    <p:sldId id="283" r:id="rId11"/>
    <p:sldId id="284" r:id="rId12"/>
    <p:sldId id="285" r:id="rId13"/>
    <p:sldId id="286" r:id="rId14"/>
    <p:sldId id="288" r:id="rId15"/>
    <p:sldId id="289" r:id="rId16"/>
    <p:sldId id="287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85817" autoAdjust="0"/>
  </p:normalViewPr>
  <p:slideViewPr>
    <p:cSldViewPr>
      <p:cViewPr varScale="1">
        <p:scale>
          <a:sx n="74" d="100"/>
          <a:sy n="74" d="100"/>
        </p:scale>
        <p:origin x="1086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289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50" d="100"/>
          <a:sy n="50" d="100"/>
        </p:scale>
        <p:origin x="2958" y="22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 dirty="0"/>
              <a:t>doc.: </a:t>
            </a:r>
            <a:r>
              <a:rPr lang="en-GB" dirty="0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159250" y="8985250"/>
            <a:ext cx="2127250" cy="295275"/>
          </a:xfrm>
          <a:ln/>
        </p:spPr>
        <p:txBody>
          <a:bodyPr/>
          <a:lstStyle/>
          <a:p>
            <a:r>
              <a:rPr lang="en-US" altLang="zh-TW" dirty="0" err="1">
                <a:solidFill>
                  <a:schemeClr val="tx1"/>
                </a:solidFill>
              </a:rPr>
              <a:t>Amichai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err="1">
                <a:solidFill>
                  <a:schemeClr val="tx1"/>
                </a:solidFill>
              </a:rPr>
              <a:t>Sanderovich</a:t>
            </a:r>
            <a:r>
              <a:rPr lang="en-GB" dirty="0"/>
              <a:t>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/>
              <a:t>doc.: </a:t>
            </a:r>
            <a:r>
              <a:rPr lang="en-GB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>
                <a:solidFill>
                  <a:schemeClr val="tx1"/>
                </a:solidFill>
              </a:rPr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10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0233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/>
              <a:t>doc.: </a:t>
            </a:r>
            <a:r>
              <a:rPr lang="en-GB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>
                <a:solidFill>
                  <a:schemeClr val="tx1"/>
                </a:solidFill>
              </a:rPr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11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6998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/>
              <a:t>doc.: </a:t>
            </a:r>
            <a:r>
              <a:rPr lang="en-GB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>
                <a:solidFill>
                  <a:schemeClr val="tx1"/>
                </a:solidFill>
              </a:rPr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8071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/>
              <a:t>doc.: </a:t>
            </a:r>
            <a:r>
              <a:rPr lang="en-GB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>
                <a:solidFill>
                  <a:schemeClr val="tx1"/>
                </a:solidFill>
              </a:rPr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0142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/>
              <a:t>doc.: </a:t>
            </a:r>
            <a:r>
              <a:rPr lang="en-GB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>
                <a:solidFill>
                  <a:schemeClr val="tx1"/>
                </a:solidFill>
              </a:rPr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2096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/>
              <a:t>doc.: </a:t>
            </a:r>
            <a:r>
              <a:rPr lang="en-GB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>
                <a:solidFill>
                  <a:schemeClr val="tx1"/>
                </a:solidFill>
              </a:rPr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8769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/>
              <a:t>doc.: </a:t>
            </a:r>
            <a:r>
              <a:rPr lang="en-GB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>
                <a:solidFill>
                  <a:schemeClr val="tx1"/>
                </a:solidFill>
              </a:rPr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4795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/>
              <a:t>doc.: </a:t>
            </a:r>
            <a:r>
              <a:rPr lang="en-GB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>
                <a:solidFill>
                  <a:schemeClr val="tx1"/>
                </a:solidFill>
              </a:rPr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6346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/>
              <a:t>doc.: </a:t>
            </a:r>
            <a:r>
              <a:rPr lang="en-GB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>
                <a:solidFill>
                  <a:schemeClr val="tx1"/>
                </a:solidFill>
              </a:rPr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9948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/>
              <a:t>doc.: </a:t>
            </a:r>
            <a:r>
              <a:rPr lang="en-GB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>
                <a:solidFill>
                  <a:schemeClr val="tx1"/>
                </a:solidFill>
              </a:rPr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8546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/>
              <a:t>doc.: </a:t>
            </a:r>
            <a:r>
              <a:rPr lang="en-GB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>
                <a:solidFill>
                  <a:schemeClr val="tx1"/>
                </a:solidFill>
              </a:rPr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01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/>
              <a:t>doc.: </a:t>
            </a:r>
            <a:r>
              <a:rPr lang="en-GB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>
                <a:solidFill>
                  <a:schemeClr val="tx1"/>
                </a:solidFill>
              </a:rPr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3598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/>
              <a:t>doc.: </a:t>
            </a:r>
            <a:r>
              <a:rPr lang="en-GB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>
                <a:solidFill>
                  <a:schemeClr val="tx1"/>
                </a:solidFill>
              </a:rPr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0725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/>
              <a:t>doc.: </a:t>
            </a:r>
            <a:r>
              <a:rPr lang="en-GB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>
                <a:solidFill>
                  <a:schemeClr val="tx1"/>
                </a:solidFill>
              </a:rPr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9817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/>
              <a:t>doc.: </a:t>
            </a:r>
            <a:r>
              <a:rPr lang="en-GB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>
                <a:solidFill>
                  <a:schemeClr val="tx1"/>
                </a:solidFill>
              </a:rPr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140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err="1" smtClean="0">
                <a:solidFill>
                  <a:schemeClr val="tx1"/>
                </a:solidFill>
              </a:rPr>
              <a:t>Amichai</a:t>
            </a:r>
            <a:r>
              <a:rPr lang="en-US" altLang="zh-TW" dirty="0" smtClean="0">
                <a:solidFill>
                  <a:schemeClr val="tx1"/>
                </a:solidFill>
              </a:rPr>
              <a:t> </a:t>
            </a:r>
            <a:r>
              <a:rPr lang="en-US" altLang="zh-TW" dirty="0" err="1" smtClean="0">
                <a:solidFill>
                  <a:schemeClr val="tx1"/>
                </a:solidFill>
              </a:rPr>
              <a:t>Sanderovich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tx1"/>
                </a:solidFill>
              </a:rPr>
              <a:t>Alecsander 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>
                <a:solidFill>
                  <a:schemeClr val="tx1"/>
                </a:solidFill>
              </a:rPr>
              <a:t>Alecsander 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>
                <a:solidFill>
                  <a:schemeClr val="tx1"/>
                </a:solidFill>
              </a:rPr>
              <a:t>Alecsander 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dirty="0" smtClean="0">
                <a:solidFill>
                  <a:schemeClr val="tx1"/>
                </a:solidFill>
              </a:rPr>
              <a:t>Alecsander 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>
                <a:solidFill>
                  <a:schemeClr val="tx1"/>
                </a:solidFill>
              </a:rPr>
              <a:t>Alecsander 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>
                <a:solidFill>
                  <a:schemeClr val="tx1"/>
                </a:solidFill>
              </a:rPr>
              <a:t>Alecsander 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>
                <a:solidFill>
                  <a:schemeClr val="tx1"/>
                </a:solidFill>
              </a:rPr>
              <a:t>Alecsander 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>
                <a:solidFill>
                  <a:schemeClr val="tx1"/>
                </a:solidFill>
              </a:rPr>
              <a:t>Alecsander 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dirty="0" smtClean="0">
                <a:solidFill>
                  <a:schemeClr val="tx1"/>
                </a:solidFill>
              </a:rPr>
              <a:t>Alecsander 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802.11-14/1378r1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altLang="zh-TW" dirty="0" smtClean="0">
                <a:solidFill>
                  <a:schemeClr val="tx1"/>
                </a:solidFill>
              </a:rPr>
              <a:t>Alecsander Eitan</a:t>
            </a:r>
            <a:r>
              <a:rPr lang="en-GB" dirty="0" smtClean="0"/>
              <a:t>, </a:t>
            </a:r>
            <a:r>
              <a:rPr lang="en-GB" dirty="0"/>
              <a:t>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23106" y="660787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cs typeface="Times New Roman"/>
              </a:rPr>
              <a:t>PHY </a:t>
            </a:r>
            <a:r>
              <a:rPr lang="en-US" dirty="0" smtClean="0">
                <a:cs typeface="Times New Roman"/>
              </a:rPr>
              <a:t>Rate for NG60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2014-11-02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5221069"/>
              </p:ext>
            </p:extLst>
          </p:nvPr>
        </p:nvGraphicFramePr>
        <p:xfrm>
          <a:off x="506413" y="2306638"/>
          <a:ext cx="7751762" cy="348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" name="Document" r:id="rId4" imgW="8221271" imgH="3694491" progId="Word.Document.8">
                  <p:embed/>
                </p:oleObj>
              </mc:Choice>
              <mc:Fallback>
                <p:oleObj name="Document" r:id="rId4" imgW="8221271" imgH="369449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2306638"/>
                        <a:ext cx="7751762" cy="3489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10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2"/>
                </a:solidFill>
              </a:rPr>
              <a:t>Coding </a:t>
            </a:r>
            <a:r>
              <a:rPr lang="en-US" dirty="0" smtClean="0">
                <a:solidFill>
                  <a:schemeClr val="tx2"/>
                </a:solidFill>
              </a:rPr>
              <a:t>rate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802.11ad supports the following rates: 1/2, 5/8, 3/4, and 13/16.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At this time we assume no change.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One may argue that for 256QAM 7/8 is better. However the difference is only about 6%.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1808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11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2"/>
                </a:solidFill>
              </a:rPr>
              <a:t>Modulation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802.11ad supports: SC and OFDM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At this time we assume that same rate can be achieved in both modes.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This is a fair assumption, although optimization may shift the number slightly.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4942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12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2"/>
                </a:solidFill>
              </a:rPr>
              <a:t>SC </a:t>
            </a:r>
            <a:r>
              <a:rPr lang="en-US" dirty="0" smtClean="0">
                <a:solidFill>
                  <a:schemeClr val="tx2"/>
                </a:solidFill>
              </a:rPr>
              <a:t>Modulation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856538" cy="48387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SC channel bonding extension results in rate gain of 2, 3 or </a:t>
            </a:r>
            <a:r>
              <a:rPr lang="en-US" sz="2200" dirty="0" smtClean="0">
                <a:cs typeface="Times New Roman"/>
              </a:rPr>
              <a:t>4, proportional </a:t>
            </a:r>
            <a:r>
              <a:rPr lang="en-US" sz="2200" dirty="0">
                <a:cs typeface="Times New Roman"/>
              </a:rPr>
              <a:t>to the number of channels.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Times New Roman"/>
              </a:rPr>
              <a:t>Assuming same mask edges and roll-off factor.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602" y="2793315"/>
            <a:ext cx="4398798" cy="330268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5800" y="2854523"/>
            <a:ext cx="4317276" cy="3241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8015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13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2"/>
                </a:solidFill>
              </a:rPr>
              <a:t>PHY Rate Summary - </a:t>
            </a:r>
            <a:r>
              <a:rPr lang="en-US" dirty="0" smtClean="0">
                <a:solidFill>
                  <a:schemeClr val="tx2"/>
                </a:solidFill>
              </a:rPr>
              <a:t>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Combining the major factor and using the maximum achievable improvements: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2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2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2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2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Assumptions: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Times New Roman"/>
              </a:rPr>
              <a:t>256QAM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Times New Roman"/>
              </a:rPr>
              <a:t>Code rate: 7/8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Times New Roman"/>
              </a:rPr>
              <a:t>Additional improvement: 0%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Conclusion: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cs typeface="Times New Roman"/>
              </a:rPr>
              <a:t>100Gbps is an achievable PHY rate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330946"/>
              </p:ext>
            </p:extLst>
          </p:nvPr>
        </p:nvGraphicFramePr>
        <p:xfrm>
          <a:off x="1142999" y="2260600"/>
          <a:ext cx="693420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6061"/>
                <a:gridCol w="1142035"/>
                <a:gridCol w="1142035"/>
                <a:gridCol w="1142035"/>
                <a:gridCol w="1142035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MIMO  \ 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Channels: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1x1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9.70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21.15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32.60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44.05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2x2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19.40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42.30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65.20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88.09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3x3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29.11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63.45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97.80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132.14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4x4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38.81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84.60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130.39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176.19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25719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14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2"/>
                </a:solidFill>
              </a:rPr>
              <a:t>PHY Rate Summary - </a:t>
            </a:r>
            <a:r>
              <a:rPr lang="en-US" dirty="0" smtClean="0">
                <a:solidFill>
                  <a:schemeClr val="tx2"/>
                </a:solidFill>
              </a:rPr>
              <a:t>2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Combining the major factor and using a very conservative approach: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2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2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2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2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Assumptions: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Times New Roman"/>
              </a:rPr>
              <a:t>64QAM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Times New Roman"/>
              </a:rPr>
              <a:t>Code rate: 3/4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Times New Roman"/>
              </a:rPr>
              <a:t>Additional improvement: 0%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Conclusion: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Times New Roman"/>
              </a:rPr>
              <a:t>40Gbps is an achievable PHY rate (MIMO 2x2 and bonding of 3</a:t>
            </a:r>
            <a:r>
              <a:rPr lang="en-US" sz="1800" dirty="0" smtClean="0">
                <a:cs typeface="Times New Roman"/>
              </a:rPr>
              <a:t>)</a:t>
            </a: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2904885"/>
              </p:ext>
            </p:extLst>
          </p:nvPr>
        </p:nvGraphicFramePr>
        <p:xfrm>
          <a:off x="1143000" y="2286000"/>
          <a:ext cx="693420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6061"/>
                <a:gridCol w="1142035"/>
                <a:gridCol w="1142035"/>
                <a:gridCol w="1142035"/>
                <a:gridCol w="1142035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MIMO  \ 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Channels: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1x1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6.24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13.60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20.96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28.32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2x2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12.47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27.19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41.91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56.63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3x3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18.71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40.79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62.87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84.95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4x4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24.95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54.39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83.83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113.26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84926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15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2"/>
                </a:solidFill>
              </a:rPr>
              <a:t>PHY Rate Summary - </a:t>
            </a:r>
            <a:r>
              <a:rPr lang="en-US" dirty="0" smtClean="0">
                <a:solidFill>
                  <a:schemeClr val="tx2"/>
                </a:solidFill>
              </a:rPr>
              <a:t>3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Combining the major factor and using a moderate approach: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2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2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2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2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>
                <a:cs typeface="Times New Roman"/>
              </a:rPr>
              <a:t>Assumptions</a:t>
            </a:r>
            <a:r>
              <a:rPr lang="en-US" sz="2200" dirty="0">
                <a:cs typeface="Times New Roman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Times New Roman"/>
              </a:rPr>
              <a:t>128QAM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Times New Roman"/>
              </a:rPr>
              <a:t>Code rate: 13/16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Times New Roman"/>
              </a:rPr>
              <a:t>Additional improvement: 0%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Conclusion: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Times New Roman"/>
              </a:rPr>
              <a:t>100Gbps is achievable PHY rate </a:t>
            </a: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8555185"/>
              </p:ext>
            </p:extLst>
          </p:nvPr>
        </p:nvGraphicFramePr>
        <p:xfrm>
          <a:off x="1143000" y="2336800"/>
          <a:ext cx="693420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6061"/>
                <a:gridCol w="1142035"/>
                <a:gridCol w="1142035"/>
                <a:gridCol w="1142035"/>
                <a:gridCol w="1142035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MIMO  \ 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Channels: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1x1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7.88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17.18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26.49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35.79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2x2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15.77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34.37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52.97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71.58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3x3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23.65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51.55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79.46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107.36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4x4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31.53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68.74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105.95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143.15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00022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16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2"/>
                </a:solidFill>
              </a:rPr>
              <a:t>Summary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It was shown that using the existing ideas for increasing the PHY rate, 100Gbps is an achievable goal.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Reaching 40Gbps looks feasible even with MIMO of 2x2, three channels bonding, 64QAM and current LDPC code</a:t>
            </a:r>
            <a:r>
              <a:rPr lang="en-US" dirty="0" smtClean="0">
                <a:cs typeface="Times New Roman"/>
              </a:rPr>
              <a:t>. This fits into mobile small FF as well.</a:t>
            </a:r>
            <a:endParaRPr lang="en-US" dirty="0" smtClean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cs typeface="Times New Roman"/>
              </a:rPr>
              <a:t>For the PAR and CSD we suggest to use 20Gbps (MAC rate)</a:t>
            </a:r>
            <a:endParaRPr lang="en-US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cs typeface="Times New Roman"/>
              </a:rPr>
              <a:t>This </a:t>
            </a:r>
            <a:r>
              <a:rPr lang="en-US" dirty="0">
                <a:cs typeface="Times New Roman"/>
              </a:rPr>
              <a:t>analysis was done by using existing parameters, without performing a detailed design of the proposed PHY.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8365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2"/>
                </a:solidFill>
              </a:rPr>
              <a:t>Parameters that affect PHY </a:t>
            </a:r>
            <a:r>
              <a:rPr lang="en-US" dirty="0" smtClean="0">
                <a:solidFill>
                  <a:schemeClr val="tx2"/>
                </a:solidFill>
              </a:rPr>
              <a:t>Rate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Channel Bonding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Times New Roman"/>
              </a:rPr>
              <a:t>Contiguous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Times New Roman"/>
              </a:rPr>
              <a:t>Fill gaps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MIMO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Constellation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Symbol length and Guard-Interval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Coding Rate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>
                <a:cs typeface="Times New Roman"/>
              </a:rPr>
              <a:t>Modulation</a:t>
            </a:r>
            <a:endParaRPr lang="en-US" sz="22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7949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2"/>
                </a:solidFill>
              </a:rPr>
              <a:t>Channel </a:t>
            </a:r>
            <a:r>
              <a:rPr lang="en-US" dirty="0" smtClean="0">
                <a:solidFill>
                  <a:schemeClr val="tx2"/>
                </a:solidFill>
              </a:rPr>
              <a:t>Bonding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The 60G spectrum allocation specifies up to 4 channels</a:t>
            </a: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" y="2057400"/>
            <a:ext cx="8305800" cy="4035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8407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2"/>
                </a:solidFill>
              </a:rPr>
              <a:t>Channel </a:t>
            </a:r>
            <a:r>
              <a:rPr lang="en-US" dirty="0" smtClean="0">
                <a:solidFill>
                  <a:schemeClr val="tx2"/>
                </a:solidFill>
              </a:rPr>
              <a:t>Bonding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2205" y="1066800"/>
            <a:ext cx="7121195" cy="5346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9995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2"/>
                </a:solidFill>
              </a:rPr>
              <a:t>Channel </a:t>
            </a:r>
            <a:r>
              <a:rPr lang="en-US" dirty="0" smtClean="0">
                <a:solidFill>
                  <a:schemeClr val="tx2"/>
                </a:solidFill>
              </a:rPr>
              <a:t>Bonding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Simple channel bonding analysis can assume simple multiplication by number of channels.</a:t>
            </a:r>
          </a:p>
          <a:p>
            <a:endParaRPr lang="en-US" sz="22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In channel bonding gaps between channels can be used.</a:t>
            </a:r>
          </a:p>
          <a:p>
            <a:pPr marL="0" indent="0">
              <a:buNone/>
            </a:pPr>
            <a:r>
              <a:rPr lang="en-US" sz="2200" dirty="0">
                <a:cs typeface="Times New Roman"/>
              </a:rPr>
              <a:t>For simplicity, the analysis will be done for OFDM modulation:</a:t>
            </a:r>
          </a:p>
          <a:p>
            <a:pPr marL="0" indent="0">
              <a:buNone/>
            </a:pPr>
            <a:r>
              <a:rPr lang="en-US" sz="2200" dirty="0">
                <a:cs typeface="Times New Roman"/>
              </a:rPr>
              <a:t>In 802.11ad the following parameters are used</a:t>
            </a:r>
          </a:p>
          <a:p>
            <a:pPr lvl="1"/>
            <a:r>
              <a:rPr lang="en-US" sz="1800" dirty="0">
                <a:cs typeface="Times New Roman"/>
              </a:rPr>
              <a:t>FFT size 512</a:t>
            </a:r>
          </a:p>
          <a:p>
            <a:pPr lvl="1"/>
            <a:r>
              <a:rPr lang="en-US" sz="1800" dirty="0">
                <a:cs typeface="Times New Roman"/>
              </a:rPr>
              <a:t>Data carriers 336</a:t>
            </a:r>
          </a:p>
          <a:p>
            <a:pPr lvl="1"/>
            <a:r>
              <a:rPr lang="en-US" sz="1800" dirty="0" smtClean="0">
                <a:cs typeface="Times New Roman"/>
              </a:rPr>
              <a:t>CP </a:t>
            </a:r>
            <a:r>
              <a:rPr lang="en-US" sz="1800" dirty="0">
                <a:cs typeface="Times New Roman"/>
              </a:rPr>
              <a:t>is 25%</a:t>
            </a:r>
          </a:p>
          <a:p>
            <a:pPr lvl="1"/>
            <a:r>
              <a:rPr lang="en-US" sz="1800" dirty="0">
                <a:cs typeface="Times New Roman"/>
              </a:rPr>
              <a:t>Sampling rate is 2.64Gsps</a:t>
            </a:r>
          </a:p>
          <a:p>
            <a:pPr lvl="1"/>
            <a:r>
              <a:rPr lang="en-US" sz="1800" dirty="0">
                <a:cs typeface="Times New Roman"/>
              </a:rPr>
              <a:t>Hence: bin width (carrier) is: 2.64G/512 = 5.1563 MHz</a:t>
            </a:r>
          </a:p>
          <a:p>
            <a:pPr lvl="1"/>
            <a:r>
              <a:rPr lang="en-US" sz="1800" dirty="0">
                <a:cs typeface="Times New Roman"/>
              </a:rPr>
              <a:t>Number of used bins (carriers) is: 355 </a:t>
            </a:r>
          </a:p>
          <a:p>
            <a:pPr marL="0" indent="0">
              <a:buNone/>
            </a:pPr>
            <a:r>
              <a:rPr lang="en-US" sz="2200" dirty="0">
                <a:cs typeface="Times New Roman"/>
              </a:rPr>
              <a:t>Channel spacing is 2.16GHz, which are ~419 carriers.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4350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chemeClr val="tx2"/>
                </a:solidFill>
              </a:rPr>
              <a:t>Channel Bond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 marL="0" indent="0">
              <a:buNone/>
            </a:pPr>
            <a:r>
              <a:rPr lang="en-US" dirty="0">
                <a:cs typeface="Times New Roman"/>
              </a:rPr>
              <a:t>In 802.11ad there are 355 bins in a 419 bins  spaced channels</a:t>
            </a:r>
          </a:p>
          <a:p>
            <a:pPr marL="0" indent="0">
              <a:buNone/>
            </a:pPr>
            <a:r>
              <a:rPr lang="en-US" dirty="0">
                <a:cs typeface="Times New Roman"/>
              </a:rPr>
              <a:t>Using simple extrapolation for same bin width:</a:t>
            </a:r>
          </a:p>
          <a:p>
            <a:pPr marL="0" indent="0">
              <a:buNone/>
            </a:pPr>
            <a:endParaRPr lang="en-US" dirty="0">
              <a:cs typeface="Times New Roman"/>
            </a:endParaRPr>
          </a:p>
          <a:p>
            <a:pPr marL="0" indent="0">
              <a:buNone/>
            </a:pPr>
            <a:endParaRPr lang="en-US" dirty="0">
              <a:cs typeface="Times New Roman"/>
            </a:endParaRPr>
          </a:p>
          <a:p>
            <a:pPr marL="0" indent="0">
              <a:buNone/>
            </a:pPr>
            <a:endParaRPr lang="en-US" dirty="0">
              <a:cs typeface="Times New Roman"/>
            </a:endParaRPr>
          </a:p>
          <a:p>
            <a:pPr marL="0" indent="0">
              <a:buNone/>
            </a:pPr>
            <a:endParaRPr lang="en-US" dirty="0">
              <a:cs typeface="Times New Roman"/>
            </a:endParaRPr>
          </a:p>
          <a:p>
            <a:pPr marL="0" indent="0">
              <a:buNone/>
            </a:pPr>
            <a:endParaRPr lang="en-US" dirty="0">
              <a:cs typeface="Times New Roman"/>
            </a:endParaRPr>
          </a:p>
          <a:p>
            <a:pPr marL="0" indent="0">
              <a:buNone/>
            </a:pPr>
            <a:r>
              <a:rPr lang="en-US" dirty="0" smtClean="0">
                <a:cs typeface="Times New Roman"/>
              </a:rPr>
              <a:t>The </a:t>
            </a:r>
            <a:r>
              <a:rPr lang="en-US" dirty="0">
                <a:cs typeface="Times New Roman"/>
              </a:rPr>
              <a:t>actual design may change the exact values to simplify the implementation.</a:t>
            </a:r>
          </a:p>
          <a:p>
            <a:pPr marL="0" indent="0">
              <a:buNone/>
            </a:pPr>
            <a:endParaRPr lang="en-US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9032322"/>
              </p:ext>
            </p:extLst>
          </p:nvPr>
        </p:nvGraphicFramePr>
        <p:xfrm>
          <a:off x="685800" y="2936240"/>
          <a:ext cx="7848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2514600"/>
                <a:gridCol w="2609850"/>
                <a:gridCol w="19621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Equation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Data bins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factor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(355+419)*336/355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2.18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(355+2*419)*336/355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3.36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(355+2*419)*336/355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4.54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24626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2"/>
                </a:solidFill>
              </a:rPr>
              <a:t>MIMO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Various MIMO configurations can be considered:</a:t>
            </a:r>
          </a:p>
          <a:p>
            <a:pPr lvl="1"/>
            <a:r>
              <a:rPr lang="en-US" sz="1800" dirty="0">
                <a:cs typeface="Times New Roman"/>
              </a:rPr>
              <a:t>2x2</a:t>
            </a:r>
          </a:p>
          <a:p>
            <a:pPr lvl="1"/>
            <a:r>
              <a:rPr lang="en-US" sz="1800" dirty="0">
                <a:cs typeface="Times New Roman"/>
              </a:rPr>
              <a:t>2x4</a:t>
            </a:r>
          </a:p>
          <a:p>
            <a:pPr lvl="1"/>
            <a:r>
              <a:rPr lang="en-US" sz="1800" dirty="0">
                <a:cs typeface="Times New Roman"/>
              </a:rPr>
              <a:t>3x3</a:t>
            </a:r>
          </a:p>
          <a:p>
            <a:pPr lvl="1"/>
            <a:r>
              <a:rPr lang="en-US" sz="1800" dirty="0">
                <a:cs typeface="Times New Roman"/>
              </a:rPr>
              <a:t>4x4</a:t>
            </a:r>
          </a:p>
          <a:p>
            <a:pPr lvl="1"/>
            <a:r>
              <a:rPr lang="en-US" sz="1800" dirty="0">
                <a:cs typeface="Times New Roman"/>
              </a:rPr>
              <a:t>And more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The MIMO capacity gain is </a:t>
            </a:r>
            <a:r>
              <a:rPr lang="en-US" dirty="0" smtClean="0">
                <a:cs typeface="Times New Roman"/>
              </a:rPr>
              <a:t/>
            </a:r>
            <a:br>
              <a:rPr lang="en-US" dirty="0" smtClean="0">
                <a:cs typeface="Times New Roman"/>
              </a:rPr>
            </a:br>
            <a:r>
              <a:rPr lang="en-US" dirty="0" smtClean="0">
                <a:cs typeface="Times New Roman"/>
              </a:rPr>
              <a:t>bounded </a:t>
            </a:r>
            <a:r>
              <a:rPr lang="en-US" dirty="0">
                <a:cs typeface="Times New Roman"/>
              </a:rPr>
              <a:t>by RF chains in </a:t>
            </a:r>
            <a:r>
              <a:rPr lang="en-US" dirty="0" smtClean="0">
                <a:cs typeface="Times New Roman"/>
              </a:rPr>
              <a:t/>
            </a:r>
            <a:br>
              <a:rPr lang="en-US" dirty="0" smtClean="0">
                <a:cs typeface="Times New Roman"/>
              </a:rPr>
            </a:br>
            <a:r>
              <a:rPr lang="en-US" dirty="0" smtClean="0">
                <a:cs typeface="Times New Roman"/>
              </a:rPr>
              <a:t>each </a:t>
            </a:r>
            <a:r>
              <a:rPr lang="en-US" dirty="0">
                <a:cs typeface="Times New Roman"/>
              </a:rPr>
              <a:t>end and by the channel.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Max capacity gain for a 4x4 </a:t>
            </a:r>
            <a:r>
              <a:rPr lang="en-US" dirty="0" smtClean="0">
                <a:cs typeface="Times New Roman"/>
              </a:rPr>
              <a:t/>
            </a:r>
            <a:br>
              <a:rPr lang="en-US" dirty="0" smtClean="0">
                <a:cs typeface="Times New Roman"/>
              </a:rPr>
            </a:br>
            <a:r>
              <a:rPr lang="en-US" dirty="0" smtClean="0">
                <a:cs typeface="Times New Roman"/>
              </a:rPr>
              <a:t>setup </a:t>
            </a:r>
            <a:r>
              <a:rPr lang="en-US" dirty="0">
                <a:cs typeface="Times New Roman"/>
              </a:rPr>
              <a:t>is: 4 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 rot="5400000">
            <a:off x="5414725" y="2357945"/>
            <a:ext cx="3236795" cy="3018430"/>
            <a:chOff x="2784143" y="3111690"/>
            <a:chExt cx="3236795" cy="3018430"/>
          </a:xfrm>
        </p:grpSpPr>
        <p:grpSp>
          <p:nvGrpSpPr>
            <p:cNvPr id="8" name="Group 7"/>
            <p:cNvGrpSpPr/>
            <p:nvPr/>
          </p:nvGrpSpPr>
          <p:grpSpPr>
            <a:xfrm>
              <a:off x="2784143" y="3111690"/>
              <a:ext cx="3236795" cy="818866"/>
              <a:chOff x="2784143" y="3111690"/>
              <a:chExt cx="3236795" cy="818866"/>
            </a:xfrm>
          </p:grpSpPr>
          <p:sp>
            <p:nvSpPr>
              <p:cNvPr id="31" name="Rectangle 30"/>
              <p:cNvSpPr/>
              <p:nvPr/>
            </p:nvSpPr>
            <p:spPr bwMode="auto">
              <a:xfrm>
                <a:off x="2784143" y="3111690"/>
                <a:ext cx="3236795" cy="218364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32" name="Isosceles Triangle 31"/>
              <p:cNvSpPr/>
              <p:nvPr/>
            </p:nvSpPr>
            <p:spPr bwMode="auto">
              <a:xfrm>
                <a:off x="2784143" y="3330054"/>
                <a:ext cx="709684" cy="573206"/>
              </a:xfrm>
              <a:prstGeom prst="triangle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itchFamily="18" charset="0"/>
                    <a:ea typeface="新細明體" pitchFamily="18" charset="-120"/>
                  </a:rPr>
                  <a:t>#1</a:t>
                </a:r>
              </a:p>
            </p:txBody>
          </p:sp>
          <p:sp>
            <p:nvSpPr>
              <p:cNvPr id="33" name="Isosceles Triangle 32"/>
              <p:cNvSpPr/>
              <p:nvPr/>
            </p:nvSpPr>
            <p:spPr bwMode="auto">
              <a:xfrm>
                <a:off x="3673523" y="3357350"/>
                <a:ext cx="709684" cy="573206"/>
              </a:xfrm>
              <a:prstGeom prst="triangle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itchFamily="18" charset="0"/>
                    <a:ea typeface="新細明體" pitchFamily="18" charset="-120"/>
                  </a:rPr>
                  <a:t>#2</a:t>
                </a:r>
              </a:p>
            </p:txBody>
          </p:sp>
          <p:sp>
            <p:nvSpPr>
              <p:cNvPr id="34" name="Isosceles Triangle 33"/>
              <p:cNvSpPr/>
              <p:nvPr/>
            </p:nvSpPr>
            <p:spPr bwMode="auto">
              <a:xfrm>
                <a:off x="4465094" y="3357350"/>
                <a:ext cx="709684" cy="573206"/>
              </a:xfrm>
              <a:prstGeom prst="triangle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itchFamily="18" charset="0"/>
                    <a:ea typeface="新細明體" pitchFamily="18" charset="-120"/>
                  </a:rPr>
                  <a:t>#3</a:t>
                </a:r>
              </a:p>
            </p:txBody>
          </p:sp>
          <p:sp>
            <p:nvSpPr>
              <p:cNvPr id="35" name="Isosceles Triangle 34"/>
              <p:cNvSpPr/>
              <p:nvPr/>
            </p:nvSpPr>
            <p:spPr bwMode="auto">
              <a:xfrm>
                <a:off x="5311254" y="3343703"/>
                <a:ext cx="709684" cy="573206"/>
              </a:xfrm>
              <a:prstGeom prst="triangle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itchFamily="18" charset="0"/>
                    <a:ea typeface="新細明體" pitchFamily="18" charset="-120"/>
                  </a:rPr>
                  <a:t>#4</a:t>
                </a: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 flipV="1">
              <a:off x="2784143" y="5311254"/>
              <a:ext cx="3236795" cy="818866"/>
              <a:chOff x="2917209" y="5024651"/>
              <a:chExt cx="3236795" cy="818866"/>
            </a:xfrm>
          </p:grpSpPr>
          <p:sp>
            <p:nvSpPr>
              <p:cNvPr id="26" name="Rectangle 25"/>
              <p:cNvSpPr/>
              <p:nvPr/>
            </p:nvSpPr>
            <p:spPr bwMode="auto">
              <a:xfrm>
                <a:off x="2917209" y="5024651"/>
                <a:ext cx="3236795" cy="218364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27" name="Isosceles Triangle 26"/>
              <p:cNvSpPr/>
              <p:nvPr/>
            </p:nvSpPr>
            <p:spPr bwMode="auto">
              <a:xfrm>
                <a:off x="2917209" y="5243015"/>
                <a:ext cx="709684" cy="573206"/>
              </a:xfrm>
              <a:prstGeom prst="triangle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itchFamily="18" charset="0"/>
                    <a:ea typeface="新細明體" pitchFamily="18" charset="-120"/>
                  </a:rPr>
                  <a:t>#1</a:t>
                </a:r>
              </a:p>
            </p:txBody>
          </p:sp>
          <p:sp>
            <p:nvSpPr>
              <p:cNvPr id="28" name="Isosceles Triangle 27"/>
              <p:cNvSpPr/>
              <p:nvPr/>
            </p:nvSpPr>
            <p:spPr bwMode="auto">
              <a:xfrm>
                <a:off x="3806589" y="5270311"/>
                <a:ext cx="709684" cy="573206"/>
              </a:xfrm>
              <a:prstGeom prst="triangle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itchFamily="18" charset="0"/>
                    <a:ea typeface="新細明體" pitchFamily="18" charset="-120"/>
                  </a:rPr>
                  <a:t>#2</a:t>
                </a:r>
              </a:p>
            </p:txBody>
          </p:sp>
          <p:sp>
            <p:nvSpPr>
              <p:cNvPr id="29" name="Isosceles Triangle 28"/>
              <p:cNvSpPr/>
              <p:nvPr/>
            </p:nvSpPr>
            <p:spPr bwMode="auto">
              <a:xfrm>
                <a:off x="4598160" y="5270311"/>
                <a:ext cx="709684" cy="573206"/>
              </a:xfrm>
              <a:prstGeom prst="triangle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itchFamily="18" charset="0"/>
                    <a:ea typeface="新細明體" pitchFamily="18" charset="-120"/>
                  </a:rPr>
                  <a:t>#3</a:t>
                </a:r>
              </a:p>
            </p:txBody>
          </p:sp>
          <p:sp>
            <p:nvSpPr>
              <p:cNvPr id="30" name="Isosceles Triangle 29"/>
              <p:cNvSpPr/>
              <p:nvPr/>
            </p:nvSpPr>
            <p:spPr bwMode="auto">
              <a:xfrm>
                <a:off x="5444320" y="5256664"/>
                <a:ext cx="709684" cy="573206"/>
              </a:xfrm>
              <a:prstGeom prst="triangle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itchFamily="18" charset="0"/>
                    <a:ea typeface="新細明體" pitchFamily="18" charset="-120"/>
                  </a:rPr>
                  <a:t>#4</a:t>
                </a:r>
              </a:p>
            </p:txBody>
          </p:sp>
        </p:grpSp>
        <p:cxnSp>
          <p:nvCxnSpPr>
            <p:cNvPr id="10" name="Straight Arrow Connector 9"/>
            <p:cNvCxnSpPr>
              <a:stCxn id="27" idx="3"/>
              <a:endCxn id="32" idx="3"/>
            </p:cNvCxnSpPr>
            <p:nvPr/>
          </p:nvCxnSpPr>
          <p:spPr bwMode="auto">
            <a:xfrm flipV="1">
              <a:off x="3138985" y="3903260"/>
              <a:ext cx="0" cy="143529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1" name="Straight Arrow Connector 10"/>
            <p:cNvCxnSpPr>
              <a:stCxn id="28" idx="3"/>
              <a:endCxn id="33" idx="3"/>
            </p:cNvCxnSpPr>
            <p:nvPr/>
          </p:nvCxnSpPr>
          <p:spPr bwMode="auto">
            <a:xfrm flipV="1">
              <a:off x="4028365" y="3930556"/>
              <a:ext cx="0" cy="138069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" name="Straight Arrow Connector 11"/>
            <p:cNvCxnSpPr>
              <a:stCxn id="29" idx="3"/>
              <a:endCxn id="34" idx="3"/>
            </p:cNvCxnSpPr>
            <p:nvPr/>
          </p:nvCxnSpPr>
          <p:spPr bwMode="auto">
            <a:xfrm flipV="1">
              <a:off x="4819936" y="3930556"/>
              <a:ext cx="0" cy="138069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" name="Straight Arrow Connector 12"/>
            <p:cNvCxnSpPr>
              <a:stCxn id="30" idx="3"/>
              <a:endCxn id="35" idx="3"/>
            </p:cNvCxnSpPr>
            <p:nvPr/>
          </p:nvCxnSpPr>
          <p:spPr bwMode="auto">
            <a:xfrm flipV="1">
              <a:off x="5666096" y="3916909"/>
              <a:ext cx="0" cy="140799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Straight Arrow Connector 13"/>
            <p:cNvCxnSpPr>
              <a:stCxn id="30" idx="3"/>
              <a:endCxn id="34" idx="3"/>
            </p:cNvCxnSpPr>
            <p:nvPr/>
          </p:nvCxnSpPr>
          <p:spPr bwMode="auto">
            <a:xfrm flipH="1" flipV="1">
              <a:off x="4819936" y="3930556"/>
              <a:ext cx="846160" cy="1394345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" name="Straight Arrow Connector 14"/>
            <p:cNvCxnSpPr>
              <a:stCxn id="30" idx="3"/>
              <a:endCxn id="33" idx="3"/>
            </p:cNvCxnSpPr>
            <p:nvPr/>
          </p:nvCxnSpPr>
          <p:spPr bwMode="auto">
            <a:xfrm flipH="1" flipV="1">
              <a:off x="4028365" y="3930556"/>
              <a:ext cx="1637731" cy="1394345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" name="Straight Arrow Connector 15"/>
            <p:cNvCxnSpPr>
              <a:stCxn id="30" idx="3"/>
              <a:endCxn id="32" idx="3"/>
            </p:cNvCxnSpPr>
            <p:nvPr/>
          </p:nvCxnSpPr>
          <p:spPr bwMode="auto">
            <a:xfrm flipH="1" flipV="1">
              <a:off x="3138985" y="3903260"/>
              <a:ext cx="2527111" cy="1421641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" name="Straight Arrow Connector 16"/>
            <p:cNvCxnSpPr>
              <a:stCxn id="29" idx="3"/>
              <a:endCxn id="35" idx="3"/>
            </p:cNvCxnSpPr>
            <p:nvPr/>
          </p:nvCxnSpPr>
          <p:spPr bwMode="auto">
            <a:xfrm flipV="1">
              <a:off x="4819936" y="3916909"/>
              <a:ext cx="846160" cy="1394345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" name="Straight Arrow Connector 17"/>
            <p:cNvCxnSpPr>
              <a:stCxn id="29" idx="3"/>
              <a:endCxn id="33" idx="3"/>
            </p:cNvCxnSpPr>
            <p:nvPr/>
          </p:nvCxnSpPr>
          <p:spPr bwMode="auto">
            <a:xfrm flipH="1" flipV="1">
              <a:off x="4028365" y="3930556"/>
              <a:ext cx="791571" cy="138069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" name="Straight Arrow Connector 18"/>
            <p:cNvCxnSpPr>
              <a:stCxn id="29" idx="3"/>
              <a:endCxn id="32" idx="3"/>
            </p:cNvCxnSpPr>
            <p:nvPr/>
          </p:nvCxnSpPr>
          <p:spPr bwMode="auto">
            <a:xfrm flipH="1" flipV="1">
              <a:off x="3138985" y="3903260"/>
              <a:ext cx="1680951" cy="1407994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0" name="Straight Arrow Connector 19"/>
            <p:cNvCxnSpPr>
              <a:stCxn id="28" idx="3"/>
              <a:endCxn id="34" idx="3"/>
            </p:cNvCxnSpPr>
            <p:nvPr/>
          </p:nvCxnSpPr>
          <p:spPr bwMode="auto">
            <a:xfrm flipV="1">
              <a:off x="4028365" y="3930556"/>
              <a:ext cx="791571" cy="138069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1" name="Straight Arrow Connector 20"/>
            <p:cNvCxnSpPr>
              <a:stCxn id="28" idx="3"/>
              <a:endCxn id="35" idx="3"/>
            </p:cNvCxnSpPr>
            <p:nvPr/>
          </p:nvCxnSpPr>
          <p:spPr bwMode="auto">
            <a:xfrm flipV="1">
              <a:off x="4028365" y="3916909"/>
              <a:ext cx="1637731" cy="1394345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2" name="Straight Arrow Connector 21"/>
            <p:cNvCxnSpPr>
              <a:stCxn id="28" idx="3"/>
              <a:endCxn id="32" idx="3"/>
            </p:cNvCxnSpPr>
            <p:nvPr/>
          </p:nvCxnSpPr>
          <p:spPr bwMode="auto">
            <a:xfrm flipH="1" flipV="1">
              <a:off x="3138985" y="3903260"/>
              <a:ext cx="889380" cy="1407994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3" name="Straight Arrow Connector 22"/>
            <p:cNvCxnSpPr>
              <a:stCxn id="27" idx="3"/>
              <a:endCxn id="33" idx="3"/>
            </p:cNvCxnSpPr>
            <p:nvPr/>
          </p:nvCxnSpPr>
          <p:spPr bwMode="auto">
            <a:xfrm flipV="1">
              <a:off x="3138985" y="3930556"/>
              <a:ext cx="889380" cy="1407994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4" name="Straight Arrow Connector 23"/>
            <p:cNvCxnSpPr>
              <a:stCxn id="27" idx="3"/>
              <a:endCxn id="34" idx="3"/>
            </p:cNvCxnSpPr>
            <p:nvPr/>
          </p:nvCxnSpPr>
          <p:spPr bwMode="auto">
            <a:xfrm flipV="1">
              <a:off x="3138985" y="3930556"/>
              <a:ext cx="1680951" cy="1407994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5" name="Straight Arrow Connector 24"/>
            <p:cNvCxnSpPr>
              <a:stCxn id="27" idx="3"/>
              <a:endCxn id="35" idx="3"/>
            </p:cNvCxnSpPr>
            <p:nvPr/>
          </p:nvCxnSpPr>
          <p:spPr bwMode="auto">
            <a:xfrm flipV="1">
              <a:off x="3138985" y="3916909"/>
              <a:ext cx="2527111" cy="1421641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2939315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2"/>
                </a:solidFill>
              </a:rPr>
              <a:t>Constellation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802.11ad already supports QAM: 16QAM and 64QAM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We suggest to consider also modulations of 128QAM and 256QAM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Optimization may lead to APSK instead of QAM, but this will not affect capacity nor following analysis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7656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2"/>
                </a:solidFill>
              </a:rPr>
              <a:t>Symbol Length and Guard </a:t>
            </a:r>
            <a:r>
              <a:rPr lang="en-US" dirty="0" smtClean="0">
                <a:solidFill>
                  <a:schemeClr val="tx2"/>
                </a:solidFill>
              </a:rPr>
              <a:t>Interval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802.11ad supports: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Times New Roman"/>
              </a:rPr>
              <a:t>OFDM:  sample rate = 2.64Gsps, FFT size = 512, </a:t>
            </a:r>
            <a:r>
              <a:rPr lang="en-US" sz="1800" dirty="0" smtClean="0">
                <a:cs typeface="Times New Roman"/>
              </a:rPr>
              <a:t>CP </a:t>
            </a:r>
            <a:r>
              <a:rPr lang="en-US" sz="1800" dirty="0">
                <a:cs typeface="Times New Roman"/>
              </a:rPr>
              <a:t>= 25%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Times New Roman"/>
              </a:rPr>
              <a:t>SC: sample rate = 1.76Gsps, symbol length = 512 (incl. </a:t>
            </a:r>
            <a:r>
              <a:rPr lang="en-US" sz="1800" dirty="0" smtClean="0">
                <a:cs typeface="Times New Roman"/>
              </a:rPr>
              <a:t>GI), GI </a:t>
            </a:r>
            <a:r>
              <a:rPr lang="en-US" sz="1800" dirty="0">
                <a:cs typeface="Times New Roman"/>
              </a:rPr>
              <a:t>length = 64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For the purpose of this analysis we suggest to keep the symbol duration and GI the same (SC: </a:t>
            </a:r>
            <a:r>
              <a:rPr lang="en-US" sz="2200" dirty="0" smtClean="0">
                <a:cs typeface="Times New Roman"/>
              </a:rPr>
              <a:t>GI </a:t>
            </a:r>
            <a:r>
              <a:rPr lang="en-US" sz="2200" dirty="0">
                <a:cs typeface="Times New Roman"/>
              </a:rPr>
              <a:t>length and </a:t>
            </a:r>
            <a:r>
              <a:rPr lang="en-US" sz="2200" dirty="0" smtClean="0">
                <a:cs typeface="Times New Roman"/>
              </a:rPr>
              <a:t>GI </a:t>
            </a:r>
            <a:r>
              <a:rPr lang="en-US" sz="2200" dirty="0">
                <a:cs typeface="Times New Roman"/>
              </a:rPr>
              <a:t>spacing in time).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One may suggest some optimizations. Impact will be relatively small.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For very short links, that will be able to utilize high QAM, one may argue that the GI can be shorten, and/or symbols can be longer. Such modification will lead to improved efficiency. However the benefit is bounded by ~15</a:t>
            </a:r>
            <a:r>
              <a:rPr lang="en-US" sz="2200" dirty="0" smtClean="0">
                <a:cs typeface="Times New Roman"/>
              </a:rPr>
              <a:t>%.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1599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870</TotalTime>
  <Words>1121</Words>
  <Application>Microsoft Office PowerPoint</Application>
  <PresentationFormat>On-screen Show (4:3)</PresentationFormat>
  <Paragraphs>326</Paragraphs>
  <Slides>16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 Unicode MS</vt:lpstr>
      <vt:lpstr>MS Gothic</vt:lpstr>
      <vt:lpstr>新細明體</vt:lpstr>
      <vt:lpstr>Arial</vt:lpstr>
      <vt:lpstr>Times New Roman</vt:lpstr>
      <vt:lpstr>Office Theme</vt:lpstr>
      <vt:lpstr>Microsoft Word 97 - 2003 Document</vt:lpstr>
      <vt:lpstr>PHY Rate for NG60</vt:lpstr>
      <vt:lpstr>Parameters that affect PHY Rate</vt:lpstr>
      <vt:lpstr>Channel Bonding</vt:lpstr>
      <vt:lpstr>Channel Bonding</vt:lpstr>
      <vt:lpstr>Channel Bonding</vt:lpstr>
      <vt:lpstr>Channel Bond</vt:lpstr>
      <vt:lpstr>MIMO</vt:lpstr>
      <vt:lpstr>Constellation</vt:lpstr>
      <vt:lpstr>Symbol Length and Guard Interval</vt:lpstr>
      <vt:lpstr>Coding rate</vt:lpstr>
      <vt:lpstr>Modulation</vt:lpstr>
      <vt:lpstr>SC Modulation</vt:lpstr>
      <vt:lpstr>PHY Rate Summary - 1</vt:lpstr>
      <vt:lpstr>PHY Rate Summary - 2</vt:lpstr>
      <vt:lpstr>PHY Rate Summary - 3</vt:lpstr>
      <vt:lpstr>Summary</vt:lpstr>
    </vt:vector>
  </TitlesOfParts>
  <Company>Qualcomm Incorporated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Eitan, Alecsander</dc:creator>
  <cp:lastModifiedBy>Sanderovich, Amichai</cp:lastModifiedBy>
  <cp:revision>37</cp:revision>
  <cp:lastPrinted>1601-01-01T00:00:00Z</cp:lastPrinted>
  <dcterms:created xsi:type="dcterms:W3CDTF">2014-09-15T04:43:49Z</dcterms:created>
  <dcterms:modified xsi:type="dcterms:W3CDTF">2014-11-04T14:15:46Z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-1002658425</vt:i4>
  </property>
  <property fmtid="{D5CDD505-2E9C-101B-9397-08002B2CF9AE}" pid="3" name="_NewReviewCycle">
    <vt:lpwstr/>
  </property>
  <property fmtid="{D5CDD505-2E9C-101B-9397-08002B2CF9AE}" pid="4" name="_EmailSubject">
    <vt:lpwstr>Can you assign me a number for the presentation called:</vt:lpwstr>
  </property>
  <property fmtid="{D5CDD505-2E9C-101B-9397-08002B2CF9AE}" pid="5" name="_AuthorEmail">
    <vt:lpwstr>amichais@qti.qualcomm.com</vt:lpwstr>
  </property>
  <property fmtid="{D5CDD505-2E9C-101B-9397-08002B2CF9AE}" pid="6" name="_AuthorEmailDisplayName">
    <vt:lpwstr>Sanderovich, Amichai</vt:lpwstr>
  </property>
</Properties>
</file>