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4"/>
  </p:notesMasterIdLst>
  <p:handoutMasterIdLst>
    <p:handoutMasterId r:id="rId15"/>
  </p:handoutMasterIdLst>
  <p:sldIdLst>
    <p:sldId id="333" r:id="rId3"/>
    <p:sldId id="257" r:id="rId4"/>
    <p:sldId id="270" r:id="rId5"/>
    <p:sldId id="272" r:id="rId6"/>
    <p:sldId id="277" r:id="rId7"/>
    <p:sldId id="271" r:id="rId8"/>
    <p:sldId id="398" r:id="rId9"/>
    <p:sldId id="401" r:id="rId10"/>
    <p:sldId id="399" r:id="rId11"/>
    <p:sldId id="400" r:id="rId12"/>
    <p:sldId id="382" r:id="rId1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51" autoAdjust="0"/>
    <p:restoredTop sz="94660"/>
  </p:normalViewPr>
  <p:slideViewPr>
    <p:cSldViewPr>
      <p:cViewPr>
        <p:scale>
          <a:sx n="134" d="100"/>
          <a:sy n="134" d="100"/>
        </p:scale>
        <p:origin x="-534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774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D06A111-3D0A-8449-B2A4-454FA68988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8991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ED03A58-9A32-7848-BBA2-4FDB97DE7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95518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CE9B7ABD-1264-BF48-A5A9-DF76AE77D733}" type="slidenum">
              <a:rPr lang="en-US"/>
              <a:pPr/>
              <a:t>1</a:t>
            </a:fld>
            <a:endParaRPr lang="en-US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957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307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2A5BEB01-4864-5A48-B4CA-4BDCFEA59173}" type="slidenum">
              <a:rPr lang="en-US"/>
              <a:pPr/>
              <a:t>2</a:t>
            </a:fld>
            <a:endParaRPr lang="en-US"/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5250" rIns="95250"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008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9188" y="8985250"/>
            <a:ext cx="762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01AFAD5-CDC2-DB40-B20A-75D0C86F2D8D}" type="slidenum">
              <a:rPr lang="en-US"/>
              <a:pPr/>
              <a:t>5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677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B63CABB-AEB6-2843-89A9-165B7EA6D2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06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D04233B-205D-2147-9689-0F1735FB8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011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87C425D-5629-B14B-B274-E986E8AF1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707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7AC0-1C5B-C947-BF70-E7CDA4870F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507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94B9B-010D-7B47-A253-D3BC948DC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7385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13394-6018-BB4E-82BB-E505EA13A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5163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D419E-3D71-E145-B1BB-7C2F202DA0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1970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2014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003FB-1C5C-0C4E-ACFE-3CBCFC317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0747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2014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C3B44-FF9E-6C43-A2CC-36B902F295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8179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2014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BABA0-A9BD-3643-A866-6D6F2A816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8409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FEE24-7071-4149-B42D-D015CB6C9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72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15513" y="6475413"/>
            <a:ext cx="192841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Peter Ecclesine, Cisco Systems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D63A97-F084-7E4F-8ACE-C1C5A3479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762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5952E-BC7F-454B-A78F-5CF738186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0618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D9BD5-8EAF-D04E-B08A-279D9B16B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5103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334B3-AEF7-844A-B544-03624F7485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207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75753CD-D494-5B47-86E7-8892F3D672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300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5093DB8-367A-D44F-B5E3-9DE8FCFBA5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168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15FF9CB-E333-7147-A9E1-25D3DA757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331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6C5EA0C-B51E-BD44-8CBC-D032798286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476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DC355B-44DF-6C43-94AD-0B374DD75B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246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F987F1-C88E-A248-919F-24B44E585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584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8B903F2-9BD4-834A-9746-5CF90C99E2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610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2239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15513" y="6475413"/>
            <a:ext cx="19284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Peter Ecclesine, Cisco Systems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29C350E-6DA4-1948-AEA6-37283C0D1E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624513" y="332601"/>
            <a:ext cx="32908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>
                <a:ea typeface="+mn-ea"/>
              </a:rPr>
              <a:t>doc.: IEEE </a:t>
            </a:r>
            <a:r>
              <a:rPr lang="en-US" altLang="en-US" sz="1800" b="1" dirty="0" smtClean="0">
                <a:ea typeface="+mn-ea"/>
              </a:rPr>
              <a:t>802.11-14/1377r1</a:t>
            </a:r>
            <a:endParaRPr lang="en-US" altLang="en-US" sz="1800" b="1" dirty="0" smtClean="0">
              <a:ea typeface="+mn-ea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October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0788082D-04D4-174A-A8C0-F746EAC21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resources/antitrust-guidelines.pdf" TargetMode="External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ecclesi@cisco.com" TargetMode="External"/><Relationship Id="rId5" Type="http://schemas.openxmlformats.org/officeDocument/2006/relationships/hyperlink" Target="https://mentor.ieee.org/802.11/public-file/07/11-07-0360-04-0000-802-11-policies-and-procedures.doc" TargetMode="External"/><Relationship Id="rId4" Type="http://schemas.openxmlformats.org/officeDocument/2006/relationships/hyperlink" Target="http://www.ieee.org/portal/cms_docs/about/CoE_poster.pd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9/dcn/14/19-14-0068-04-0000-coexistence-lessons-learned-contribution.ppt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2014</a:t>
            </a:r>
            <a:endParaRPr 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Ecclesine, Cisco Systems</a:t>
            </a:r>
            <a:endParaRPr lang="en-US" dirty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charset="0"/>
              </a:rPr>
              <a:t>IEEE </a:t>
            </a:r>
            <a:r>
              <a:rPr lang="en-US" dirty="0" smtClean="0">
                <a:latin typeface="Times New Roman" charset="0"/>
              </a:rPr>
              <a:t>802.11 Coexistence Lessons Learned</a:t>
            </a:r>
            <a:r>
              <a:rPr lang="en-US" dirty="0">
                <a:latin typeface="Times New Roman" charset="0"/>
              </a:rPr>
              <a:t/>
            </a:r>
            <a:br>
              <a:rPr lang="en-US" dirty="0">
                <a:latin typeface="Times New Roman" charset="0"/>
              </a:rPr>
            </a:br>
            <a:r>
              <a:rPr lang="en-US" i="1" dirty="0" smtClean="0">
                <a:latin typeface="Times New Roman" charset="0"/>
              </a:rPr>
              <a:t>DRAFT</a:t>
            </a:r>
            <a:r>
              <a:rPr lang="en-US" dirty="0" smtClean="0">
                <a:latin typeface="Times New Roman" charset="0"/>
              </a:rPr>
              <a:t> Teleconference </a:t>
            </a:r>
            <a:r>
              <a:rPr lang="en-US" dirty="0">
                <a:latin typeface="Times New Roman" charset="0"/>
              </a:rPr>
              <a:t>Plan and Agenda</a:t>
            </a:r>
          </a:p>
        </p:txBody>
      </p:sp>
      <p:sp>
        <p:nvSpPr>
          <p:cNvPr id="2765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latin typeface="Times New Roman" charset="0"/>
              </a:rPr>
              <a:t>Date:</a:t>
            </a:r>
            <a:r>
              <a:rPr lang="en-US" sz="2000" b="0" dirty="0">
                <a:latin typeface="Times New Roman" charset="0"/>
              </a:rPr>
              <a:t> </a:t>
            </a:r>
            <a:r>
              <a:rPr lang="en-US" sz="2000" b="0" dirty="0" smtClean="0">
                <a:latin typeface="Times New Roman" charset="0"/>
              </a:rPr>
              <a:t>2014-10-28</a:t>
            </a:r>
            <a:endParaRPr lang="en-US" sz="2000" b="0" dirty="0">
              <a:latin typeface="Times New Roman" charset="0"/>
            </a:endParaRPr>
          </a:p>
        </p:txBody>
      </p:sp>
      <p:graphicFrame>
        <p:nvGraphicFramePr>
          <p:cNvPr id="2765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6465342"/>
              </p:ext>
            </p:extLst>
          </p:nvPr>
        </p:nvGraphicFramePr>
        <p:xfrm>
          <a:off x="531813" y="3289300"/>
          <a:ext cx="8151812" cy="237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81" name="Document" r:id="rId4" imgW="8640384" imgH="2520007" progId="Word.Document.8">
                  <p:embed/>
                </p:oleObj>
              </mc:Choice>
              <mc:Fallback>
                <p:oleObj name="Document" r:id="rId4" imgW="8640384" imgH="252000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3289300"/>
                        <a:ext cx="8151812" cy="237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4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10525" cy="1066800"/>
          </a:xfrm>
        </p:spPr>
        <p:txBody>
          <a:bodyPr/>
          <a:lstStyle/>
          <a:p>
            <a:r>
              <a:rPr lang="en-US" altLang="en-US" dirty="0" smtClean="0"/>
              <a:t>IEEE 802.16h Coexistence Lessons Learned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685800" y="1827213"/>
            <a:ext cx="7772400" cy="4573587"/>
          </a:xfrm>
        </p:spPr>
        <p:txBody>
          <a:bodyPr/>
          <a:lstStyle/>
          <a:p>
            <a:r>
              <a:rPr lang="en-US" altLang="en-US" dirty="0" smtClean="0"/>
              <a:t>Note: of </a:t>
            </a:r>
            <a:r>
              <a:rPr lang="en-US" altLang="en-US" dirty="0"/>
              <a:t>all the </a:t>
            </a:r>
            <a:r>
              <a:rPr lang="en-US" altLang="en-US" dirty="0" smtClean="0"/>
              <a:t>802 </a:t>
            </a:r>
            <a:r>
              <a:rPr lang="en-US" altLang="en-US" dirty="0"/>
              <a:t>systems, </a:t>
            </a:r>
            <a:r>
              <a:rPr lang="en-US" altLang="en-US" dirty="0" smtClean="0"/>
              <a:t>802.16h </a:t>
            </a:r>
            <a:r>
              <a:rPr lang="en-US" altLang="en-US" dirty="0"/>
              <a:t>is the closest analog to LTE in unlicensed </a:t>
            </a:r>
            <a:r>
              <a:rPr lang="en-US" altLang="en-US" dirty="0" smtClean="0"/>
              <a:t>bands</a:t>
            </a:r>
          </a:p>
          <a:p>
            <a:r>
              <a:rPr lang="en-US" altLang="en-US" dirty="0" smtClean="0"/>
              <a:t>The time-synchronization </a:t>
            </a:r>
            <a:r>
              <a:rPr lang="en-US" altLang="en-US" dirty="0"/>
              <a:t>requirements</a:t>
            </a:r>
            <a:r>
              <a:rPr lang="en-US" altLang="en-US" dirty="0" smtClean="0"/>
              <a:t> </a:t>
            </a:r>
            <a:r>
              <a:rPr lang="en-US" altLang="en-US" dirty="0" smtClean="0"/>
              <a:t>of </a:t>
            </a:r>
            <a:r>
              <a:rPr lang="en-US" altLang="en-US" dirty="0" smtClean="0"/>
              <a:t>802.16h systems are </a:t>
            </a:r>
            <a:r>
              <a:rPr lang="en-US" altLang="en-US" dirty="0" smtClean="0"/>
              <a:t>incompatible with </a:t>
            </a:r>
            <a:r>
              <a:rPr lang="en-US" altLang="en-US" dirty="0" smtClean="0"/>
              <a:t>deployed 802.11 </a:t>
            </a:r>
            <a:r>
              <a:rPr lang="en-US" altLang="en-US" dirty="0" smtClean="0"/>
              <a:t>systems</a:t>
            </a:r>
          </a:p>
          <a:p>
            <a:r>
              <a:rPr lang="en-US" altLang="en-US" dirty="0" smtClean="0"/>
              <a:t>Coordination access requires a high-cost high-speed control channel between 802.16h and 802.11 systems, which is impractical</a:t>
            </a:r>
          </a:p>
          <a:p>
            <a:r>
              <a:rPr lang="en-US" altLang="en-US" dirty="0" smtClean="0"/>
              <a:t>Coordination </a:t>
            </a:r>
            <a:r>
              <a:rPr lang="en-US" altLang="en-US" dirty="0" smtClean="0"/>
              <a:t>of policy between 802.16h and multiple 802.11 systems does </a:t>
            </a:r>
            <a:r>
              <a:rPr lang="en-US" altLang="en-US" dirty="0" smtClean="0"/>
              <a:t>not work since each 802.11 system is independent </a:t>
            </a:r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2253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October 2014</a:t>
            </a:r>
          </a:p>
        </p:txBody>
      </p:sp>
      <p:sp>
        <p:nvSpPr>
          <p:cNvPr id="2253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Steve Shellhammer, Qualcomm</a:t>
            </a:r>
          </a:p>
        </p:txBody>
      </p:sp>
      <p:sp>
        <p:nvSpPr>
          <p:cNvPr id="225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597E44A8-3AE7-4C92-8DFA-6A1577C47DEC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25975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charset="0"/>
              </a:rPr>
              <a:t>Any Other Business</a:t>
            </a:r>
            <a:endParaRPr lang="en-US" dirty="0">
              <a:latin typeface="Times New Roman" charset="0"/>
            </a:endParaRPr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We will post these slides and forward to Steve </a:t>
            </a:r>
            <a:r>
              <a:rPr lang="en-US" dirty="0" err="1" smtClean="0">
                <a:latin typeface="Times New Roman" charset="0"/>
              </a:rPr>
              <a:t>Shellhammer</a:t>
            </a:r>
            <a:r>
              <a:rPr lang="en-US" dirty="0" smtClean="0">
                <a:latin typeface="Times New Roman" charset="0"/>
              </a:rPr>
              <a:t> for modifying 0068r4 slides 12, 14 and 17.</a:t>
            </a:r>
            <a:endParaRPr lang="en-US" dirty="0" smtClean="0">
              <a:latin typeface="Times New Roman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Times New Roman" charset="0"/>
              </a:rPr>
              <a:t>Abstract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latin typeface="Times New Roman" charset="0"/>
              </a:rPr>
              <a:t>This presentation is the plan for the </a:t>
            </a:r>
            <a:r>
              <a:rPr lang="en-US" dirty="0" smtClean="0">
                <a:latin typeface="Times New Roman" charset="0"/>
              </a:rPr>
              <a:t>October 29, </a:t>
            </a:r>
            <a:r>
              <a:rPr lang="en-US" dirty="0">
                <a:latin typeface="Times New Roman" charset="0"/>
              </a:rPr>
              <a:t>2014 IEEE </a:t>
            </a:r>
            <a:r>
              <a:rPr lang="en-US" dirty="0" smtClean="0">
                <a:latin typeface="Times New Roman" charset="0"/>
              </a:rPr>
              <a:t>802.11 Coexistence Lessons Learned teleconference</a:t>
            </a:r>
            <a:r>
              <a:rPr lang="en-US" dirty="0">
                <a:latin typeface="Times New Roman" charset="0"/>
              </a:rPr>
              <a:t>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Agenda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pPr eaLnBrk="1" hangingPunct="1"/>
            <a:r>
              <a:rPr lang="en-US" dirty="0">
                <a:latin typeface="Times New Roman" charset="0"/>
              </a:rPr>
              <a:t>Assign a recording secretary</a:t>
            </a:r>
            <a:endParaRPr lang="en-US" sz="2000" dirty="0">
              <a:latin typeface="Times New Roman" charset="0"/>
            </a:endParaRPr>
          </a:p>
          <a:p>
            <a:pPr eaLnBrk="1" hangingPunct="1"/>
            <a:r>
              <a:rPr lang="en-US" dirty="0">
                <a:latin typeface="Times New Roman" charset="0"/>
              </a:rPr>
              <a:t>Administrative items </a:t>
            </a:r>
            <a:endParaRPr lang="en-US" dirty="0" smtClean="0">
              <a:latin typeface="Times New Roman" charset="0"/>
            </a:endParaRPr>
          </a:p>
          <a:p>
            <a:pPr eaLnBrk="1" hangingPunct="1"/>
            <a:r>
              <a:rPr lang="en-US" dirty="0" smtClean="0">
                <a:latin typeface="Times New Roman" charset="0"/>
              </a:rPr>
              <a:t>Open items</a:t>
            </a:r>
          </a:p>
          <a:p>
            <a:pPr lvl="1" eaLnBrk="1" hangingPunct="1"/>
            <a:r>
              <a:rPr lang="en-US" dirty="0" smtClean="0">
                <a:latin typeface="Times New Roman" charset="0"/>
              </a:rPr>
              <a:t>802.11 input to IEEE 802 Liaison Letter to 3GPP</a:t>
            </a:r>
          </a:p>
          <a:p>
            <a:pPr eaLnBrk="1" hangingPunct="1"/>
            <a:r>
              <a:rPr lang="en-US" dirty="0" smtClean="0">
                <a:latin typeface="Times New Roman" charset="0"/>
              </a:rPr>
              <a:t>AOB</a:t>
            </a:r>
            <a:endParaRPr lang="en-US" dirty="0">
              <a:latin typeface="Times New Roman" charset="0"/>
            </a:endParaRPr>
          </a:p>
        </p:txBody>
      </p:sp>
      <p:sp>
        <p:nvSpPr>
          <p:cNvPr id="512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Administrative Items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Required notices</a:t>
            </a:r>
          </a:p>
          <a:p>
            <a:pPr lvl="1">
              <a:defRPr/>
            </a:pPr>
            <a:r>
              <a:rPr lang="en-US" sz="1800" kern="1600" spc="-100" dirty="0" smtClean="0"/>
              <a:t>Affiliation FAQ - </a:t>
            </a:r>
            <a:r>
              <a:rPr lang="en-US" sz="1800" u="sng" kern="1600" spc="-100" dirty="0" smtClean="0">
                <a:hlinkClick r:id="rId2"/>
              </a:rPr>
              <a:t>http://standards.ieee.org/faqs/affiliationFAQ.html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Anti-Trust FAQ - </a:t>
            </a:r>
            <a:r>
              <a:rPr lang="en-US" sz="1800" u="sng" kern="1600" spc="-100" dirty="0" smtClean="0">
                <a:hlinkClick r:id="rId3"/>
              </a:rPr>
              <a:t>http://standards.ieee.org/resources/antitrust-guidelines.pdf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Ethics - </a:t>
            </a:r>
            <a:r>
              <a:rPr lang="en-US" sz="1800" u="sng" kern="1600" spc="-100" dirty="0" smtClean="0">
                <a:hlinkClick r:id="rId4"/>
              </a:rPr>
              <a:t>http://www.ieee.org/portal/cms_docs/about/CoE_poster.pdf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IEEE 802.11 Working Group Policies and Procedures - </a:t>
            </a:r>
            <a:r>
              <a:rPr lang="en-US" sz="1800" u="sng" kern="1600" spc="-100" dirty="0" smtClean="0">
                <a:hlinkClick r:id="rId5"/>
              </a:rPr>
              <a:t>https://mentor.ieee.org/802.11/public-file/07/11-07-0360-04-0000-802-11-policies-and-procedures.doc</a:t>
            </a:r>
            <a:endParaRPr lang="en-US" sz="1800" b="1" spc="-100" dirty="0" smtClean="0"/>
          </a:p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Chair and Secretary</a:t>
            </a:r>
          </a:p>
          <a:p>
            <a:pPr lvl="1" eaLnBrk="1" hangingPunct="1">
              <a:defRPr/>
            </a:pPr>
            <a:r>
              <a:rPr lang="en-US" sz="1800" dirty="0" smtClean="0"/>
              <a:t>Chair is Peter Ecclesine (Cisco Systems)</a:t>
            </a:r>
          </a:p>
          <a:p>
            <a:pPr lvl="1" eaLnBrk="1" hangingPunct="1">
              <a:defRPr/>
            </a:pPr>
            <a:r>
              <a:rPr lang="en-US" sz="1800" dirty="0" smtClean="0"/>
              <a:t>Peter will act as Recording Secretary</a:t>
            </a:r>
          </a:p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Please send an email to the address below to have your attendance recorded</a:t>
            </a:r>
          </a:p>
          <a:p>
            <a:pPr lvl="1" eaLnBrk="1" hangingPunct="1">
              <a:defRPr/>
            </a:pPr>
            <a:r>
              <a:rPr lang="en-US" sz="1600" dirty="0" smtClean="0">
                <a:hlinkClick r:id="rId6"/>
              </a:rPr>
              <a:t>pecclesi@cisco.com</a:t>
            </a:r>
            <a:r>
              <a:rPr lang="en-US" sz="1600" dirty="0" smtClean="0"/>
              <a:t> </a:t>
            </a:r>
          </a:p>
        </p:txBody>
      </p:sp>
      <p:sp>
        <p:nvSpPr>
          <p:cNvPr id="615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365125" y="609600"/>
            <a:ext cx="8458200" cy="990600"/>
          </a:xfrm>
        </p:spPr>
        <p:txBody>
          <a:bodyPr/>
          <a:lstStyle/>
          <a:p>
            <a:r>
              <a:rPr lang="en-US" sz="3600" dirty="0">
                <a:latin typeface="Times New Roman" charset="0"/>
              </a:rPr>
              <a:t>Other Guidelines for IEEE WG Meetings</a:t>
            </a:r>
          </a:p>
        </p:txBody>
      </p:sp>
      <p:sp>
        <p:nvSpPr>
          <p:cNvPr id="35842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endParaRPr lang="en-GB" b="1" u="sng">
              <a:solidFill>
                <a:srgbClr val="000099"/>
              </a:solidFill>
              <a:latin typeface="Helvetica" charset="0"/>
            </a:endParaRPr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457200" y="1371600"/>
            <a:ext cx="82296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0188" indent="-230188" eaLnBrk="0" hangingPunct="0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Char char="l"/>
            </a:pPr>
            <a:endParaRPr lang="en-US" sz="700" u="sng" dirty="0" smtClean="0">
              <a:solidFill>
                <a:srgbClr val="FF0000"/>
              </a:solidFill>
              <a:latin typeface="Arial" charset="0"/>
            </a:endParaRP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q"/>
            </a:pPr>
            <a:r>
              <a:rPr lang="en-US" sz="1800" b="1" dirty="0">
                <a:solidFill>
                  <a:srgbClr val="000099"/>
                </a:solidFill>
                <a:latin typeface="Arial" charset="0"/>
              </a:rPr>
              <a:t>All IEEE-SA standards meetings shall be conducted in compliance with all </a:t>
            </a:r>
            <a:r>
              <a:rPr lang="en-US" sz="1800" b="1" dirty="0" smtClean="0">
                <a:solidFill>
                  <a:srgbClr val="000099"/>
                </a:solidFill>
                <a:latin typeface="Arial" charset="0"/>
              </a:rPr>
              <a:t>applicable </a:t>
            </a:r>
            <a:r>
              <a:rPr lang="en-US" sz="1800" b="1" dirty="0">
                <a:solidFill>
                  <a:srgbClr val="000099"/>
                </a:solidFill>
                <a:latin typeface="Arial" charset="0"/>
              </a:rPr>
              <a:t>laws, including antitrust and competition laws.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discuss the interpretation, validity, or essentiality of patents/patent claims. 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discuss specific license rates, terms, or conditions.</a:t>
            </a:r>
          </a:p>
          <a:p>
            <a:pPr marL="742950" lvl="1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Relative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costs, including licensing costs of essential patent claims, of different technical approaches </a:t>
            </a: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may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be discussed in standards development meetings. </a:t>
            </a:r>
          </a:p>
          <a:p>
            <a:pPr marL="1200150" lvl="2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Technical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considerations remain primary focus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discuss or engage in the fixing of product prices, allocation of customers, </a:t>
            </a: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or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division of sales markets.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discuss the status or substance of ongoing or threatened litigation.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ts val="6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be silent if inappropriate topics are discussed… do formally object.</a:t>
            </a:r>
          </a:p>
          <a:p>
            <a:pPr algn="ctr" eaLnBrk="0" hangingPunct="0">
              <a:lnSpc>
                <a:spcPct val="80000"/>
              </a:lnSpc>
              <a:spcBef>
                <a:spcPts val="400"/>
              </a:spcBef>
              <a:spcAft>
                <a:spcPts val="600"/>
              </a:spcAft>
              <a:buClr>
                <a:srgbClr val="CC3300"/>
              </a:buClr>
              <a:buSzPct val="50000"/>
            </a:pPr>
            <a:r>
              <a:rPr lang="en-US" sz="1800" b="1" dirty="0">
                <a:solidFill>
                  <a:srgbClr val="000099"/>
                </a:solidFill>
                <a:latin typeface="Arial" charset="0"/>
              </a:rPr>
              <a:t>--------------------------------------------------------------- </a:t>
            </a:r>
          </a:p>
          <a:p>
            <a:pPr algn="ctr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b="1" dirty="0">
                <a:solidFill>
                  <a:srgbClr val="000099"/>
                </a:solidFill>
                <a:latin typeface="Arial" charset="0"/>
              </a:rPr>
              <a:t>If you have questions, contact the IEEE-SA Standards Board Patent Committee Administrator at </a:t>
            </a:r>
            <a:r>
              <a:rPr lang="en-US" b="1" dirty="0" smtClean="0">
                <a:solidFill>
                  <a:srgbClr val="000099"/>
                </a:solidFill>
                <a:latin typeface="Arial" charset="0"/>
              </a:rPr>
              <a:t>patcom@ieee.org </a:t>
            </a:r>
            <a:r>
              <a:rPr lang="en-US" b="1" dirty="0">
                <a:solidFill>
                  <a:srgbClr val="000099"/>
                </a:solidFill>
                <a:latin typeface="Arial" charset="0"/>
              </a:rPr>
              <a:t>or visit http://standards.ieee.org/about/sasb/patcom/index.html 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b="1" dirty="0">
                <a:solidFill>
                  <a:srgbClr val="000099"/>
                </a:solidFill>
                <a:latin typeface="Arial" charset="0"/>
              </a:rPr>
              <a:t>See IEEE-SA Standards Board Operations Manual, clause 5.3.10 and “Promoting Competition and Innovation: </a:t>
            </a:r>
            <a:r>
              <a:rPr lang="en-US" b="1" dirty="0" smtClean="0">
                <a:solidFill>
                  <a:srgbClr val="000099"/>
                </a:solidFill>
                <a:latin typeface="Arial" charset="0"/>
              </a:rPr>
              <a:t>What </a:t>
            </a:r>
            <a:r>
              <a:rPr lang="en-US" b="1" dirty="0">
                <a:solidFill>
                  <a:srgbClr val="000099"/>
                </a:solidFill>
                <a:latin typeface="Arial" charset="0"/>
              </a:rPr>
              <a:t>You Need to Know about the IEEE Standards Association's Antitrust and Competition Policy” for </a:t>
            </a:r>
            <a:r>
              <a:rPr lang="en-US" b="1" dirty="0" smtClean="0">
                <a:solidFill>
                  <a:srgbClr val="000099"/>
                </a:solidFill>
                <a:latin typeface="Arial" charset="0"/>
              </a:rPr>
              <a:t>more </a:t>
            </a:r>
            <a:r>
              <a:rPr lang="en-US" b="1" dirty="0">
                <a:solidFill>
                  <a:srgbClr val="000099"/>
                </a:solidFill>
                <a:latin typeface="Arial" charset="0"/>
              </a:rPr>
              <a:t>details.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b="1" dirty="0">
                <a:solidFill>
                  <a:srgbClr val="000099"/>
                </a:solidFill>
                <a:latin typeface="Arial" charset="0"/>
              </a:rPr>
              <a:t>This slide set is available </a:t>
            </a:r>
            <a:r>
              <a:rPr lang="en-US" b="1" dirty="0" smtClean="0">
                <a:solidFill>
                  <a:srgbClr val="000099"/>
                </a:solidFill>
                <a:latin typeface="Arial" charset="0"/>
              </a:rPr>
              <a:t>at </a:t>
            </a:r>
            <a:r>
              <a:rPr lang="en-US" b="1" dirty="0">
                <a:solidFill>
                  <a:srgbClr val="000099"/>
                </a:solidFill>
                <a:latin typeface="Arial" charset="0"/>
              </a:rPr>
              <a:t>https://development.standards.ieee.org/myproject/Public/mytools/mob/slideset.ppt</a:t>
            </a:r>
            <a:endParaRPr lang="en-US" sz="1000" b="1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7175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>
                <a:latin typeface="Times New Roman" charset="0"/>
              </a:rPr>
              <a:t>Introduction</a:t>
            </a:r>
            <a:endParaRPr lang="en-US" sz="4000" dirty="0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 eaLnBrk="1" hangingPunct="1"/>
            <a:r>
              <a:rPr lang="en-US" sz="2000" dirty="0">
                <a:latin typeface="Times New Roman" charset="0"/>
              </a:rPr>
              <a:t>Purpose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Improve the working relationship between </a:t>
            </a:r>
            <a:r>
              <a:rPr lang="en-US" sz="1800" dirty="0" smtClean="0">
                <a:latin typeface="Times New Roman" charset="0"/>
              </a:rPr>
              <a:t>3GPP and IEEE 802</a:t>
            </a:r>
            <a:endParaRPr lang="en-US" sz="1800" dirty="0">
              <a:latin typeface="Times New Roman" charset="0"/>
            </a:endParaRPr>
          </a:p>
          <a:p>
            <a:pPr eaLnBrk="1" hangingPunct="1"/>
            <a:r>
              <a:rPr lang="en-US" sz="2000" dirty="0" smtClean="0">
                <a:latin typeface="Times New Roman" charset="0"/>
              </a:rPr>
              <a:t>Scope</a:t>
            </a:r>
            <a:endParaRPr lang="en-US" sz="2000" dirty="0">
              <a:latin typeface="Times New Roman" charset="0"/>
            </a:endParaRPr>
          </a:p>
          <a:p>
            <a:pPr lvl="1" eaLnBrk="1" hangingPunct="1"/>
            <a:r>
              <a:rPr lang="en-US" sz="1800" dirty="0">
                <a:latin typeface="Times New Roman" charset="0"/>
              </a:rPr>
              <a:t>The group will </a:t>
            </a:r>
            <a:r>
              <a:rPr lang="en-US" sz="1800" dirty="0" smtClean="0">
                <a:latin typeface="Times New Roman" charset="0"/>
              </a:rPr>
              <a:t>produce a slide or two on 802.11 coexistence lessons learned</a:t>
            </a:r>
            <a:endParaRPr lang="en-US" sz="1800" dirty="0">
              <a:latin typeface="Times New Roman" charset="0"/>
            </a:endParaRPr>
          </a:p>
          <a:p>
            <a:pPr eaLnBrk="1" hangingPunct="1"/>
            <a:r>
              <a:rPr lang="en-US" sz="2200" dirty="0" smtClean="0">
                <a:latin typeface="Times New Roman" charset="0"/>
              </a:rPr>
              <a:t>Outputs </a:t>
            </a:r>
            <a:r>
              <a:rPr lang="en-US" sz="2200" dirty="0">
                <a:latin typeface="Times New Roman" charset="0"/>
              </a:rPr>
              <a:t>from this group must go through 802.18</a:t>
            </a:r>
          </a:p>
        </p:txBody>
      </p:sp>
      <p:sp>
        <p:nvSpPr>
          <p:cNvPr id="92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LAA in 5 GHz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Starting point is </a:t>
            </a:r>
            <a:r>
              <a:rPr lang="en-US" dirty="0"/>
              <a:t>slides 14 and 17</a:t>
            </a:r>
          </a:p>
          <a:p>
            <a:r>
              <a:rPr lang="en-US" dirty="0"/>
              <a:t> </a:t>
            </a:r>
            <a:r>
              <a:rPr lang="en-US" u="sng" dirty="0" smtClean="0">
                <a:hlinkClick r:id="rId2"/>
              </a:rPr>
              <a:t>https</a:t>
            </a:r>
            <a:r>
              <a:rPr lang="en-US" u="sng" dirty="0">
                <a:hlinkClick r:id="rId2"/>
              </a:rPr>
              <a:t>://mentor.ieee.org/802.19/dcn/14/19-14-0068-04-0000-coexistence-lessons-learned-contribution.ppt</a:t>
            </a:r>
            <a:r>
              <a:rPr lang="en-US" dirty="0"/>
              <a:t> </a:t>
            </a:r>
          </a:p>
          <a:p>
            <a:endParaRPr lang="en-US" dirty="0" smtClean="0"/>
          </a:p>
          <a:p>
            <a:r>
              <a:rPr lang="en-US" dirty="0" smtClean="0"/>
              <a:t>Besides the 3GPP liaison, what should IEEE 802 do?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863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762000"/>
          </a:xfrm>
        </p:spPr>
        <p:txBody>
          <a:bodyPr/>
          <a:lstStyle/>
          <a:p>
            <a:r>
              <a:rPr lang="en-US" altLang="en-US" sz="2800" dirty="0" smtClean="0"/>
              <a:t>IEEE 802 wants to work with 3GPP to achieve consensus on Wi-Fi/LAA sharing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4572000"/>
          </a:xfrm>
        </p:spPr>
        <p:txBody>
          <a:bodyPr/>
          <a:lstStyle/>
          <a:p>
            <a:r>
              <a:rPr lang="en-US" altLang="en-US" sz="2000" dirty="0" smtClean="0"/>
              <a:t>IEEE would like the opportunity to review the 3GPP coexistence simulation studies and provide feedback</a:t>
            </a:r>
          </a:p>
          <a:p>
            <a:r>
              <a:rPr lang="en-US" altLang="en-US" sz="2000" dirty="0" smtClean="0"/>
              <a:t>IEEE 802 would also like to review a range of documents throughout the period of the study item</a:t>
            </a:r>
          </a:p>
          <a:p>
            <a:r>
              <a:rPr lang="en-US" altLang="en-US" sz="2000" dirty="0" smtClean="0"/>
              <a:t>Examples of information 802 is interested in reviewing include,</a:t>
            </a:r>
          </a:p>
          <a:p>
            <a:pPr lvl="1"/>
            <a:r>
              <a:rPr lang="en-US" altLang="en-US" sz="1800" dirty="0" smtClean="0"/>
              <a:t>The SI schedule as it develops</a:t>
            </a:r>
          </a:p>
          <a:p>
            <a:pPr lvl="1"/>
            <a:r>
              <a:rPr lang="en-US" altLang="en-US" sz="1800" dirty="0" smtClean="0"/>
              <a:t>Details of the fairness criteria </a:t>
            </a:r>
          </a:p>
          <a:p>
            <a:pPr lvl="1"/>
            <a:r>
              <a:rPr lang="en-US" altLang="en-US" sz="1800" dirty="0" smtClean="0"/>
              <a:t>The simulation scenarios</a:t>
            </a:r>
          </a:p>
          <a:p>
            <a:pPr lvl="1"/>
            <a:r>
              <a:rPr lang="en-US" altLang="en-US" sz="1800" dirty="0" smtClean="0"/>
              <a:t>The LBT related parameters</a:t>
            </a:r>
          </a:p>
          <a:p>
            <a:pPr lvl="1"/>
            <a:r>
              <a:rPr lang="en-US" altLang="en-US" sz="1800" dirty="0" smtClean="0"/>
              <a:t>The simulation methodology</a:t>
            </a:r>
          </a:p>
          <a:p>
            <a:r>
              <a:rPr lang="en-US" altLang="en-US" sz="2000" dirty="0"/>
              <a:t>O</a:t>
            </a:r>
            <a:r>
              <a:rPr lang="en-US" altLang="en-US" sz="2000" dirty="0" smtClean="0"/>
              <a:t>ur </a:t>
            </a:r>
            <a:r>
              <a:rPr lang="en-US" altLang="en-US" sz="2000" dirty="0" smtClean="0"/>
              <a:t>goal is for IEEE 802 and 3GPP to build towards a consensus on the best way for LAA to fairly share the same spectrum </a:t>
            </a:r>
            <a:r>
              <a:rPr lang="en-US" altLang="en-US" sz="2000" dirty="0" smtClean="0"/>
              <a:t>with 802.11 systems</a:t>
            </a:r>
            <a:endParaRPr lang="en-US" altLang="en-US" sz="2000" dirty="0" smtClean="0"/>
          </a:p>
          <a:p>
            <a:pPr lvl="1"/>
            <a:endParaRPr lang="en-US" altLang="en-US" sz="1800" dirty="0" smtClean="0"/>
          </a:p>
          <a:p>
            <a:pPr lvl="1"/>
            <a:endParaRPr lang="en-US" altLang="en-US" sz="1800" dirty="0" smtClean="0"/>
          </a:p>
          <a:p>
            <a:endParaRPr lang="en-US" altLang="en-US" sz="2000" dirty="0" smtClean="0"/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October 2014</a:t>
            </a: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Steve Shellhammer, Qualcomm</a:t>
            </a:r>
          </a:p>
        </p:txBody>
      </p:sp>
      <p:sp>
        <p:nvSpPr>
          <p:cNvPr id="174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8EB22041-E55B-47BE-99F8-B7C7CB5BC313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24457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en-US" smtClean="0"/>
              <a:t>IEEE 802.11 Coexistence Lessons Learned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495800"/>
          </a:xfrm>
        </p:spPr>
        <p:txBody>
          <a:bodyPr/>
          <a:lstStyle/>
          <a:p>
            <a:r>
              <a:rPr lang="en-US" altLang="en-US" dirty="0" smtClean="0"/>
              <a:t>CSMA/CA works in ISM bands (such as 2.4 and 5.8 GHz band) where there is uncontrolled energy in the band</a:t>
            </a:r>
          </a:p>
          <a:p>
            <a:r>
              <a:rPr lang="en-US" altLang="en-US" dirty="0" smtClean="0"/>
              <a:t>IEEE 802.11 </a:t>
            </a:r>
            <a:r>
              <a:rPr lang="en-US" altLang="en-US" dirty="0" smtClean="0"/>
              <a:t>attempted </a:t>
            </a:r>
            <a:r>
              <a:rPr lang="en-US" altLang="en-US" dirty="0" smtClean="0"/>
              <a:t>to use TDMA-type systems (PCF and HCCA), and they have failed in the marketplace for a variety of reasons</a:t>
            </a:r>
          </a:p>
          <a:p>
            <a:pPr lvl="1"/>
            <a:r>
              <a:rPr lang="en-US" altLang="en-US" dirty="0"/>
              <a:t>It is impractical to coordinate access between low-cost independent systems, particularly for mobile devices moving across networks</a:t>
            </a:r>
          </a:p>
          <a:p>
            <a:pPr lvl="1"/>
            <a:r>
              <a:rPr lang="en-US" altLang="en-US" dirty="0"/>
              <a:t>The performance provided by CSMA/CA has proven to be good enough for the vast majority of use cases</a:t>
            </a:r>
          </a:p>
          <a:p>
            <a:r>
              <a:rPr lang="en-US" altLang="en-US" dirty="0" smtClean="0"/>
              <a:t>Licensed-exempt wireless systems cannot rely on the guaranteed reception of radio management </a:t>
            </a:r>
            <a:r>
              <a:rPr lang="en-US" altLang="en-US" dirty="0"/>
              <a:t>and control </a:t>
            </a:r>
            <a:r>
              <a:rPr lang="en-US" altLang="en-US" dirty="0" smtClean="0"/>
              <a:t>traffic</a:t>
            </a:r>
            <a:endParaRPr lang="en-US" altLang="en-US" dirty="0"/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October 2014</a:t>
            </a:r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Steve Shellhammer, Qualcomm</a:t>
            </a:r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1179BAF7-ACA2-40AD-A59C-0945B96D77ED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38684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85300</TotalTime>
  <Words>753</Words>
  <Application>Microsoft Office PowerPoint</Application>
  <PresentationFormat>On-screen Show (4:3)</PresentationFormat>
  <Paragraphs>105</Paragraphs>
  <Slides>11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802-11-Submission</vt:lpstr>
      <vt:lpstr>Custom Design</vt:lpstr>
      <vt:lpstr>Microsoft Word 97 - 2003 Document</vt:lpstr>
      <vt:lpstr>IEEE 802.11 Coexistence Lessons Learned DRAFT Teleconference Plan and Agenda</vt:lpstr>
      <vt:lpstr>Abstract</vt:lpstr>
      <vt:lpstr>Agenda</vt:lpstr>
      <vt:lpstr>Administrative Items</vt:lpstr>
      <vt:lpstr>Other Guidelines for IEEE WG Meetings</vt:lpstr>
      <vt:lpstr>Introduction</vt:lpstr>
      <vt:lpstr>LAA in 5 GHz</vt:lpstr>
      <vt:lpstr>IEEE 802 wants to work with 3GPP to achieve consensus on Wi-Fi/LAA sharing</vt:lpstr>
      <vt:lpstr>IEEE 802.11 Coexistence Lessons Learned</vt:lpstr>
      <vt:lpstr>IEEE 802.16h Coexistence Lessons Learned</vt:lpstr>
      <vt:lpstr>Any Other Business</vt:lpstr>
    </vt:vector>
  </TitlesOfParts>
  <Company>Research In Motion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Waikoloa Meeting Plan</dc:title>
  <dc:creator>Rich Kennedy</dc:creator>
  <cp:lastModifiedBy>Peter Ecclesine (pecclesi)</cp:lastModifiedBy>
  <cp:revision>1638</cp:revision>
  <cp:lastPrinted>1998-02-10T13:28:06Z</cp:lastPrinted>
  <dcterms:created xsi:type="dcterms:W3CDTF">2009-04-21T18:18:19Z</dcterms:created>
  <dcterms:modified xsi:type="dcterms:W3CDTF">2014-10-29T20:02:14Z</dcterms:modified>
</cp:coreProperties>
</file>