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32" r:id="rId3"/>
    <p:sldId id="370" r:id="rId4"/>
    <p:sldId id="368" r:id="rId5"/>
    <p:sldId id="375" r:id="rId6"/>
    <p:sldId id="369" r:id="rId7"/>
    <p:sldId id="371" r:id="rId8"/>
    <p:sldId id="366" r:id="rId9"/>
    <p:sldId id="373" r:id="rId10"/>
    <p:sldId id="367" r:id="rId11"/>
    <p:sldId id="359" r:id="rId12"/>
    <p:sldId id="363" r:id="rId13"/>
    <p:sldId id="364" r:id="rId14"/>
    <p:sldId id="365" r:id="rId15"/>
    <p:sldId id="374" r:id="rId16"/>
    <p:sldId id="362" r:id="rId17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6" autoAdjust="0"/>
    <p:restoredTop sz="93848" autoAdjust="0"/>
  </p:normalViewPr>
  <p:slideViewPr>
    <p:cSldViewPr>
      <p:cViewPr varScale="1">
        <p:scale>
          <a:sx n="82" d="100"/>
          <a:sy n="82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9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Let</a:t>
            </a:r>
            <a:r>
              <a:rPr lang="pl-PL" dirty="0" smtClean="0"/>
              <a:t> me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BICM-ID, as </a:t>
            </a:r>
            <a:r>
              <a:rPr lang="pl-PL" baseline="0" dirty="0" err="1" smtClean="0"/>
              <a:t>WLANs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actually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sth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(and </a:t>
            </a:r>
            <a:r>
              <a:rPr lang="pl-PL" baseline="0" dirty="0" err="1" smtClean="0"/>
              <a:t>highlight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simillarities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Then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introduce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proposed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transmission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scheme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err="1" smtClean="0"/>
              <a:t>Afterwards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simulation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conclude</a:t>
            </a:r>
            <a:endParaRPr lang="pl-PL" baseline="0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6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So</a:t>
            </a:r>
            <a:r>
              <a:rPr lang="pl-PL" dirty="0" smtClean="0"/>
              <a:t>, </a:t>
            </a:r>
            <a:r>
              <a:rPr lang="pl-PL" dirty="0" err="1" smtClean="0"/>
              <a:t>let’s</a:t>
            </a:r>
            <a:r>
              <a:rPr lang="pl-PL" dirty="0" smtClean="0"/>
              <a:t> start from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basic</a:t>
            </a:r>
            <a:r>
              <a:rPr lang="pl-PL" baseline="0" dirty="0" smtClean="0"/>
              <a:t> BICM (</a:t>
            </a:r>
            <a:r>
              <a:rPr lang="pl-PL" baseline="0" dirty="0" err="1" smtClean="0"/>
              <a:t>without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iterative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decoding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At the </a:t>
            </a:r>
            <a:r>
              <a:rPr lang="pl-PL" baseline="0" dirty="0" err="1" smtClean="0"/>
              <a:t>transmitter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convolutional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encoder</a:t>
            </a:r>
            <a:r>
              <a:rPr lang="pl-PL" baseline="0" dirty="0" smtClean="0"/>
              <a:t>, bit-</a:t>
            </a:r>
            <a:r>
              <a:rPr lang="pl-PL" baseline="0" dirty="0" err="1" smtClean="0"/>
              <a:t>wise</a:t>
            </a:r>
            <a:r>
              <a:rPr lang="pl-PL" baseline="0" dirty="0" smtClean="0"/>
              <a:t> interleaver, and symbol </a:t>
            </a:r>
            <a:r>
              <a:rPr lang="pl-PL" baseline="0" dirty="0" err="1" smtClean="0"/>
              <a:t>mapper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I’m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considering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equivallent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baseband</a:t>
            </a:r>
            <a:r>
              <a:rPr lang="pl-PL" baseline="0" dirty="0" smtClean="0"/>
              <a:t> channel model,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the RF part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ommited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Please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the WLAN </a:t>
            </a:r>
            <a:r>
              <a:rPr lang="pl-PL" baseline="0" dirty="0" err="1" smtClean="0"/>
              <a:t>transmitter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incorporates</a:t>
            </a:r>
            <a:r>
              <a:rPr lang="pl-PL" baseline="0" dirty="0" smtClean="0"/>
              <a:t> BICM </a:t>
            </a:r>
            <a:r>
              <a:rPr lang="pl-PL" baseline="0" dirty="0" err="1" smtClean="0"/>
              <a:t>principles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5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High-</a:t>
            </a:r>
            <a:r>
              <a:rPr lang="pl-PL" dirty="0" err="1" smtClean="0"/>
              <a:t>dispersive</a:t>
            </a:r>
            <a:r>
              <a:rPr lang="pl-PL" dirty="0" smtClean="0"/>
              <a:t> channel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0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for </a:t>
            </a:r>
            <a:r>
              <a:rPr lang="pl-PL" b="1" dirty="0" smtClean="0"/>
              <a:t>high-</a:t>
            </a:r>
            <a:r>
              <a:rPr lang="pl-PL" b="1" dirty="0" err="1" smtClean="0"/>
              <a:t>dispersive</a:t>
            </a:r>
            <a:r>
              <a:rPr lang="pl-PL" b="1" baseline="0" dirty="0" smtClean="0"/>
              <a:t> </a:t>
            </a:r>
            <a:r>
              <a:rPr lang="pl-PL" b="1" baseline="0" dirty="0" err="1" smtClean="0"/>
              <a:t>channels</a:t>
            </a:r>
            <a:endParaRPr lang="pl-PL" b="1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41926" y="361792"/>
            <a:ext cx="297023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doc.: IEEE 802.11-14/13</a:t>
            </a:r>
            <a:r>
              <a:rPr lang="pl-PL" sz="1600" b="1" dirty="0" smtClean="0"/>
              <a:t>76</a:t>
            </a:r>
            <a:r>
              <a:rPr lang="en-US" sz="1600" b="1" dirty="0" smtClean="0"/>
              <a:t>r</a:t>
            </a:r>
            <a:r>
              <a:rPr lang="pl-PL" sz="1600" b="1" dirty="0" smtClean="0"/>
              <a:t>2</a:t>
            </a:r>
            <a:endParaRPr lang="en-US" sz="16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Dokument_programu_Microsoft_Word_97_2003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67984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</a:t>
            </a:r>
            <a:r>
              <a:rPr lang="pl-PL" altLang="en-US" sz="2000" b="0" dirty="0" smtClean="0"/>
              <a:t>4</a:t>
            </a:r>
            <a:r>
              <a:rPr lang="en-GB" altLang="en-US" sz="2000" b="0" dirty="0" smtClean="0"/>
              <a:t>-</a:t>
            </a:r>
            <a:r>
              <a:rPr lang="pl-PL" altLang="en-US" sz="2000" b="0" dirty="0" smtClean="0"/>
              <a:t>11-04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3375"/>
            <a:ext cx="1539875" cy="276225"/>
          </a:xfrm>
          <a:noFill/>
        </p:spPr>
        <p:txBody>
          <a:bodyPr/>
          <a:lstStyle/>
          <a:p>
            <a:r>
              <a:rPr lang="pl-PL" altLang="en-US" dirty="0" err="1" smtClean="0"/>
              <a:t>November</a:t>
            </a:r>
            <a:r>
              <a:rPr lang="en-US" altLang="en-US" dirty="0" smtClean="0"/>
              <a:t> 201</a:t>
            </a:r>
            <a:r>
              <a:rPr lang="pl-PL" altLang="en-US" dirty="0" smtClean="0"/>
              <a:t>4</a:t>
            </a:r>
            <a:endParaRPr lang="en-GB" alt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2676"/>
              </p:ext>
            </p:extLst>
          </p:nvPr>
        </p:nvGraphicFramePr>
        <p:xfrm>
          <a:off x="546100" y="2268538"/>
          <a:ext cx="75882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Document" r:id="rId4" imgW="8137210" imgH="2445141" progId="Word.Document.8">
                  <p:embed/>
                </p:oleObj>
              </mc:Choice>
              <mc:Fallback>
                <p:oleObj name="Document" r:id="rId4" imgW="8137210" imgH="244514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268538"/>
                        <a:ext cx="7588250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25" y="626765"/>
            <a:ext cx="7981950" cy="1362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Receiver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10</a:t>
            </a:fld>
            <a:endParaRPr lang="en-GB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276475"/>
            <a:ext cx="8629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909998"/>
            <a:ext cx="2448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4x4 MIMO, 20 MHz </a:t>
            </a:r>
            <a:r>
              <a:rPr lang="pl-PL" sz="1600" b="1" dirty="0" err="1" smtClean="0">
                <a:solidFill>
                  <a:srgbClr val="C00000"/>
                </a:solidFill>
              </a:rPr>
              <a:t>uncorrelated</a:t>
            </a:r>
            <a:r>
              <a:rPr lang="pl-PL" sz="1600" b="1" dirty="0" smtClean="0">
                <a:solidFill>
                  <a:srgbClr val="C00000"/>
                </a:solidFill>
              </a:rPr>
              <a:t> Rayleigh fading channel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 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11</a:t>
            </a:fld>
            <a:endParaRPr lang="en-GB" smtClean="0"/>
          </a:p>
        </p:txBody>
      </p:sp>
      <p:grpSp>
        <p:nvGrpSpPr>
          <p:cNvPr id="5" name="Grupa 4"/>
          <p:cNvGrpSpPr/>
          <p:nvPr/>
        </p:nvGrpSpPr>
        <p:grpSpPr>
          <a:xfrm>
            <a:off x="2915816" y="980728"/>
            <a:ext cx="6152871" cy="5688632"/>
            <a:chOff x="2771799" y="980728"/>
            <a:chExt cx="6152871" cy="56886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980728"/>
              <a:ext cx="6152871" cy="568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Prostokąt 2"/>
            <p:cNvSpPr/>
            <p:nvPr/>
          </p:nvSpPr>
          <p:spPr bwMode="auto">
            <a:xfrm>
              <a:off x="4572000" y="1196752"/>
              <a:ext cx="2808312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6084168" y="1916832"/>
              <a:ext cx="208823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Iterative</a:t>
              </a:r>
              <a:r>
                <a:rPr lang="pl-PL" dirty="0" smtClean="0"/>
                <a:t> </a:t>
              </a:r>
              <a:r>
                <a:rPr lang="pl-PL" dirty="0" err="1" smtClean="0"/>
                <a:t>receiver</a:t>
              </a:r>
              <a:r>
                <a:rPr lang="pl-PL" dirty="0" smtClean="0"/>
                <a:t>, [15 17] </a:t>
              </a:r>
              <a:r>
                <a:rPr lang="pl-PL" dirty="0" err="1" smtClean="0"/>
                <a:t>code</a:t>
              </a:r>
              <a:endParaRPr lang="pl-PL" dirty="0" smtClean="0"/>
            </a:p>
            <a:p>
              <a:r>
                <a:rPr lang="pl-PL" b="1" dirty="0" err="1" smtClean="0"/>
                <a:t>Iteration</a:t>
              </a:r>
              <a:r>
                <a:rPr lang="pl-PL" b="1" dirty="0" smtClean="0"/>
                <a:t> #1</a:t>
              </a:r>
              <a:endParaRPr lang="en-US" b="1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964631" y="2780928"/>
              <a:ext cx="161606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Conventional</a:t>
              </a:r>
              <a:r>
                <a:rPr lang="pl-PL" dirty="0"/>
                <a:t> </a:t>
              </a:r>
              <a:r>
                <a:rPr lang="pl-PL" dirty="0" err="1" smtClean="0"/>
                <a:t>receiver</a:t>
              </a:r>
              <a:endParaRPr lang="pl-PL" dirty="0" smtClean="0"/>
            </a:p>
            <a:p>
              <a:r>
                <a:rPr lang="pl-PL" dirty="0" smtClean="0"/>
                <a:t>[171 133] </a:t>
              </a:r>
              <a:r>
                <a:rPr lang="pl-PL" dirty="0" err="1" smtClean="0"/>
                <a:t>code</a:t>
              </a:r>
              <a:endParaRPr lang="en-US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4342585" y="3893564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50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207800"/>
            <a:ext cx="5845051" cy="54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B channel (</a:t>
            </a:r>
            <a:r>
              <a:rPr lang="pl-PL" sz="1600" b="1" dirty="0" smtClean="0">
                <a:solidFill>
                  <a:srgbClr val="C00000"/>
                </a:solidFill>
              </a:rPr>
              <a:t>2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15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572000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83982" y="2708920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79613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752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813492" cy="54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3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50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(3)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27435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156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20" y="1196752"/>
            <a:ext cx="58568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>
                <a:solidFill>
                  <a:srgbClr val="C00000"/>
                </a:solidFill>
              </a:rPr>
              <a:t>E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4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10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(4)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004048" y="4928451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4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701106"/>
            <a:ext cx="7772400" cy="4392190"/>
          </a:xfrm>
        </p:spPr>
        <p:txBody>
          <a:bodyPr/>
          <a:lstStyle/>
          <a:p>
            <a:r>
              <a:rPr lang="en-US" b="0" dirty="0" smtClean="0"/>
              <a:t>System performance improved by iterative decoding</a:t>
            </a:r>
          </a:p>
          <a:p>
            <a:r>
              <a:rPr lang="en-US" b="0" dirty="0" smtClean="0"/>
              <a:t>Receiver latency reduced thanks to individual coding </a:t>
            </a:r>
            <a:r>
              <a:rPr lang="pl-PL" b="0" dirty="0" smtClean="0"/>
              <a:t>and </a:t>
            </a:r>
            <a:r>
              <a:rPr lang="en-US" b="0" dirty="0" smtClean="0"/>
              <a:t>interleaving of every OFDM multi-symbol</a:t>
            </a:r>
          </a:p>
          <a:p>
            <a:pPr lvl="1"/>
            <a:r>
              <a:rPr lang="en-US" dirty="0" smtClean="0"/>
              <a:t>no need to wait </a:t>
            </a:r>
            <a:r>
              <a:rPr lang="pl-PL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the reception of the original (possibly large) </a:t>
            </a:r>
            <a:r>
              <a:rPr lang="pl-PL" dirty="0" smtClean="0"/>
              <a:t>PPDU</a:t>
            </a:r>
            <a:r>
              <a:rPr lang="en-US" dirty="0" smtClean="0"/>
              <a:t> </a:t>
            </a:r>
            <a:r>
              <a:rPr lang="en-US" dirty="0"/>
              <a:t>before the iterative decoding </a:t>
            </a:r>
            <a:r>
              <a:rPr lang="en-US" dirty="0" smtClean="0"/>
              <a:t>starts</a:t>
            </a:r>
            <a:endParaRPr lang="pl-PL" b="0" dirty="0" smtClean="0"/>
          </a:p>
          <a:p>
            <a:r>
              <a:rPr lang="en-US" b="0" dirty="0" smtClean="0"/>
              <a:t>Applicable for WLANs exploiting space multiplexing </a:t>
            </a:r>
          </a:p>
          <a:p>
            <a:pPr lvl="1"/>
            <a:r>
              <a:rPr lang="en-US" b="0" dirty="0" smtClean="0"/>
              <a:t>a need for both reasonably high interleaver depth and low correlation between sub</a:t>
            </a:r>
            <a:r>
              <a:rPr lang="pl-PL" b="0" dirty="0" smtClean="0"/>
              <a:t>-</a:t>
            </a:r>
            <a:r>
              <a:rPr lang="en-US" b="0" dirty="0" smtClean="0"/>
              <a:t>channels</a:t>
            </a:r>
            <a:endParaRPr lang="pl-PL" b="0" dirty="0" smtClean="0"/>
          </a:p>
          <a:p>
            <a:r>
              <a:rPr lang="en-US" b="0" dirty="0" smtClean="0"/>
              <a:t>Transmission over 40, 80, or 160 MHz channels should be considered in the future</a:t>
            </a:r>
          </a:p>
          <a:p>
            <a:pPr lvl="1"/>
            <a:r>
              <a:rPr lang="en-US" b="0" dirty="0" smtClean="0"/>
              <a:t>improved freq</a:t>
            </a:r>
            <a:r>
              <a:rPr lang="en-US" dirty="0" smtClean="0"/>
              <a:t>uency diversity effect expected</a:t>
            </a:r>
            <a:r>
              <a:rPr lang="en-US" b="0" dirty="0" smtClean="0"/>
              <a:t> </a:t>
            </a:r>
          </a:p>
          <a:p>
            <a:pPr lvl="1"/>
            <a:endParaRPr lang="pl-PL" b="0" dirty="0" smtClean="0"/>
          </a:p>
          <a:p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4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1989138"/>
            <a:ext cx="7920235" cy="39601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the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generation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the </a:t>
            </a:r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technique</a:t>
            </a:r>
            <a:r>
              <a:rPr lang="pl-PL" dirty="0" smtClean="0"/>
              <a:t> </a:t>
            </a:r>
            <a:r>
              <a:rPr lang="pl-PL" dirty="0" err="1" smtClean="0"/>
              <a:t>applicable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?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70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A </a:t>
            </a:r>
            <a:r>
              <a:rPr lang="pl-PL" b="0" dirty="0" err="1" smtClean="0"/>
              <a:t>glance</a:t>
            </a:r>
            <a:r>
              <a:rPr lang="pl-PL" b="0" dirty="0" smtClean="0"/>
              <a:t> </a:t>
            </a:r>
            <a:r>
              <a:rPr lang="pl-PL" b="0" dirty="0" err="1" smtClean="0"/>
              <a:t>at</a:t>
            </a:r>
            <a:r>
              <a:rPr lang="pl-PL" b="0" dirty="0" smtClean="0"/>
              <a:t> Bit-</a:t>
            </a:r>
            <a:r>
              <a:rPr lang="pl-PL" b="0" dirty="0" err="1" smtClean="0"/>
              <a:t>interleaved</a:t>
            </a:r>
            <a:r>
              <a:rPr lang="pl-PL" b="0" dirty="0" smtClean="0"/>
              <a:t> </a:t>
            </a:r>
            <a:r>
              <a:rPr lang="pl-PL" b="0" dirty="0" err="1" smtClean="0"/>
              <a:t>Coded</a:t>
            </a:r>
            <a:r>
              <a:rPr lang="pl-PL" b="0" dirty="0" smtClean="0"/>
              <a:t> </a:t>
            </a:r>
            <a:r>
              <a:rPr lang="pl-PL" b="0" dirty="0" err="1" smtClean="0"/>
              <a:t>Modulation</a:t>
            </a:r>
            <a:r>
              <a:rPr lang="pl-PL" b="0" dirty="0" smtClean="0"/>
              <a:t> with </a:t>
            </a:r>
            <a:r>
              <a:rPr lang="pl-PL" b="0" dirty="0" err="1" smtClean="0"/>
              <a:t>Iterative</a:t>
            </a:r>
            <a:r>
              <a:rPr lang="pl-PL" b="0" dirty="0" smtClean="0"/>
              <a:t> </a:t>
            </a:r>
            <a:r>
              <a:rPr lang="pl-PL" b="0" dirty="0" err="1" smtClean="0"/>
              <a:t>Decoding</a:t>
            </a:r>
            <a:r>
              <a:rPr lang="pl-PL" b="0" dirty="0" smtClean="0"/>
              <a:t> (BICM-ID)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Proposed</a:t>
            </a:r>
            <a:r>
              <a:rPr lang="pl-PL" b="0" dirty="0" smtClean="0"/>
              <a:t> </a:t>
            </a:r>
            <a:r>
              <a:rPr lang="pl-PL" b="0" dirty="0" err="1" smtClean="0"/>
              <a:t>transmission</a:t>
            </a:r>
            <a:r>
              <a:rPr lang="pl-PL" b="0" dirty="0" smtClean="0"/>
              <a:t> </a:t>
            </a:r>
            <a:r>
              <a:rPr lang="pl-PL" b="0" dirty="0" err="1" smtClean="0"/>
              <a:t>scheme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Simulation</a:t>
            </a:r>
            <a:r>
              <a:rPr lang="pl-PL" b="0" dirty="0" smtClean="0"/>
              <a:t> </a:t>
            </a:r>
            <a:r>
              <a:rPr lang="pl-PL" b="0" dirty="0" err="1" smtClean="0"/>
              <a:t>results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Summary</a:t>
            </a:r>
            <a:endParaRPr lang="pl-PL" b="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143318" y="3457095"/>
            <a:ext cx="55916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Prostokąt 24"/>
          <p:cNvSpPr/>
          <p:nvPr/>
        </p:nvSpPr>
        <p:spPr bwMode="auto">
          <a:xfrm>
            <a:off x="4355976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22636"/>
            <a:ext cx="2489835" cy="25527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26" y="4615444"/>
            <a:ext cx="2780294" cy="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0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BICM-ID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221088"/>
            <a:ext cx="7772400" cy="166682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Requirements</a:t>
            </a:r>
            <a:r>
              <a:rPr lang="pl-PL" b="0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map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short-constraint-length</a:t>
            </a:r>
            <a:r>
              <a:rPr lang="pl-PL" dirty="0" smtClean="0"/>
              <a:t> </a:t>
            </a:r>
            <a:r>
              <a:rPr lang="pl-PL" dirty="0" err="1" smtClean="0"/>
              <a:t>convolutional</a:t>
            </a:r>
            <a:r>
              <a:rPr lang="pl-PL" dirty="0" smtClean="0"/>
              <a:t> </a:t>
            </a:r>
            <a:r>
              <a:rPr lang="pl-PL" dirty="0" err="1" smtClean="0"/>
              <a:t>encoder</a:t>
            </a:r>
            <a:endParaRPr lang="pl-PL" dirty="0" smtClean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/>
              <a:t>pseudo-</a:t>
            </a:r>
            <a:r>
              <a:rPr lang="pl-PL" dirty="0" err="1"/>
              <a:t>random</a:t>
            </a:r>
            <a:r>
              <a:rPr lang="pl-PL" dirty="0"/>
              <a:t> interleaver (of a </a:t>
            </a:r>
            <a:r>
              <a:rPr lang="pl-PL" b="1" dirty="0" err="1"/>
              <a:t>sufficient</a:t>
            </a:r>
            <a:r>
              <a:rPr lang="pl-PL" b="1" dirty="0"/>
              <a:t> </a:t>
            </a:r>
            <a:r>
              <a:rPr lang="pl-PL" b="1" dirty="0" err="1"/>
              <a:t>depth</a:t>
            </a:r>
            <a:r>
              <a:rPr lang="pl-PL" dirty="0" smtClean="0"/>
              <a:t>)</a:t>
            </a:r>
            <a:endParaRPr lang="pl-PL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smtClean="0"/>
              <a:t>high </a:t>
            </a:r>
            <a:r>
              <a:rPr lang="pl-PL" dirty="0" err="1" smtClean="0"/>
              <a:t>computational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endParaRPr lang="pl-PL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215326" y="3457095"/>
            <a:ext cx="48715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Łącznik prostoliniowy 28"/>
          <p:cNvCxnSpPr>
            <a:stCxn id="27" idx="2"/>
          </p:cNvCxnSpPr>
          <p:nvPr/>
        </p:nvCxnSpPr>
        <p:spPr bwMode="auto">
          <a:xfrm>
            <a:off x="3326078" y="4022636"/>
            <a:ext cx="0" cy="272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Łącznik prosty ze strzałką 29"/>
          <p:cNvCxnSpPr/>
          <p:nvPr/>
        </p:nvCxnSpPr>
        <p:spPr bwMode="auto">
          <a:xfrm>
            <a:off x="3326078" y="4295591"/>
            <a:ext cx="17276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Łącznik prosty ze strzałką 31"/>
          <p:cNvCxnSpPr/>
          <p:nvPr/>
        </p:nvCxnSpPr>
        <p:spPr bwMode="auto">
          <a:xfrm>
            <a:off x="6364996" y="4284218"/>
            <a:ext cx="10422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Łącznik prosty ze strzałką 32"/>
          <p:cNvCxnSpPr/>
          <p:nvPr/>
        </p:nvCxnSpPr>
        <p:spPr bwMode="auto">
          <a:xfrm flipV="1">
            <a:off x="7399326" y="3913098"/>
            <a:ext cx="0" cy="364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8" name="Obraz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69" y="4111322"/>
            <a:ext cx="506730" cy="255270"/>
          </a:xfrm>
          <a:prstGeom prst="rect">
            <a:avLst/>
          </a:prstGeom>
        </p:spPr>
      </p:pic>
      <p:sp>
        <p:nvSpPr>
          <p:cNvPr id="40" name="Prostokąt 39"/>
          <p:cNvSpPr/>
          <p:nvPr/>
        </p:nvSpPr>
        <p:spPr bwMode="auto">
          <a:xfrm>
            <a:off x="5053747" y="3962255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4427984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sp>
        <p:nvSpPr>
          <p:cNvPr id="2" name="Objaśnienie w chmurce 1"/>
          <p:cNvSpPr/>
          <p:nvPr/>
        </p:nvSpPr>
        <p:spPr bwMode="auto">
          <a:xfrm>
            <a:off x="6834250" y="4869160"/>
            <a:ext cx="2130237" cy="642580"/>
          </a:xfrm>
          <a:prstGeom prst="cloudCallout">
            <a:avLst>
              <a:gd name="adj1" fmla="val -62201"/>
              <a:gd name="adj2" fmla="val 2499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BICM-ID – </a:t>
            </a:r>
            <a:r>
              <a:rPr lang="en-US" dirty="0" err="1" smtClean="0"/>
              <a:t>labelings</a:t>
            </a:r>
            <a:r>
              <a:rPr lang="en-US" dirty="0" smtClean="0"/>
              <a:t> designed for iteratively decoded systems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5</a:t>
            </a:fld>
            <a:endParaRPr lang="en-GB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76285" t="42617" r="2572" b="10133"/>
          <a:stretch/>
        </p:blipFill>
        <p:spPr>
          <a:xfrm>
            <a:off x="2555776" y="1912898"/>
            <a:ext cx="3850333" cy="3330017"/>
          </a:xfrm>
          <a:prstGeom prst="rect">
            <a:avLst/>
          </a:prstGeom>
        </p:spPr>
      </p:pic>
      <p:sp>
        <p:nvSpPr>
          <p:cNvPr id="39" name="Symbol zastępczy zawartości 2"/>
          <p:cNvSpPr>
            <a:spLocks noGrp="1"/>
          </p:cNvSpPr>
          <p:nvPr>
            <p:ph idx="1"/>
          </p:nvPr>
        </p:nvSpPr>
        <p:spPr>
          <a:xfrm>
            <a:off x="768227" y="535510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maximize avg. Euclidean distance between constellation points, whose labels differ in exactly one bit</a:t>
            </a:r>
          </a:p>
        </p:txBody>
      </p:sp>
    </p:spTree>
    <p:extLst>
      <p:ext uri="{BB962C8B-B14F-4D97-AF65-F5344CB8AC3E}">
        <p14:creationId xmlns:p14="http://schemas.microsoft.com/office/powerpoint/2010/main" val="68349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541784"/>
            <a:ext cx="7772400" cy="654968"/>
          </a:xfrm>
        </p:spPr>
        <p:txBody>
          <a:bodyPr/>
          <a:lstStyle/>
          <a:p>
            <a:r>
              <a:rPr lang="pl-PL" dirty="0" smtClean="0"/>
              <a:t>Interleaver </a:t>
            </a:r>
            <a:r>
              <a:rPr lang="pl-PL" dirty="0" err="1" smtClean="0"/>
              <a:t>depth</a:t>
            </a:r>
            <a:r>
              <a:rPr lang="pl-PL" dirty="0"/>
              <a:t> </a:t>
            </a:r>
            <a:r>
              <a:rPr lang="pl-PL" dirty="0" err="1" smtClean="0"/>
              <a:t>issue</a:t>
            </a:r>
            <a:r>
              <a:rPr lang="pl-PL" dirty="0" smtClean="0"/>
              <a:t> in </a:t>
            </a:r>
            <a:r>
              <a:rPr lang="pl-PL" dirty="0" err="1" smtClean="0"/>
              <a:t>WLANs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6</a:t>
            </a:fld>
            <a:endParaRPr lang="en-GB" dirty="0" smtClean="0"/>
          </a:p>
        </p:txBody>
      </p:sp>
      <p:grpSp>
        <p:nvGrpSpPr>
          <p:cNvPr id="3" name="Grupa 2"/>
          <p:cNvGrpSpPr/>
          <p:nvPr/>
        </p:nvGrpSpPr>
        <p:grpSpPr>
          <a:xfrm>
            <a:off x="755576" y="1537437"/>
            <a:ext cx="7920880" cy="4915899"/>
            <a:chOff x="755576" y="1537437"/>
            <a:chExt cx="7920880" cy="49158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3" t="29024" r="6221" b="19349"/>
            <a:stretch/>
          </p:blipFill>
          <p:spPr bwMode="auto">
            <a:xfrm>
              <a:off x="899592" y="1537437"/>
              <a:ext cx="7776864" cy="491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ostokąt 1"/>
            <p:cNvSpPr/>
            <p:nvPr/>
          </p:nvSpPr>
          <p:spPr bwMode="auto">
            <a:xfrm>
              <a:off x="755576" y="6093296"/>
              <a:ext cx="864096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3488558" cy="2944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sz="2000" b="0" dirty="0" smtClean="0"/>
              <a:t>802.11n </a:t>
            </a:r>
            <a:r>
              <a:rPr lang="pl-PL" sz="2000" b="0" dirty="0" err="1" smtClean="0"/>
              <a:t>transmitter</a:t>
            </a:r>
            <a:endParaRPr lang="pl-PL" sz="2000" b="0" dirty="0" smtClean="0"/>
          </a:p>
        </p:txBody>
      </p:sp>
      <p:sp>
        <p:nvSpPr>
          <p:cNvPr id="4" name="Elipsa 3"/>
          <p:cNvSpPr/>
          <p:nvPr/>
        </p:nvSpPr>
        <p:spPr bwMode="auto">
          <a:xfrm>
            <a:off x="2879812" y="1569953"/>
            <a:ext cx="864096" cy="583376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2879812" y="2773616"/>
            <a:ext cx="864096" cy="583376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2879812" y="3933056"/>
            <a:ext cx="864096" cy="583376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2879812" y="5157192"/>
            <a:ext cx="864096" cy="583376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transmission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755576" y="386104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Coding </a:t>
            </a:r>
            <a:r>
              <a:rPr lang="pl-PL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interleaving </a:t>
            </a:r>
            <a:r>
              <a:rPr lang="pl-PL" dirty="0" smtClean="0">
                <a:solidFill>
                  <a:schemeClr val="accent2"/>
                </a:solidFill>
              </a:rPr>
              <a:t>applied </a:t>
            </a:r>
            <a:r>
              <a:rPr lang="en-US" dirty="0" smtClean="0">
                <a:solidFill>
                  <a:schemeClr val="accent2"/>
                </a:solidFill>
              </a:rPr>
              <a:t>individually </a:t>
            </a:r>
            <a:r>
              <a:rPr lang="pl-PL" dirty="0" smtClean="0">
                <a:solidFill>
                  <a:schemeClr val="accent2"/>
                </a:solidFill>
              </a:rPr>
              <a:t/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every OFDM multi-symbol</a:t>
            </a:r>
            <a:endParaRPr lang="pl-PL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endParaRPr lang="pl-PL" b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RESULTS: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every </a:t>
            </a:r>
            <a:r>
              <a:rPr lang="pl-PL" b="0" dirty="0" smtClean="0"/>
              <a:t>OFDM </a:t>
            </a:r>
            <a:r>
              <a:rPr lang="en-US" b="0" dirty="0" smtClean="0"/>
              <a:t>multi-symbol can be decoded separately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parallel processing of individual multi-symbols possible  </a:t>
            </a:r>
            <a:endParaRPr lang="en-US" dirty="0" smtClean="0"/>
          </a:p>
        </p:txBody>
      </p:sp>
      <p:sp>
        <p:nvSpPr>
          <p:cNvPr id="2" name="Prostokąt 1"/>
          <p:cNvSpPr/>
          <p:nvPr/>
        </p:nvSpPr>
        <p:spPr bwMode="auto">
          <a:xfrm>
            <a:off x="1619672" y="177281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1619672" y="213285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1619672" y="249289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619672" y="285293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 bwMode="auto">
          <a:xfrm flipV="1">
            <a:off x="1115616" y="1511206"/>
            <a:ext cx="0" cy="2133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>
            <a:off x="1115616" y="3645024"/>
            <a:ext cx="6904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pole tekstowe 15"/>
          <p:cNvSpPr txBox="1"/>
          <p:nvPr/>
        </p:nvSpPr>
        <p:spPr>
          <a:xfrm>
            <a:off x="395536" y="1412776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</a:p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505484" y="364502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241176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241176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241176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241176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3203848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3203848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3203848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3203848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 bwMode="auto">
          <a:xfrm>
            <a:off x="3995936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Prostokąt 26"/>
          <p:cNvSpPr/>
          <p:nvPr/>
        </p:nvSpPr>
        <p:spPr bwMode="auto">
          <a:xfrm>
            <a:off x="3995936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 bwMode="auto">
          <a:xfrm>
            <a:off x="3995936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3995936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Prostokąt 29"/>
          <p:cNvSpPr/>
          <p:nvPr/>
        </p:nvSpPr>
        <p:spPr bwMode="auto">
          <a:xfrm>
            <a:off x="4788024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Prostokąt 30"/>
          <p:cNvSpPr/>
          <p:nvPr/>
        </p:nvSpPr>
        <p:spPr bwMode="auto">
          <a:xfrm>
            <a:off x="4788024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Prostokąt 31"/>
          <p:cNvSpPr/>
          <p:nvPr/>
        </p:nvSpPr>
        <p:spPr bwMode="auto">
          <a:xfrm>
            <a:off x="4788024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Prostokąt 32"/>
          <p:cNvSpPr/>
          <p:nvPr/>
        </p:nvSpPr>
        <p:spPr bwMode="auto">
          <a:xfrm>
            <a:off x="4788024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Prostokąt 34"/>
          <p:cNvSpPr/>
          <p:nvPr/>
        </p:nvSpPr>
        <p:spPr bwMode="auto">
          <a:xfrm>
            <a:off x="5580112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5580112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5580112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Prostokąt 37"/>
          <p:cNvSpPr/>
          <p:nvPr/>
        </p:nvSpPr>
        <p:spPr bwMode="auto">
          <a:xfrm>
            <a:off x="5580112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Prostokąt 38"/>
          <p:cNvSpPr/>
          <p:nvPr/>
        </p:nvSpPr>
        <p:spPr bwMode="auto">
          <a:xfrm>
            <a:off x="637220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Prostokąt 39"/>
          <p:cNvSpPr/>
          <p:nvPr/>
        </p:nvSpPr>
        <p:spPr bwMode="auto">
          <a:xfrm>
            <a:off x="637220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Prostokąt 40"/>
          <p:cNvSpPr/>
          <p:nvPr/>
        </p:nvSpPr>
        <p:spPr bwMode="auto">
          <a:xfrm>
            <a:off x="637220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Prostokąt 41"/>
          <p:cNvSpPr/>
          <p:nvPr/>
        </p:nvSpPr>
        <p:spPr bwMode="auto">
          <a:xfrm>
            <a:off x="637220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3163644" y="1556792"/>
            <a:ext cx="792088" cy="1728192"/>
          </a:xfrm>
          <a:custGeom>
            <a:avLst/>
            <a:gdLst>
              <a:gd name="connsiteX0" fmla="*/ 0 w 864096"/>
              <a:gd name="connsiteY0" fmla="*/ 864096 h 1728192"/>
              <a:gd name="connsiteX1" fmla="*/ 432048 w 864096"/>
              <a:gd name="connsiteY1" fmla="*/ 0 h 1728192"/>
              <a:gd name="connsiteX2" fmla="*/ 864096 w 864096"/>
              <a:gd name="connsiteY2" fmla="*/ 864096 h 1728192"/>
              <a:gd name="connsiteX3" fmla="*/ 432048 w 864096"/>
              <a:gd name="connsiteY3" fmla="*/ 1728192 h 1728192"/>
              <a:gd name="connsiteX4" fmla="*/ 0 w 86409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76" h="1728192">
                <a:moveTo>
                  <a:pt x="1140" y="864096"/>
                </a:moveTo>
                <a:cubicBezTo>
                  <a:pt x="1140" y="386869"/>
                  <a:pt x="-43966" y="0"/>
                  <a:pt x="433188" y="0"/>
                </a:cubicBezTo>
                <a:cubicBezTo>
                  <a:pt x="910342" y="0"/>
                  <a:pt x="865236" y="386869"/>
                  <a:pt x="865236" y="864096"/>
                </a:cubicBezTo>
                <a:cubicBezTo>
                  <a:pt x="865236" y="1341323"/>
                  <a:pt x="878536" y="1728192"/>
                  <a:pt x="433188" y="1728192"/>
                </a:cubicBezTo>
                <a:cubicBezTo>
                  <a:pt x="-12160" y="1728192"/>
                  <a:pt x="1140" y="1341323"/>
                  <a:pt x="1140" y="864096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749476" y="1342092"/>
            <a:ext cx="2190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  <a:r>
              <a:rPr lang="pl-PL" sz="1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l-PL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</a:t>
            </a:r>
            <a:endParaRPr lang="pl-PL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587419" y="13111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PHY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 bwMode="auto">
          <a:xfrm flipH="1">
            <a:off x="6012160" y="1632855"/>
            <a:ext cx="652264" cy="2479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9" name="Łącznik prosty ze strzałką 48"/>
          <p:cNvCxnSpPr/>
          <p:nvPr/>
        </p:nvCxnSpPr>
        <p:spPr bwMode="auto">
          <a:xfrm flipH="1">
            <a:off x="6596608" y="1674386"/>
            <a:ext cx="135632" cy="2064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pole tekstowe 51"/>
          <p:cNvSpPr txBox="1"/>
          <p:nvPr/>
        </p:nvSpPr>
        <p:spPr>
          <a:xfrm>
            <a:off x="6457136" y="1171190"/>
            <a:ext cx="11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0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(1)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581128"/>
            <a:ext cx="7772400" cy="172819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3 </a:t>
            </a:r>
            <a:r>
              <a:rPr lang="pl-PL" b="0" dirty="0" err="1" smtClean="0"/>
              <a:t>tail</a:t>
            </a:r>
            <a:r>
              <a:rPr lang="pl-PL" b="0" dirty="0" smtClean="0"/>
              <a:t> </a:t>
            </a:r>
            <a:r>
              <a:rPr lang="pl-PL" b="0" dirty="0" err="1" smtClean="0"/>
              <a:t>bits</a:t>
            </a:r>
            <a:r>
              <a:rPr lang="pl-PL" b="0" dirty="0" smtClean="0"/>
              <a:t> </a:t>
            </a:r>
            <a:r>
              <a:rPr lang="pl-PL" b="0" dirty="0" err="1" smtClean="0"/>
              <a:t>appended</a:t>
            </a:r>
            <a:r>
              <a:rPr lang="pl-PL" b="0" dirty="0" smtClean="0"/>
              <a:t> for </a:t>
            </a:r>
            <a:r>
              <a:rPr lang="pl-PL" b="0" dirty="0" err="1" smtClean="0"/>
              <a:t>every</a:t>
            </a:r>
            <a:r>
              <a:rPr lang="pl-PL" b="0" dirty="0" smtClean="0"/>
              <a:t> </a:t>
            </a:r>
            <a:r>
              <a:rPr lang="pl-PL" b="0" dirty="0" err="1" smtClean="0"/>
              <a:t>multi</a:t>
            </a:r>
            <a:r>
              <a:rPr lang="pl-PL" b="0" dirty="0" smtClean="0"/>
              <a:t>-symbol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b="0" dirty="0" smtClean="0"/>
              <a:t>(&lt;1% of data </a:t>
            </a:r>
            <a:r>
              <a:rPr lang="pl-PL" b="0" dirty="0" err="1" smtClean="0"/>
              <a:t>payload</a:t>
            </a:r>
            <a:r>
              <a:rPr lang="pl-PL" b="0" dirty="0" smtClean="0"/>
              <a:t> (</a:t>
            </a:r>
            <a:r>
              <a:rPr lang="pl-PL" dirty="0" smtClean="0"/>
              <a:t>416 </a:t>
            </a:r>
            <a:r>
              <a:rPr lang="pl-PL" dirty="0" err="1" smtClean="0"/>
              <a:t>bits</a:t>
            </a:r>
            <a:r>
              <a:rPr lang="pl-PL" dirty="0" smtClean="0"/>
              <a:t>), </a:t>
            </a:r>
            <a:r>
              <a:rPr lang="pl-PL" b="0" dirty="0" smtClean="0"/>
              <a:t>in the </a:t>
            </a:r>
            <a:r>
              <a:rPr lang="pl-PL" b="0" dirty="0" err="1" smtClean="0"/>
              <a:t>case</a:t>
            </a:r>
            <a:r>
              <a:rPr lang="pl-PL" b="0" dirty="0" smtClean="0"/>
              <a:t> of 4 </a:t>
            </a:r>
            <a:r>
              <a:rPr lang="pl-PL" b="0" dirty="0" err="1" smtClean="0"/>
              <a:t>space</a:t>
            </a:r>
            <a:r>
              <a:rPr lang="pl-PL" b="0" dirty="0" smtClean="0"/>
              <a:t> </a:t>
            </a:r>
            <a:r>
              <a:rPr lang="pl-PL" b="0" dirty="0" err="1" smtClean="0"/>
              <a:t>stream</a:t>
            </a:r>
            <a:r>
              <a:rPr lang="pl-PL" dirty="0" err="1" smtClean="0"/>
              <a:t>s</a:t>
            </a:r>
            <a:r>
              <a:rPr lang="pl-PL" dirty="0" smtClean="0"/>
              <a:t>,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16-QAM </a:t>
            </a:r>
            <a:r>
              <a:rPr lang="pl-PL" dirty="0" err="1" smtClean="0"/>
              <a:t>modulation</a:t>
            </a:r>
            <a:r>
              <a:rPr lang="pl-PL" dirty="0" smtClean="0"/>
              <a:t> and 20 MHz channel)</a:t>
            </a:r>
            <a:endParaRPr lang="pl-PL" b="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6792"/>
            <a:ext cx="8686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6792"/>
            <a:ext cx="8686800" cy="2667000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 bwMode="auto">
          <a:xfrm>
            <a:off x="4052042" y="3806341"/>
            <a:ext cx="2779429" cy="2430971"/>
          </a:xfrm>
          <a:prstGeom prst="roundRect">
            <a:avLst>
              <a:gd name="adj" fmla="val 587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59551" y="4437112"/>
            <a:ext cx="3240360" cy="130479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„</a:t>
            </a:r>
            <a:r>
              <a:rPr lang="pl-PL" b="0" dirty="0" err="1" smtClean="0"/>
              <a:t>Optimal</a:t>
            </a:r>
            <a:r>
              <a:rPr lang="pl-PL" b="0" dirty="0" smtClean="0"/>
              <a:t>” 16-QAM </a:t>
            </a:r>
            <a:br>
              <a:rPr lang="pl-PL" b="0" dirty="0" smtClean="0"/>
            </a:br>
            <a:r>
              <a:rPr lang="pl-PL" b="0" dirty="0" err="1" smtClean="0"/>
              <a:t>labeling</a:t>
            </a:r>
            <a:r>
              <a:rPr lang="pl-PL" b="0" dirty="0" smtClean="0"/>
              <a:t> map applied </a:t>
            </a:r>
            <a:br>
              <a:rPr lang="pl-PL" b="0" dirty="0" smtClean="0"/>
            </a:br>
            <a:r>
              <a:rPr lang="pl-PL" b="0" dirty="0" smtClean="0"/>
              <a:t>in the </a:t>
            </a:r>
            <a:r>
              <a:rPr lang="pl-PL" b="0" dirty="0" err="1" smtClean="0"/>
              <a:t>mapper</a:t>
            </a:r>
            <a:endParaRPr lang="pl-PL" b="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6341"/>
            <a:ext cx="2778253" cy="24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35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x|y_t)\propto P(y_t|x)P(x) }\]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,75"/>
  <p:tag name="ORIGINALWIDTH" val="1098"/>
  <p:tag name="LATEXADDIN" val="\documentclass{article}&#10;\usepackage{amsmath}&#10;\usepackage{color}&#10;\pagestyle{empty}&#10;\begin{document}&#10;&#10;$\color{red}\hat{x}_t=\arg\underset{x}{\max}{P(x|y_t)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P(x)} \]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0000"/>
      </a:accent1>
      <a:accent2>
        <a:srgbClr val="2D2DB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19473</TotalTime>
  <Words>839</Words>
  <Application>Microsoft Office PowerPoint</Application>
  <PresentationFormat>Pokaz na ekranie (4:3)</PresentationFormat>
  <Paragraphs>186</Paragraphs>
  <Slides>16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Symbol</vt:lpstr>
      <vt:lpstr>Times New Roman</vt:lpstr>
      <vt:lpstr>802-11-Submission</vt:lpstr>
      <vt:lpstr>Document</vt:lpstr>
      <vt:lpstr>Prezentacja programu PowerPoint</vt:lpstr>
      <vt:lpstr>Outline</vt:lpstr>
      <vt:lpstr>BICM</vt:lpstr>
      <vt:lpstr>BICM-ID</vt:lpstr>
      <vt:lpstr>BICM-ID – labelings designed for iteratively decoded systems</vt:lpstr>
      <vt:lpstr>Interleaver depth issue in WLANs</vt:lpstr>
      <vt:lpstr>Proposed transmission scheme</vt:lpstr>
      <vt:lpstr>Transmitter (1)</vt:lpstr>
      <vt:lpstr>Transmitter (2)</vt:lpstr>
      <vt:lpstr>Receiver</vt:lpstr>
      <vt:lpstr>Simulation results (1) </vt:lpstr>
      <vt:lpstr>Simulation results (2)</vt:lpstr>
      <vt:lpstr>Simulation results (3)</vt:lpstr>
      <vt:lpstr>Simulation results (4)</vt:lpstr>
      <vt:lpstr>Summary</vt:lpstr>
      <vt:lpstr>Straw Poll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Maciej Krasicki</cp:lastModifiedBy>
  <cp:revision>1110</cp:revision>
  <cp:lastPrinted>1998-02-10T13:28:06Z</cp:lastPrinted>
  <dcterms:created xsi:type="dcterms:W3CDTF">2004-12-02T14:01:45Z</dcterms:created>
  <dcterms:modified xsi:type="dcterms:W3CDTF">2014-11-04T03:54:34Z</dcterms:modified>
</cp:coreProperties>
</file>