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6" r:id="rId3"/>
    <p:sldId id="261" r:id="rId4"/>
    <p:sldId id="301" r:id="rId5"/>
    <p:sldId id="317" r:id="rId6"/>
    <p:sldId id="291" r:id="rId7"/>
    <p:sldId id="318" r:id="rId8"/>
    <p:sldId id="302" r:id="rId9"/>
    <p:sldId id="303" r:id="rId10"/>
    <p:sldId id="296" r:id="rId11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>
          <p15:clr>
            <a:srgbClr val="A4A3A4"/>
          </p15:clr>
        </p15:guide>
        <p15:guide id="2" pos="212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83764" autoAdjust="0"/>
  </p:normalViewPr>
  <p:slideViewPr>
    <p:cSldViewPr>
      <p:cViewPr varScale="1">
        <p:scale>
          <a:sx n="68" d="100"/>
          <a:sy n="68" d="100"/>
        </p:scale>
        <p:origin x="37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36228-2FD9-4C1D-9731-C9A654C28F74}" type="doc">
      <dgm:prSet loTypeId="urn:microsoft.com/office/officeart/2005/8/layout/chevron1" loCatId="process" qsTypeId="urn:microsoft.com/office/officeart/2005/8/quickstyle/simple1" qsCatId="simple" csTypeId="urn:microsoft.com/office/officeart/2005/8/colors/accent2_3" csCatId="accent2" phldr="1"/>
      <dgm:spPr/>
    </dgm:pt>
    <dgm:pt modelId="{59DA3550-1FB9-403C-AF46-C45CE770A839}">
      <dgm:prSet phldrT="[Text]"/>
      <dgm:spPr/>
      <dgm:t>
        <a:bodyPr/>
        <a:lstStyle/>
        <a:p>
          <a:r>
            <a:rPr lang="en-US" dirty="0" smtClean="0"/>
            <a:t>RSSI</a:t>
          </a:r>
        </a:p>
      </dgm:t>
    </dgm:pt>
    <dgm:pt modelId="{01960343-48E5-4B8F-B18C-7C7C89A986A0}" type="parTrans" cxnId="{E87A8F87-2F25-408B-82C2-AFBCCC6D00C1}">
      <dgm:prSet/>
      <dgm:spPr/>
      <dgm:t>
        <a:bodyPr/>
        <a:lstStyle/>
        <a:p>
          <a:endParaRPr lang="en-US"/>
        </a:p>
      </dgm:t>
    </dgm:pt>
    <dgm:pt modelId="{61AF3C06-7D89-4C9C-87C7-89FA4CF76234}" type="sibTrans" cxnId="{E87A8F87-2F25-408B-82C2-AFBCCC6D00C1}">
      <dgm:prSet/>
      <dgm:spPr/>
      <dgm:t>
        <a:bodyPr/>
        <a:lstStyle/>
        <a:p>
          <a:endParaRPr lang="en-US"/>
        </a:p>
      </dgm:t>
    </dgm:pt>
    <dgm:pt modelId="{1D2BA242-61A4-45F9-A00C-E60F9FC64A6D}">
      <dgm:prSet phldrT="[Text]"/>
      <dgm:spPr/>
      <dgm:t>
        <a:bodyPr/>
        <a:lstStyle/>
        <a:p>
          <a:r>
            <a:rPr lang="en-US" dirty="0" smtClean="0"/>
            <a:t>Time Of Departure</a:t>
          </a:r>
        </a:p>
      </dgm:t>
    </dgm:pt>
    <dgm:pt modelId="{7E63B200-BD19-432A-BC1A-34CA15F56527}" type="parTrans" cxnId="{B816C61A-6805-4CDE-966D-15C8D0A6C68D}">
      <dgm:prSet/>
      <dgm:spPr/>
      <dgm:t>
        <a:bodyPr/>
        <a:lstStyle/>
        <a:p>
          <a:endParaRPr lang="en-US"/>
        </a:p>
      </dgm:t>
    </dgm:pt>
    <dgm:pt modelId="{D66AF98F-AD3B-4E9C-AF36-DA22DADBBEE5}" type="sibTrans" cxnId="{B816C61A-6805-4CDE-966D-15C8D0A6C68D}">
      <dgm:prSet/>
      <dgm:spPr/>
      <dgm:t>
        <a:bodyPr/>
        <a:lstStyle/>
        <a:p>
          <a:endParaRPr lang="en-US"/>
        </a:p>
      </dgm:t>
    </dgm:pt>
    <dgm:pt modelId="{467F2BB7-F310-48A4-944E-F96F12F70647}">
      <dgm:prSet phldrT="[Text]"/>
      <dgm:spPr/>
      <dgm:t>
        <a:bodyPr/>
        <a:lstStyle/>
        <a:p>
          <a:r>
            <a:rPr lang="en-US" dirty="0" smtClean="0"/>
            <a:t>Fine timing measurement</a:t>
          </a:r>
        </a:p>
      </dgm:t>
    </dgm:pt>
    <dgm:pt modelId="{A3818017-F04A-4422-BA63-C35574DD2DFB}" type="parTrans" cxnId="{F361AE7E-AB5C-4CC3-B111-FBB26F871C0F}">
      <dgm:prSet/>
      <dgm:spPr/>
      <dgm:t>
        <a:bodyPr/>
        <a:lstStyle/>
        <a:p>
          <a:endParaRPr lang="en-US"/>
        </a:p>
      </dgm:t>
    </dgm:pt>
    <dgm:pt modelId="{121F11CE-89B3-45A0-A3A2-AFEC0A6687B3}" type="sibTrans" cxnId="{F361AE7E-AB5C-4CC3-B111-FBB26F871C0F}">
      <dgm:prSet/>
      <dgm:spPr/>
      <dgm:t>
        <a:bodyPr/>
        <a:lstStyle/>
        <a:p>
          <a:endParaRPr lang="en-US"/>
        </a:p>
      </dgm:t>
    </dgm:pt>
    <dgm:pt modelId="{07F16DBB-010D-48C3-9D04-AE9400FD820C}" type="pres">
      <dgm:prSet presAssocID="{CA236228-2FD9-4C1D-9731-C9A654C28F74}" presName="Name0" presStyleCnt="0">
        <dgm:presLayoutVars>
          <dgm:dir/>
          <dgm:animLvl val="lvl"/>
          <dgm:resizeHandles val="exact"/>
        </dgm:presLayoutVars>
      </dgm:prSet>
      <dgm:spPr/>
    </dgm:pt>
    <dgm:pt modelId="{72D6FFA8-9713-4EFE-A890-14D7068BCA14}" type="pres">
      <dgm:prSet presAssocID="{59DA3550-1FB9-403C-AF46-C45CE770A83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E6574-790B-479C-980E-DB6771898DC3}" type="pres">
      <dgm:prSet presAssocID="{61AF3C06-7D89-4C9C-87C7-89FA4CF76234}" presName="parTxOnlySpace" presStyleCnt="0"/>
      <dgm:spPr/>
    </dgm:pt>
    <dgm:pt modelId="{25FAD896-E16F-4E10-80CC-7994548F69F5}" type="pres">
      <dgm:prSet presAssocID="{1D2BA242-61A4-45F9-A00C-E60F9FC64A6D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9B74D-D0B0-405B-8F0B-B638C553A9DE}" type="pres">
      <dgm:prSet presAssocID="{D66AF98F-AD3B-4E9C-AF36-DA22DADBBEE5}" presName="parTxOnlySpace" presStyleCnt="0"/>
      <dgm:spPr/>
    </dgm:pt>
    <dgm:pt modelId="{7FF3EB8F-858D-4EE7-BAC3-364FB13F440B}" type="pres">
      <dgm:prSet presAssocID="{467F2BB7-F310-48A4-944E-F96F12F7064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3459B0-3277-461A-AF08-701FF5636654}" type="presOf" srcId="{467F2BB7-F310-48A4-944E-F96F12F70647}" destId="{7FF3EB8F-858D-4EE7-BAC3-364FB13F440B}" srcOrd="0" destOrd="0" presId="urn:microsoft.com/office/officeart/2005/8/layout/chevron1"/>
    <dgm:cxn modelId="{E87A8F87-2F25-408B-82C2-AFBCCC6D00C1}" srcId="{CA236228-2FD9-4C1D-9731-C9A654C28F74}" destId="{59DA3550-1FB9-403C-AF46-C45CE770A839}" srcOrd="0" destOrd="0" parTransId="{01960343-48E5-4B8F-B18C-7C7C89A986A0}" sibTransId="{61AF3C06-7D89-4C9C-87C7-89FA4CF76234}"/>
    <dgm:cxn modelId="{D4608E71-FEDF-491C-BD2E-873330152439}" type="presOf" srcId="{1D2BA242-61A4-45F9-A00C-E60F9FC64A6D}" destId="{25FAD896-E16F-4E10-80CC-7994548F69F5}" srcOrd="0" destOrd="0" presId="urn:microsoft.com/office/officeart/2005/8/layout/chevron1"/>
    <dgm:cxn modelId="{F70F4CB5-6BE2-49A2-8583-903214F879B4}" type="presOf" srcId="{CA236228-2FD9-4C1D-9731-C9A654C28F74}" destId="{07F16DBB-010D-48C3-9D04-AE9400FD820C}" srcOrd="0" destOrd="0" presId="urn:microsoft.com/office/officeart/2005/8/layout/chevron1"/>
    <dgm:cxn modelId="{F361AE7E-AB5C-4CC3-B111-FBB26F871C0F}" srcId="{CA236228-2FD9-4C1D-9731-C9A654C28F74}" destId="{467F2BB7-F310-48A4-944E-F96F12F70647}" srcOrd="2" destOrd="0" parTransId="{A3818017-F04A-4422-BA63-C35574DD2DFB}" sibTransId="{121F11CE-89B3-45A0-A3A2-AFEC0A6687B3}"/>
    <dgm:cxn modelId="{B816C61A-6805-4CDE-966D-15C8D0A6C68D}" srcId="{CA236228-2FD9-4C1D-9731-C9A654C28F74}" destId="{1D2BA242-61A4-45F9-A00C-E60F9FC64A6D}" srcOrd="1" destOrd="0" parTransId="{7E63B200-BD19-432A-BC1A-34CA15F56527}" sibTransId="{D66AF98F-AD3B-4E9C-AF36-DA22DADBBEE5}"/>
    <dgm:cxn modelId="{B9E75794-B96F-44BF-BC8B-1A0A5C548C60}" type="presOf" srcId="{59DA3550-1FB9-403C-AF46-C45CE770A839}" destId="{72D6FFA8-9713-4EFE-A890-14D7068BCA14}" srcOrd="0" destOrd="0" presId="urn:microsoft.com/office/officeart/2005/8/layout/chevron1"/>
    <dgm:cxn modelId="{FFE86E2C-EBE6-48BA-A2A6-AFB5E4E36A2F}" type="presParOf" srcId="{07F16DBB-010D-48C3-9D04-AE9400FD820C}" destId="{72D6FFA8-9713-4EFE-A890-14D7068BCA14}" srcOrd="0" destOrd="0" presId="urn:microsoft.com/office/officeart/2005/8/layout/chevron1"/>
    <dgm:cxn modelId="{1B54B57F-E70D-460D-9ED6-9E4F26CF4F46}" type="presParOf" srcId="{07F16DBB-010D-48C3-9D04-AE9400FD820C}" destId="{3CBE6574-790B-479C-980E-DB6771898DC3}" srcOrd="1" destOrd="0" presId="urn:microsoft.com/office/officeart/2005/8/layout/chevron1"/>
    <dgm:cxn modelId="{13E3A46C-29D0-4384-B000-42B0828BEEA7}" type="presParOf" srcId="{07F16DBB-010D-48C3-9D04-AE9400FD820C}" destId="{25FAD896-E16F-4E10-80CC-7994548F69F5}" srcOrd="2" destOrd="0" presId="urn:microsoft.com/office/officeart/2005/8/layout/chevron1"/>
    <dgm:cxn modelId="{A0DA4AB1-9470-417E-8F29-49FD06B7B14E}" type="presParOf" srcId="{07F16DBB-010D-48C3-9D04-AE9400FD820C}" destId="{C9E9B74D-D0B0-405B-8F0B-B638C553A9DE}" srcOrd="3" destOrd="0" presId="urn:microsoft.com/office/officeart/2005/8/layout/chevron1"/>
    <dgm:cxn modelId="{8CBDC313-075C-441C-A89E-DC81C35A9D47}" type="presParOf" srcId="{07F16DBB-010D-48C3-9D04-AE9400FD820C}" destId="{7FF3EB8F-858D-4EE7-BAC3-364FB13F440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6FFA8-9713-4EFE-A890-14D7068BCA14}">
      <dsp:nvSpPr>
        <dsp:cNvPr id="0" name=""/>
        <dsp:cNvSpPr/>
      </dsp:nvSpPr>
      <dsp:spPr>
        <a:xfrm>
          <a:off x="2404" y="1445992"/>
          <a:ext cx="2930036" cy="1172014"/>
        </a:xfrm>
        <a:prstGeom prst="chevron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RSSI</a:t>
          </a:r>
        </a:p>
      </dsp:txBody>
      <dsp:txXfrm>
        <a:off x="588411" y="1445992"/>
        <a:ext cx="1758022" cy="1172014"/>
      </dsp:txXfrm>
    </dsp:sp>
    <dsp:sp modelId="{25FAD896-E16F-4E10-80CC-7994548F69F5}">
      <dsp:nvSpPr>
        <dsp:cNvPr id="0" name=""/>
        <dsp:cNvSpPr/>
      </dsp:nvSpPr>
      <dsp:spPr>
        <a:xfrm>
          <a:off x="2639437" y="1445992"/>
          <a:ext cx="2930036" cy="1172014"/>
        </a:xfrm>
        <a:prstGeom prst="chevron">
          <a:avLst/>
        </a:prstGeom>
        <a:solidFill>
          <a:schemeClr val="accent2">
            <a:shade val="80000"/>
            <a:hueOff val="0"/>
            <a:satOff val="-5541"/>
            <a:lumOff val="14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Time Of Departure</a:t>
          </a:r>
        </a:p>
      </dsp:txBody>
      <dsp:txXfrm>
        <a:off x="3225444" y="1445992"/>
        <a:ext cx="1758022" cy="1172014"/>
      </dsp:txXfrm>
    </dsp:sp>
    <dsp:sp modelId="{7FF3EB8F-858D-4EE7-BAC3-364FB13F440B}">
      <dsp:nvSpPr>
        <dsp:cNvPr id="0" name=""/>
        <dsp:cNvSpPr/>
      </dsp:nvSpPr>
      <dsp:spPr>
        <a:xfrm>
          <a:off x="5276470" y="1445992"/>
          <a:ext cx="2930036" cy="1172014"/>
        </a:xfrm>
        <a:prstGeom prst="chevron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Fine timing measurement</a:t>
          </a:r>
        </a:p>
      </dsp:txBody>
      <dsp:txXfrm>
        <a:off x="5862477" y="1445992"/>
        <a:ext cx="1758022" cy="1172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23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/>
              <a:t>M</a:t>
            </a:r>
            <a:r>
              <a:rPr lang="en-US" sz="1600" b="0" dirty="0" smtClean="0"/>
              <a:t>aking development effort easier.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b="0" dirty="0" smtClean="0"/>
              <a:t>time to market shorter which provide an opportunity for cost efficient strong penetration real world products.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b="0" dirty="0" smtClean="0"/>
              <a:t>Using existing connectivity technology also promotes interoperability as it uses existing SDOs and ITOs.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Swiss army knife of modern days – the smartphone,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Vendor</a:t>
            </a:r>
            <a:r>
              <a:rPr lang="en-US" baseline="0" dirty="0" smtClean="0"/>
              <a:t> reluctant to add radios.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99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21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9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Jonathan Segev, Intel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11-14/1373r0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gabor.bajko@mediate.com" TargetMode="External"/><Relationship Id="rId3" Type="http://schemas.openxmlformats.org/officeDocument/2006/relationships/hyperlink" Target="mailto:jonathan.segev@intel.com" TargetMode="External"/><Relationship Id="rId7" Type="http://schemas.openxmlformats.org/officeDocument/2006/relationships/hyperlink" Target="mailto:james.wa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ganesh.venkatesan@intel.com" TargetMode="External"/><Relationship Id="rId5" Type="http://schemas.openxmlformats.org/officeDocument/2006/relationships/hyperlink" Target="mailto:brianh@cisco.com" TargetMode="External"/><Relationship Id="rId10" Type="http://schemas.openxmlformats.org/officeDocument/2006/relationships/hyperlink" Target="mailto:caldana@qca.qualcomm.com" TargetMode="External"/><Relationship Id="rId4" Type="http://schemas.openxmlformats.org/officeDocument/2006/relationships/hyperlink" Target="mailto:naveen.kakani@csr.com" TargetMode="External"/><Relationship Id="rId9" Type="http://schemas.openxmlformats.org/officeDocument/2006/relationships/hyperlink" Target="mailto:liwenchu@marvell.com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1.xml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14.emf"/><Relationship Id="rId5" Type="http://schemas.openxmlformats.org/officeDocument/2006/relationships/diagramLayout" Target="../diagrams/layout1.xml"/><Relationship Id="rId10" Type="http://schemas.openxmlformats.org/officeDocument/2006/relationships/image" Target="../media/image13.emf"/><Relationship Id="rId4" Type="http://schemas.openxmlformats.org/officeDocument/2006/relationships/diagramData" Target="../diagrams/data1.xml"/><Relationship Id="rId9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79611"/>
            <a:ext cx="7770813" cy="1065213"/>
          </a:xfrm>
        </p:spPr>
        <p:txBody>
          <a:bodyPr/>
          <a:lstStyle/>
          <a:p>
            <a:r>
              <a:rPr lang="en-US" dirty="0" smtClean="0"/>
              <a:t>Next Generation Positioning </a:t>
            </a:r>
            <a:br>
              <a:rPr lang="en-US" dirty="0" smtClean="0"/>
            </a:br>
            <a:r>
              <a:rPr lang="en-US" dirty="0" smtClean="0"/>
              <a:t>Project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Jonathan Segev, Intel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9405" y="188147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315715"/>
              </p:ext>
            </p:extLst>
          </p:nvPr>
        </p:nvGraphicFramePr>
        <p:xfrm>
          <a:off x="647564" y="2399288"/>
          <a:ext cx="8028892" cy="35481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8172"/>
                <a:gridCol w="1113470"/>
                <a:gridCol w="998283"/>
                <a:gridCol w="1612613"/>
                <a:gridCol w="23463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Affiliation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Jonathan Segev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+972-54-2403587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2"/>
                          </a:solidFill>
                          <a:hlinkClick r:id="rId3"/>
                        </a:rPr>
                        <a:t>jonathan.segev@intel.com</a:t>
                      </a:r>
                      <a:endParaRPr lang="en-US" sz="1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25735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Peter </a:t>
                      </a:r>
                      <a:r>
                        <a:rPr kumimoji="1"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Thornycroft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Aruba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naveen.kakani@csr.com</a:t>
                      </a:r>
                      <a:r>
                        <a:rPr kumimoji="1" lang="en-US" sz="1400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en-US" sz="140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Brian Hart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sv-SE" sz="14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brianh@cisco.com</a:t>
                      </a:r>
                      <a:r>
                        <a:rPr kumimoji="1" lang="sv-SE" sz="1400" b="0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en-US" sz="14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Naveen </a:t>
                      </a:r>
                      <a:r>
                        <a:rPr kumimoji="1"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Kakani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CSR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naveen.kakani@csr.com</a:t>
                      </a:r>
                      <a:r>
                        <a:rPr kumimoji="1" lang="en-US" sz="1400" kern="1200" baseline="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en-US" sz="140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Ganesh </a:t>
                      </a:r>
                      <a:r>
                        <a:rPr kumimoji="1"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Venkatesan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ganesh.venkatesan@intel.com</a:t>
                      </a:r>
                      <a:r>
                        <a:rPr kumimoji="1" lang="en-US" sz="140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en-US" sz="140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James</a:t>
                      </a:r>
                      <a:r>
                        <a:rPr kumimoji="1"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Wang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james.wang@mediatek.com</a:t>
                      </a:r>
                      <a:r>
                        <a:rPr kumimoji="1" lang="en-US" sz="1400" kern="1200" baseline="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en-US" sz="140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Gabor </a:t>
                      </a:r>
                      <a:r>
                        <a:rPr kumimoji="1"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Bajko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gabor.bajko@mediate.com</a:t>
                      </a:r>
                      <a:r>
                        <a:rPr kumimoji="1" lang="en-US" sz="140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en-US" sz="140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Liwen</a:t>
                      </a: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Chu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Marvell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40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liwenchu@marvell.com</a:t>
                      </a:r>
                      <a:r>
                        <a:rPr kumimoji="1" lang="en-US" sz="140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1" lang="en-US" sz="140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Carlos </a:t>
                      </a:r>
                      <a:r>
                        <a:rPr kumimoji="1"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Aldana</a:t>
                      </a:r>
                      <a:endParaRPr kumimoji="1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Qualcomm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accent2"/>
                          </a:solidFill>
                          <a:hlinkClick r:id="rId10"/>
                        </a:rPr>
                        <a:t>caldana@qca.qualcomm.com</a:t>
                      </a:r>
                      <a:r>
                        <a:rPr lang="en-US" sz="140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06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640960" cy="914399"/>
          </a:xfrm>
        </p:spPr>
        <p:txBody>
          <a:bodyPr/>
          <a:lstStyle/>
          <a:p>
            <a:r>
              <a:rPr lang="en-US" sz="2800" dirty="0" smtClean="0"/>
              <a:t>Evolution of 802.11 </a:t>
            </a:r>
            <a:r>
              <a:rPr lang="en-US" sz="2800" dirty="0"/>
              <a:t>Based </a:t>
            </a:r>
            <a:r>
              <a:rPr lang="en-US" sz="2800" dirty="0" smtClean="0"/>
              <a:t>Positioning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Jonathan Segev, Intel</a:t>
            </a:r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75080821"/>
              </p:ext>
            </p:extLst>
          </p:nvPr>
        </p:nvGraphicFramePr>
        <p:xfrm>
          <a:off x="503548" y="476672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898616"/>
              </p:ext>
            </p:extLst>
          </p:nvPr>
        </p:nvGraphicFramePr>
        <p:xfrm>
          <a:off x="2997057" y="3897052"/>
          <a:ext cx="2695861" cy="2172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Visio" r:id="rId9" imgW="2374130" imgH="1914639" progId="Visio.Drawing.11">
                  <p:embed/>
                </p:oleObj>
              </mc:Choice>
              <mc:Fallback>
                <p:oleObj name="Visio" r:id="rId9" imgW="2374130" imgH="191463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057" y="3897052"/>
                        <a:ext cx="2695861" cy="2172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06929" y="3897052"/>
            <a:ext cx="3269373" cy="1834705"/>
          </a:xfrm>
          <a:prstGeom prst="rect">
            <a:avLst/>
          </a:prstGeom>
        </p:spPr>
      </p:pic>
      <p:pic>
        <p:nvPicPr>
          <p:cNvPr id="11" name="Picture 2" descr="http://www.wifigear.co.uk/productimages/fullsize/0E9EFE1D-F937-420C-84AD-202A38BB0940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6" y="4071729"/>
            <a:ext cx="2616689" cy="199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59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Motivation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Why </a:t>
            </a:r>
            <a:r>
              <a:rPr lang="en-US" b="0" dirty="0" smtClean="0"/>
              <a:t>802.11 </a:t>
            </a:r>
            <a:r>
              <a:rPr lang="en-US" b="0" dirty="0" smtClean="0"/>
              <a:t>based positioning?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What do we have today?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Summary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015181" y="3067842"/>
            <a:ext cx="2359786" cy="2773426"/>
            <a:chOff x="4591526" y="692696"/>
            <a:chExt cx="4536504" cy="538254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526" y="692696"/>
              <a:ext cx="4536504" cy="5138694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 bwMode="auto">
            <a:xfrm>
              <a:off x="6660232" y="5741832"/>
              <a:ext cx="2160240" cy="333410"/>
            </a:xfrm>
            <a:prstGeom prst="ellipse">
              <a:avLst/>
            </a:prstGeom>
            <a:solidFill>
              <a:schemeClr val="bg1">
                <a:lumMod val="85000"/>
                <a:alpha val="5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60232" y="5374882"/>
              <a:ext cx="2160240" cy="333409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Down Arrow 14"/>
            <p:cNvSpPr/>
            <p:nvPr/>
          </p:nvSpPr>
          <p:spPr bwMode="auto">
            <a:xfrm rot="10800000">
              <a:off x="7670757" y="5437573"/>
              <a:ext cx="127383" cy="351790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Down Arrow 15"/>
            <p:cNvSpPr/>
            <p:nvPr/>
          </p:nvSpPr>
          <p:spPr bwMode="auto">
            <a:xfrm rot="16200000">
              <a:off x="7568697" y="5321452"/>
              <a:ext cx="143763" cy="1240614"/>
            </a:xfrm>
            <a:prstGeom prst="downArrow">
              <a:avLst/>
            </a:prstGeom>
            <a:solidFill>
              <a:schemeClr val="accent3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8318553" y="5869875"/>
              <a:ext cx="205681" cy="181372"/>
              <a:chOff x="7299002" y="5466539"/>
              <a:chExt cx="806757" cy="405921"/>
            </a:xfrm>
          </p:grpSpPr>
          <p:cxnSp>
            <p:nvCxnSpPr>
              <p:cNvPr id="19" name="Straight Connector 18"/>
              <p:cNvCxnSpPr/>
              <p:nvPr/>
            </p:nvCxnSpPr>
            <p:spPr bwMode="auto">
              <a:xfrm>
                <a:off x="7373862" y="5466539"/>
                <a:ext cx="657039" cy="40592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 flipV="1">
                <a:off x="7299002" y="5466539"/>
                <a:ext cx="806757" cy="37032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53" y="5328748"/>
              <a:ext cx="225372" cy="28472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23267"/>
          </a:xfrm>
        </p:spPr>
        <p:txBody>
          <a:bodyPr/>
          <a:lstStyle/>
          <a:p>
            <a:r>
              <a:rPr lang="en-US" sz="2800" dirty="0" smtClean="0"/>
              <a:t>New Positioning Usages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04764"/>
            <a:ext cx="8348195" cy="1389955"/>
          </a:xfrm>
        </p:spPr>
        <p:txBody>
          <a:bodyPr/>
          <a:lstStyle/>
          <a:p>
            <a:pPr marL="28575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 previous</a:t>
            </a:r>
            <a:r>
              <a:rPr lang="en-US" sz="1600" dirty="0" smtClean="0"/>
              <a:t>*</a:t>
            </a:r>
            <a:r>
              <a:rPr lang="en-US" dirty="0" smtClean="0"/>
              <a:t> contributions we’ve seen a set of new usage models which are partially supported or not supported by the current </a:t>
            </a:r>
            <a:r>
              <a:rPr lang="en-US" dirty="0" err="1" smtClean="0"/>
              <a:t>REVmc</a:t>
            </a:r>
            <a:r>
              <a:rPr lang="en-US" dirty="0" smtClean="0"/>
              <a:t> protocol:</a:t>
            </a:r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Micro geo-fencing </a:t>
            </a:r>
            <a:r>
              <a:rPr lang="en-US" sz="1400" dirty="0" smtClean="0"/>
              <a:t>(moving </a:t>
            </a:r>
            <a:r>
              <a:rPr lang="en-US" sz="1400" dirty="0"/>
              <a:t>from </a:t>
            </a:r>
            <a:r>
              <a:rPr lang="en-US" sz="1400" dirty="0" smtClean="0"/>
              <a:t>&lt;1m </a:t>
            </a:r>
            <a:r>
              <a:rPr lang="en-US" sz="1400" dirty="0"/>
              <a:t>to </a:t>
            </a:r>
            <a:r>
              <a:rPr lang="en-US" sz="1400" dirty="0" smtClean="0"/>
              <a:t>&lt;0.1m)</a:t>
            </a:r>
            <a:r>
              <a:rPr lang="en-US" dirty="0" smtClean="0"/>
              <a:t>.</a:t>
            </a:r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Direction finding.</a:t>
            </a:r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Improving scalability and reducing </a:t>
            </a:r>
            <a:r>
              <a:rPr lang="en-US" dirty="0" smtClean="0"/>
              <a:t>overhead.</a:t>
            </a:r>
            <a:endParaRPr lang="en-US" dirty="0"/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Jonathan Segev, Intel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681028"/>
            <a:ext cx="2115891" cy="2088232"/>
          </a:xfrm>
          <a:prstGeom prst="rect">
            <a:avLst/>
          </a:prstGeom>
        </p:spPr>
      </p:pic>
      <p:pic>
        <p:nvPicPr>
          <p:cNvPr id="21" name="Picture 2" descr="Dolphins Offer To Pay For Majority Of Sun Life Stadium Upgrad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368" y="3756218"/>
            <a:ext cx="3440627" cy="172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39552" y="5987025"/>
            <a:ext cx="5868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* 11-14-1193/01 – Beyond Indoor Navigation by Jonathan Segev, Carlos </a:t>
            </a:r>
            <a:r>
              <a:rPr lang="en-US" sz="900" dirty="0" err="1" smtClean="0">
                <a:solidFill>
                  <a:schemeClr val="tx1"/>
                </a:solidFill>
              </a:rPr>
              <a:t>Aldana</a:t>
            </a:r>
            <a:r>
              <a:rPr lang="en-US" sz="900" dirty="0" smtClean="0">
                <a:solidFill>
                  <a:schemeClr val="tx1"/>
                </a:solidFill>
              </a:rPr>
              <a:t> et-al</a:t>
            </a:r>
          </a:p>
          <a:p>
            <a:pPr marL="0" lvl="1" indent="0">
              <a:buNone/>
            </a:pP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11-14-1235/r0 – Scalable Location by Brian Hart, Peter </a:t>
            </a:r>
            <a:r>
              <a:rPr lang="en-US" sz="900" dirty="0" err="1" smtClean="0">
                <a:solidFill>
                  <a:schemeClr val="tx1"/>
                </a:solidFill>
              </a:rPr>
              <a:t>Thornycroft</a:t>
            </a:r>
            <a:r>
              <a:rPr lang="en-US" sz="900" dirty="0" smtClean="0">
                <a:solidFill>
                  <a:schemeClr val="tx1"/>
                </a:solidFill>
              </a:rPr>
              <a:t> and Mark Rison.</a:t>
            </a:r>
          </a:p>
          <a:p>
            <a:pPr marL="0" lvl="1" indent="0"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   11-14-1263/r0 – Direction Finding Positioning by James Wang, Gabor </a:t>
            </a:r>
            <a:r>
              <a:rPr lang="en-US" sz="900" dirty="0" err="1" smtClean="0">
                <a:solidFill>
                  <a:schemeClr val="tx1"/>
                </a:solidFill>
              </a:rPr>
              <a:t>Bajko</a:t>
            </a:r>
            <a:r>
              <a:rPr lang="en-US" sz="900" dirty="0" smtClean="0">
                <a:solidFill>
                  <a:schemeClr val="tx1"/>
                </a:solidFill>
              </a:rPr>
              <a:t> et-al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0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23267"/>
          </a:xfrm>
        </p:spPr>
        <p:txBody>
          <a:bodyPr/>
          <a:lstStyle/>
          <a:p>
            <a:r>
              <a:rPr lang="en-US" sz="2800" dirty="0"/>
              <a:t>New Positioning Usages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8" y="1304764"/>
            <a:ext cx="8350697" cy="1389955"/>
          </a:xfrm>
        </p:spPr>
        <p:txBody>
          <a:bodyPr/>
          <a:lstStyle/>
          <a:p>
            <a:pPr marL="28575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In previous</a:t>
            </a:r>
            <a:r>
              <a:rPr lang="en-US" sz="1400" dirty="0"/>
              <a:t>*</a:t>
            </a:r>
            <a:r>
              <a:rPr lang="en-US" dirty="0"/>
              <a:t> contributions we’ve seen a set of new usage models which are partially supported or not supported by the current </a:t>
            </a:r>
            <a:r>
              <a:rPr lang="en-US" dirty="0" err="1"/>
              <a:t>REVmc</a:t>
            </a:r>
            <a:r>
              <a:rPr lang="en-US" dirty="0"/>
              <a:t> protocol: </a:t>
            </a:r>
            <a:endParaRPr lang="en-US" dirty="0" smtClean="0"/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High accuracy positioning for LOS environments (e.g. gaming &lt;0.01m).</a:t>
            </a:r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Low PWR and IOT segment (sub 1Ghz band operation).</a:t>
            </a:r>
            <a:endParaRPr lang="en-US" dirty="0"/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Jonathan Segev, Intel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39552" y="5805264"/>
            <a:ext cx="5868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* 11-14-1193/01 – Beyond Indoor Navigation by Jonathan Segev, Carlos </a:t>
            </a:r>
            <a:r>
              <a:rPr lang="en-US" sz="1000" dirty="0" err="1" smtClean="0">
                <a:solidFill>
                  <a:schemeClr val="tx1"/>
                </a:solidFill>
              </a:rPr>
              <a:t>Aldana</a:t>
            </a:r>
            <a:r>
              <a:rPr lang="en-US" sz="1000" dirty="0" smtClean="0">
                <a:solidFill>
                  <a:schemeClr val="tx1"/>
                </a:solidFill>
              </a:rPr>
              <a:t> et-al</a:t>
            </a:r>
          </a:p>
          <a:p>
            <a:pPr marL="0" lvl="1" indent="0">
              <a:buNone/>
            </a:pP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11-14-1235/r0 – Scalable Location by Brian Hart, Peter </a:t>
            </a:r>
            <a:r>
              <a:rPr lang="en-US" sz="1000" dirty="0" err="1" smtClean="0">
                <a:solidFill>
                  <a:schemeClr val="tx1"/>
                </a:solidFill>
              </a:rPr>
              <a:t>Thornycroft</a:t>
            </a:r>
            <a:r>
              <a:rPr lang="en-US" sz="1000" dirty="0" smtClean="0">
                <a:solidFill>
                  <a:schemeClr val="tx1"/>
                </a:solidFill>
              </a:rPr>
              <a:t> and Mark Rison.</a:t>
            </a:r>
          </a:p>
          <a:p>
            <a:pPr marL="0" lvl="1" indent="0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   11-14-1263/r0 – Direction Finding Positioning by James Wang, Gabor </a:t>
            </a:r>
            <a:r>
              <a:rPr lang="en-US" sz="1000" dirty="0" err="1" smtClean="0">
                <a:solidFill>
                  <a:schemeClr val="tx1"/>
                </a:solidFill>
              </a:rPr>
              <a:t>Bajko</a:t>
            </a:r>
            <a:r>
              <a:rPr lang="en-US" sz="1000" dirty="0" smtClean="0">
                <a:solidFill>
                  <a:schemeClr val="tx1"/>
                </a:solidFill>
              </a:rPr>
              <a:t> et-al</a:t>
            </a: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4984635" y="3720411"/>
            <a:ext cx="2641555" cy="1729309"/>
            <a:chOff x="4978844" y="4519885"/>
            <a:chExt cx="3001595" cy="1907160"/>
          </a:xfrm>
        </p:grpSpPr>
        <p:pic>
          <p:nvPicPr>
            <p:cNvPr id="24" name="Picture 2" descr="http://cdn-www.xda-developers.com/wp-content/uploads/2011/01/Cell_Tower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8844" y="5618627"/>
              <a:ext cx="600690" cy="808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http://cdn-www.xda-developers.com/wp-content/uploads/2011/01/Cell_Tower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8700" y="4519885"/>
              <a:ext cx="600690" cy="808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http://cdn-www.xda-developers.com/wp-content/uploads/2011/01/Cell_Tower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9749" y="5618627"/>
              <a:ext cx="600690" cy="808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http://cdn-www.xda-developers.com/wp-content/uploads/2011/01/Cell_Tower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9749" y="4550246"/>
              <a:ext cx="600690" cy="8084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6" descr="SCE Preps $1.63B Smart-Meter Progra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5746" y="4909930"/>
              <a:ext cx="1428750" cy="119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36" y="3832489"/>
            <a:ext cx="2864339" cy="160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640960" cy="914399"/>
          </a:xfrm>
        </p:spPr>
        <p:txBody>
          <a:bodyPr/>
          <a:lstStyle/>
          <a:p>
            <a:r>
              <a:rPr lang="en-US" sz="2800" dirty="0"/>
              <a:t>Why 802.11 Based </a:t>
            </a:r>
            <a:r>
              <a:rPr lang="en-US" sz="2800" dirty="0" smtClean="0"/>
              <a:t>Positioning?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Positioning has symbiotic relation with data connectivity: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Positioning </a:t>
            </a:r>
            <a:r>
              <a:rPr lang="en-US" sz="1600" dirty="0" smtClean="0"/>
              <a:t>means nothing without c</a:t>
            </a:r>
            <a:r>
              <a:rPr lang="en-US" sz="1600" dirty="0"/>
              <a:t>ontextual </a:t>
            </a:r>
            <a:r>
              <a:rPr lang="en-US" sz="1600" dirty="0" smtClean="0"/>
              <a:t>information.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Data connectivity improves with the addition of positioning.</a:t>
            </a: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802.11 </a:t>
            </a:r>
            <a:r>
              <a:rPr lang="en-US" sz="2000" b="0" dirty="0"/>
              <a:t>based WLAN </a:t>
            </a:r>
            <a:r>
              <a:rPr lang="en-US" sz="2000" b="0" dirty="0" smtClean="0"/>
              <a:t>is almost ubiquitous in many indoor environments </a:t>
            </a:r>
            <a:r>
              <a:rPr lang="en-US" sz="1800" b="0" dirty="0" smtClean="0"/>
              <a:t>(malls, retail chains)</a:t>
            </a:r>
            <a:r>
              <a:rPr lang="en-US" sz="20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Building on existing </a:t>
            </a:r>
            <a:r>
              <a:rPr lang="en-US" sz="2000" b="0" dirty="0" smtClean="0"/>
              <a:t>technology </a:t>
            </a:r>
            <a:r>
              <a:rPr lang="en-US" sz="2000" b="0" dirty="0"/>
              <a:t>enables </a:t>
            </a:r>
            <a:r>
              <a:rPr lang="en-US" sz="2000" b="0" dirty="0" smtClean="0"/>
              <a:t>reuse: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Many </a:t>
            </a:r>
            <a:r>
              <a:rPr lang="en-US" sz="1600" b="0" dirty="0"/>
              <a:t>of the use cases revolve around the smartphone (already packed with radios, </a:t>
            </a:r>
            <a:r>
              <a:rPr lang="en-US" sz="1600" b="0" dirty="0" smtClean="0"/>
              <a:t>reuse </a:t>
            </a:r>
            <a:r>
              <a:rPr lang="en-US" sz="1600" b="0" dirty="0"/>
              <a:t>keeps complexity of actual device </a:t>
            </a:r>
            <a:r>
              <a:rPr lang="en-US" sz="1600" b="0" dirty="0" smtClean="0"/>
              <a:t>in check</a:t>
            </a:r>
            <a:r>
              <a:rPr lang="en-US" sz="1600" b="0" dirty="0"/>
              <a:t>). 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Reuse of connectivity technology shortens and simplifies technology development.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Jonathan Segev, Intel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098916" y="5481639"/>
            <a:ext cx="7443422" cy="827681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Symbiotic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relationship between data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positioning services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133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err="1" smtClean="0"/>
              <a:t>REVmc</a:t>
            </a:r>
            <a:r>
              <a:rPr lang="en-US" dirty="0" smtClean="0"/>
              <a:t> Location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51014"/>
            <a:ext cx="8604956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Main items </a:t>
            </a:r>
            <a:r>
              <a:rPr lang="en-GB" sz="1800" dirty="0"/>
              <a:t>addressed </a:t>
            </a:r>
            <a:r>
              <a:rPr lang="en-US" sz="1800" dirty="0"/>
              <a:t>by </a:t>
            </a:r>
            <a:r>
              <a:rPr lang="en-US" sz="1800" dirty="0" smtClean="0"/>
              <a:t>FTM introduction to </a:t>
            </a:r>
            <a:r>
              <a:rPr lang="en-US" sz="1800" dirty="0" err="1" smtClean="0"/>
              <a:t>REVmc</a:t>
            </a:r>
            <a:r>
              <a:rPr lang="en-US" sz="1800" dirty="0" smtClean="0"/>
              <a:t>:</a:t>
            </a:r>
            <a:endParaRPr lang="en-US" sz="18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1:N operation - AP STA: non AP STA lead usage model.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Multi </a:t>
            </a:r>
            <a:r>
              <a:rPr lang="en-US" sz="1600" dirty="0"/>
              <a:t>channel </a:t>
            </a:r>
            <a:r>
              <a:rPr lang="en-US" sz="1600" dirty="0" smtClean="0"/>
              <a:t>operation: APs </a:t>
            </a:r>
            <a:r>
              <a:rPr lang="en-US" sz="1600" dirty="0"/>
              <a:t>STA have a fixed operating channel while non AP STA move between AP </a:t>
            </a:r>
            <a:r>
              <a:rPr lang="en-US" sz="1600" dirty="0" smtClean="0"/>
              <a:t>STA’s channels</a:t>
            </a:r>
            <a:r>
              <a:rPr lang="en-US" sz="1600" dirty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Non </a:t>
            </a:r>
            <a:r>
              <a:rPr lang="en-US" sz="1600" dirty="0"/>
              <a:t>associated operation </a:t>
            </a:r>
            <a:r>
              <a:rPr lang="en-US" sz="1600" dirty="0" smtClean="0"/>
              <a:t>mode, multiple </a:t>
            </a:r>
            <a:r>
              <a:rPr lang="en-US" sz="1600" dirty="0"/>
              <a:t>ranges </a:t>
            </a:r>
            <a:r>
              <a:rPr lang="en-US" sz="1600" dirty="0" smtClean="0"/>
              <a:t>are required </a:t>
            </a:r>
            <a:r>
              <a:rPr lang="en-US" sz="1600" dirty="0"/>
              <a:t>to obtain single </a:t>
            </a:r>
            <a:r>
              <a:rPr lang="en-US" sz="1600" dirty="0" smtClean="0"/>
              <a:t>fix.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Support </a:t>
            </a:r>
            <a:r>
              <a:rPr lang="en-US" sz="1600" dirty="0"/>
              <a:t>for AP Location DB protocol.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Jonathan Segev, Intel</a:t>
            </a:r>
            <a:endParaRPr lang="en-GB" dirty="0"/>
          </a:p>
        </p:txBody>
      </p:sp>
      <p:pic>
        <p:nvPicPr>
          <p:cNvPr id="7" name="Picture 2" descr="http://upload.wikimedia.org/wikipedia/commons/thumb/c/c3/3spheres.svg/1000px-3spheres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897" y="3797323"/>
            <a:ext cx="2609604" cy="259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86" y="4000763"/>
            <a:ext cx="2954273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4358640" y="4807507"/>
            <a:ext cx="2104256" cy="745729"/>
            <a:chOff x="520699" y="4414500"/>
            <a:chExt cx="2295526" cy="982056"/>
          </a:xfrm>
        </p:grpSpPr>
        <p:pic>
          <p:nvPicPr>
            <p:cNvPr id="12" name="Picture 5" descr="r_2^2=(x-d)^2+y^2+z^2 \, 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700" y="4794421"/>
              <a:ext cx="1857375" cy="21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6" descr="r_3^2=(x-i)^2+(y-j)^2+z^2 \, 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700" y="5177481"/>
              <a:ext cx="2295525" cy="21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" descr="r_1^2=x^2+y^2+z^2 \, 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699" y="4414500"/>
              <a:ext cx="1381125" cy="228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3552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We’ve </a:t>
            </a:r>
            <a:r>
              <a:rPr lang="en-US" sz="2000" b="0" dirty="0"/>
              <a:t>described a new set of useful usage models that are of commercial use and </a:t>
            </a:r>
            <a:r>
              <a:rPr lang="en-US" sz="2000" b="0" dirty="0" smtClean="0"/>
              <a:t>interest.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We’ve described </a:t>
            </a:r>
            <a:r>
              <a:rPr lang="en-US" sz="2000" b="0" dirty="0" smtClean="0"/>
              <a:t>the challenges and area </a:t>
            </a:r>
            <a:r>
              <a:rPr lang="en-US" sz="2000" b="0" dirty="0"/>
              <a:t>of technical development that are extension of existing technology </a:t>
            </a:r>
            <a:r>
              <a:rPr lang="en-US" sz="2000" b="0" dirty="0" smtClean="0"/>
              <a:t>in 802.11. 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/>
              <a:t>REVmc</a:t>
            </a:r>
            <a:r>
              <a:rPr lang="en-US" sz="2000" b="0" dirty="0"/>
              <a:t> </a:t>
            </a:r>
            <a:r>
              <a:rPr lang="en-US" sz="2000" b="0" dirty="0" smtClean="0"/>
              <a:t>has enhanced the support </a:t>
            </a:r>
            <a:r>
              <a:rPr lang="en-US" sz="2000" b="0" dirty="0"/>
              <a:t>for </a:t>
            </a:r>
            <a:r>
              <a:rPr lang="en-US" sz="2000" b="0" dirty="0" smtClean="0"/>
              <a:t>indoor </a:t>
            </a:r>
            <a:r>
              <a:rPr lang="en-US" sz="2000" b="0" dirty="0"/>
              <a:t>positioning which will </a:t>
            </a:r>
            <a:r>
              <a:rPr lang="en-US" sz="2000" b="0" dirty="0" smtClean="0"/>
              <a:t>likely lead </a:t>
            </a:r>
            <a:r>
              <a:rPr lang="en-US" sz="2000" b="0" dirty="0"/>
              <a:t>to implementations and market adoption in the near future</a:t>
            </a:r>
            <a:r>
              <a:rPr lang="en-US" sz="2000" b="0" dirty="0" smtClean="0"/>
              <a:t>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group should now take the next step to extend the positioning support, and this should be done in a dedicated SG.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Jonathan Segev,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16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GB" b="0" dirty="0"/>
              <a:t>Request approval by IEEE 802 LMSC to form an 802.11 Study Group to </a:t>
            </a:r>
            <a:r>
              <a:rPr lang="en-GB" b="0" dirty="0" smtClean="0"/>
              <a:t>investigate the requirements and feasibility of improved 802.11 based positioning as </a:t>
            </a:r>
            <a:r>
              <a:rPr lang="en-GB" b="0" dirty="0"/>
              <a:t>described in </a:t>
            </a:r>
            <a:r>
              <a:rPr lang="en-GB" b="0" dirty="0" smtClean="0"/>
              <a:t>    		11-14-1193-01-0wng-beyond-indoor-navigation.pptx </a:t>
            </a:r>
            <a:r>
              <a:rPr lang="en-GB" b="0" dirty="0"/>
              <a:t>with the intent of creating a PAR and </a:t>
            </a:r>
            <a:r>
              <a:rPr lang="en-GB" b="0" dirty="0" smtClean="0"/>
              <a:t>a CSD.</a:t>
            </a:r>
          </a:p>
          <a:p>
            <a:pPr marL="0" lvl="0" indent="0"/>
            <a:endParaRPr lang="en-GB" b="0" dirty="0" smtClean="0"/>
          </a:p>
          <a:p>
            <a:pPr marL="0" lvl="0" indent="0"/>
            <a:r>
              <a:rPr lang="en-GB" b="0" dirty="0" smtClean="0"/>
              <a:t>Moved by</a:t>
            </a:r>
            <a:r>
              <a:rPr lang="en-GB" b="0" dirty="0" smtClean="0"/>
              <a:t>: Jonathan Segev</a:t>
            </a:r>
            <a:endParaRPr lang="en-GB" b="0" dirty="0" smtClean="0"/>
          </a:p>
          <a:p>
            <a:pPr marL="0" lvl="0" indent="0"/>
            <a:r>
              <a:rPr lang="en-GB" b="0" dirty="0" smtClean="0"/>
              <a:t>2</a:t>
            </a:r>
            <a:r>
              <a:rPr lang="en-GB" b="0" baseline="30000" dirty="0" smtClean="0"/>
              <a:t>nd</a:t>
            </a:r>
            <a:r>
              <a:rPr lang="en-GB" b="0" dirty="0"/>
              <a:t> </a:t>
            </a:r>
            <a:r>
              <a:rPr lang="en-GB" b="0" dirty="0" smtClean="0"/>
              <a:t>by</a:t>
            </a:r>
            <a:r>
              <a:rPr lang="en-GB" b="0" dirty="0" smtClean="0"/>
              <a:t>: Carlos </a:t>
            </a:r>
            <a:r>
              <a:rPr lang="en-GB" b="0" dirty="0" err="1" smtClean="0"/>
              <a:t>Aldana</a:t>
            </a:r>
            <a:endParaRPr lang="en-GB" b="0" dirty="0" smtClean="0"/>
          </a:p>
          <a:p>
            <a:pPr marL="0" lvl="0" indent="0"/>
            <a:endParaRPr lang="en-GB" b="0" dirty="0" smtClean="0"/>
          </a:p>
          <a:p>
            <a:pPr marL="0" lvl="0" indent="0"/>
            <a:r>
              <a:rPr lang="en-GB" b="0" dirty="0" smtClean="0"/>
              <a:t>Y:			N:			A:</a:t>
            </a:r>
            <a:endParaRPr lang="en-GB" b="0" dirty="0"/>
          </a:p>
          <a:p>
            <a:pPr marL="0" lvl="0" indent="0"/>
            <a:endParaRPr lang="en-US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850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96752"/>
            <a:ext cx="7770813" cy="4897661"/>
          </a:xfrm>
        </p:spPr>
        <p:txBody>
          <a:bodyPr/>
          <a:lstStyle/>
          <a:p>
            <a:pPr algn="ctr"/>
            <a:endParaRPr lang="en-US" sz="4400" dirty="0" smtClean="0"/>
          </a:p>
          <a:p>
            <a:pPr algn="ctr"/>
            <a:endParaRPr lang="en-US" sz="4400" dirty="0"/>
          </a:p>
          <a:p>
            <a:pPr algn="ctr"/>
            <a:r>
              <a:rPr lang="en-US" sz="4400" dirty="0" smtClean="0"/>
              <a:t>Backup</a:t>
            </a:r>
            <a:endParaRPr lang="en-US" sz="4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5363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28716</TotalTime>
  <Words>718</Words>
  <Application>Microsoft Office PowerPoint</Application>
  <PresentationFormat>On-screen Show (4:3)</PresentationFormat>
  <Paragraphs>143</Paragraphs>
  <Slides>10</Slides>
  <Notes>4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Wingdings</vt:lpstr>
      <vt:lpstr>802-11-Submission</vt:lpstr>
      <vt:lpstr>Visio</vt:lpstr>
      <vt:lpstr>Next Generation Positioning  Project Proposal</vt:lpstr>
      <vt:lpstr>Agenda</vt:lpstr>
      <vt:lpstr>New Positioning Usages</vt:lpstr>
      <vt:lpstr>New Positioning Usages</vt:lpstr>
      <vt:lpstr>Why 802.11 Based Positioning?</vt:lpstr>
      <vt:lpstr>REVmc Location Support</vt:lpstr>
      <vt:lpstr>Summary</vt:lpstr>
      <vt:lpstr>Motion</vt:lpstr>
      <vt:lpstr>PowerPoint Presentation</vt:lpstr>
      <vt:lpstr>Evolution of 802.11 Based Positioning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Next Gen. Positioning</dc:title>
  <dc:creator>Jonathan Segev</dc:creator>
  <cp:lastModifiedBy>Segev, Jonathan</cp:lastModifiedBy>
  <cp:revision>474</cp:revision>
  <cp:lastPrinted>2013-03-13T01:06:54Z</cp:lastPrinted>
  <dcterms:created xsi:type="dcterms:W3CDTF">2013-02-25T08:14:14Z</dcterms:created>
  <dcterms:modified xsi:type="dcterms:W3CDTF">2014-11-04T19:40:00Z</dcterms:modified>
</cp:coreProperties>
</file>