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90" r:id="rId2"/>
    <p:sldId id="305" r:id="rId3"/>
    <p:sldId id="335" r:id="rId4"/>
    <p:sldId id="337" r:id="rId5"/>
    <p:sldId id="341" r:id="rId6"/>
    <p:sldId id="340" r:id="rId7"/>
    <p:sldId id="336" r:id="rId8"/>
    <p:sldId id="338" r:id="rId9"/>
    <p:sldId id="343" r:id="rId10"/>
    <p:sldId id="342" r:id="rId11"/>
    <p:sldId id="333" r:id="rId12"/>
    <p:sldId id="339" r:id="rId13"/>
    <p:sldId id="278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73" autoAdjust="0"/>
    <p:restoredTop sz="92955" autoAdjust="0"/>
  </p:normalViewPr>
  <p:slideViewPr>
    <p:cSldViewPr>
      <p:cViewPr>
        <p:scale>
          <a:sx n="100" d="100"/>
          <a:sy n="100" d="100"/>
        </p:scale>
        <p:origin x="-3864" y="-12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3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2874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1589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43730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8252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465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1323119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54873" y="6475413"/>
            <a:ext cx="9890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November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12443" y="6475413"/>
            <a:ext cx="143148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 smtClean="0"/>
              <a:t>Igor Kim, ETRI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802.11-14/1343r1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2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kim@etri.re.k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edward.au@huawei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Multicast Scenarios for MAC Calibration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November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8288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2000" kern="0" dirty="0" smtClean="0">
                <a:latin typeface="+mn-lt"/>
              </a:rPr>
              <a:t>01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/11/2014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914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008268"/>
              </p:ext>
            </p:extLst>
          </p:nvPr>
        </p:nvGraphicFramePr>
        <p:xfrm>
          <a:off x="838200" y="2590800"/>
          <a:ext cx="6823711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3173"/>
                <a:gridCol w="1332230"/>
                <a:gridCol w="1036003"/>
                <a:gridCol w="1297305"/>
                <a:gridCol w="1905000"/>
              </a:tblGrid>
              <a:tr h="322445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625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Igor Kim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ETRI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Korea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+82-42-860-5525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hlinkClick r:id="rId3"/>
                        </a:rPr>
                        <a:t>ikim@etri.re.kr</a:t>
                      </a:r>
                      <a:endParaRPr lang="en-US" altLang="zh-CN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6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latin typeface="Times New Roman"/>
                          <a:ea typeface="Malgun Gothic"/>
                          <a:cs typeface="Times New Roman"/>
                        </a:rPr>
                        <a:t>Gwangzeen</a:t>
                      </a:r>
                      <a:r>
                        <a:rPr lang="en-US" altLang="zh-CN" sz="1200" kern="100" dirty="0" smtClean="0">
                          <a:latin typeface="Times New Roman"/>
                          <a:ea typeface="Malgun Gothic"/>
                          <a:cs typeface="Times New Roman"/>
                        </a:rPr>
                        <a:t> </a:t>
                      </a:r>
                      <a:r>
                        <a:rPr lang="en-US" altLang="zh-CN" sz="1200" kern="100" dirty="0" err="1" smtClean="0">
                          <a:latin typeface="Times New Roman"/>
                          <a:ea typeface="Malgun Gothic"/>
                          <a:cs typeface="Times New Roman"/>
                        </a:rPr>
                        <a:t>Ko</a:t>
                      </a:r>
                      <a:endParaRPr lang="zh-CN" sz="1200" kern="1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latin typeface="Times New Roman"/>
                          <a:ea typeface="Malgun Gothic"/>
                          <a:cs typeface="Times New Roman"/>
                        </a:rPr>
                        <a:t>ETRI</a:t>
                      </a:r>
                      <a:endParaRPr lang="zh-CN" sz="1200" kern="1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Korea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+82-42-860-4862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gogogo@etri.re.kr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6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latin typeface="Times New Roman"/>
                          <a:ea typeface="Malgun Gothic"/>
                          <a:cs typeface="Times New Roman"/>
                        </a:rPr>
                        <a:t>Hyunduk</a:t>
                      </a:r>
                      <a:r>
                        <a:rPr lang="en-US" altLang="zh-CN" sz="1200" kern="100" dirty="0" smtClean="0">
                          <a:latin typeface="Times New Roman"/>
                          <a:ea typeface="Malgun Gothic"/>
                          <a:cs typeface="Times New Roman"/>
                        </a:rPr>
                        <a:t> Kang</a:t>
                      </a:r>
                      <a:endParaRPr lang="zh-CN" sz="1200" kern="1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latin typeface="Times New Roman"/>
                          <a:ea typeface="Malgun Gothic"/>
                          <a:cs typeface="Times New Roman"/>
                        </a:rPr>
                        <a:t>ETRI</a:t>
                      </a:r>
                      <a:endParaRPr lang="zh-CN" sz="1200" kern="1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Korea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+82-42-860-1074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henry@etri.re.kr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6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altLang="zh-CN" sz="1200" kern="100" dirty="0" err="1" smtClean="0">
                          <a:latin typeface="+mn-lt"/>
                          <a:ea typeface="Malgun Gothic"/>
                          <a:cs typeface="Times New Roman"/>
                        </a:rPr>
                        <a:t>Myung</a:t>
                      </a:r>
                      <a:r>
                        <a:rPr lang="en-AU" altLang="zh-CN" sz="1200" kern="100" dirty="0" smtClean="0">
                          <a:latin typeface="+mn-lt"/>
                          <a:ea typeface="Malgun Gothic"/>
                          <a:cs typeface="Times New Roman"/>
                        </a:rPr>
                        <a:t>-Sun Song</a:t>
                      </a:r>
                      <a:endParaRPr lang="zh-CN" sz="1200" kern="1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latin typeface="Times New Roman"/>
                          <a:ea typeface="Malgun Gothic"/>
                          <a:cs typeface="Times New Roman"/>
                        </a:rPr>
                        <a:t>ETRI</a:t>
                      </a:r>
                      <a:endParaRPr lang="zh-CN" sz="1200" kern="1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Korea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+82-42-860-5046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mssong@etri.re.kr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54873" y="6475413"/>
            <a:ext cx="9890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Calibration for Multicast?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To enhance accuracy and precision of multicast simulations</a:t>
            </a:r>
          </a:p>
          <a:p>
            <a:pPr lvl="1"/>
            <a:r>
              <a:rPr lang="en-US" dirty="0" smtClean="0"/>
              <a:t>Traceability (</a:t>
            </a:r>
            <a:r>
              <a:rPr lang="en-AU" dirty="0"/>
              <a:t>relating </a:t>
            </a:r>
            <a:r>
              <a:rPr lang="en-AU" dirty="0" smtClean="0"/>
              <a:t>the </a:t>
            </a:r>
            <a:r>
              <a:rPr lang="en-AU" dirty="0" smtClean="0"/>
              <a:t>multicast measurements </a:t>
            </a:r>
            <a:r>
              <a:rPr lang="en-AU" dirty="0"/>
              <a:t>to others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Uncertainty (</a:t>
            </a:r>
            <a:r>
              <a:rPr lang="en-AU" dirty="0"/>
              <a:t>how accurate are </a:t>
            </a:r>
            <a:r>
              <a:rPr lang="en-AU" dirty="0" smtClean="0"/>
              <a:t>the measurements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Reliability (</a:t>
            </a:r>
            <a:r>
              <a:rPr lang="en-AU" dirty="0"/>
              <a:t>can </a:t>
            </a:r>
            <a:r>
              <a:rPr lang="en-AU" dirty="0" smtClean="0"/>
              <a:t>we </a:t>
            </a:r>
            <a:r>
              <a:rPr lang="en-AU" dirty="0"/>
              <a:t>trust </a:t>
            </a:r>
            <a:r>
              <a:rPr lang="en-AU" dirty="0" smtClean="0"/>
              <a:t>the multicast </a:t>
            </a:r>
            <a:r>
              <a:rPr lang="en-AU" dirty="0" smtClean="0"/>
              <a:t>simulator</a:t>
            </a:r>
            <a:r>
              <a:rPr lang="en-US" dirty="0" smtClean="0"/>
              <a:t>)</a:t>
            </a:r>
          </a:p>
          <a:p>
            <a:r>
              <a:rPr lang="en-US" dirty="0" smtClean="0"/>
              <a:t>Scenario </a:t>
            </a:r>
            <a:r>
              <a:rPr lang="en-US" dirty="0"/>
              <a:t>3 (Indoor Small BSSs) of [1] describes multicast </a:t>
            </a:r>
            <a:r>
              <a:rPr lang="en-US" dirty="0" smtClean="0"/>
              <a:t>scenario</a:t>
            </a:r>
          </a:p>
          <a:p>
            <a:pPr lvl="1"/>
            <a:r>
              <a:rPr lang="en-US" dirty="0" smtClean="0"/>
              <a:t>Perform calibration using small test first</a:t>
            </a:r>
          </a:p>
          <a:p>
            <a:pPr lvl="1"/>
            <a:r>
              <a:rPr lang="en-US" dirty="0" smtClean="0"/>
              <a:t>Then move to the </a:t>
            </a:r>
            <a:r>
              <a:rPr lang="en-US" dirty="0" smtClean="0"/>
              <a:t>larger </a:t>
            </a:r>
            <a:r>
              <a:rPr lang="en-US" dirty="0" smtClean="0"/>
              <a:t>one</a:t>
            </a:r>
            <a:endParaRPr lang="en-US" dirty="0"/>
          </a:p>
          <a:p>
            <a:r>
              <a:rPr lang="en-US" dirty="0" smtClean="0"/>
              <a:t>Specify multicast protocol to be used</a:t>
            </a:r>
          </a:p>
          <a:p>
            <a:pPr lvl="1"/>
            <a:r>
              <a:rPr lang="en-US" dirty="0" smtClean="0"/>
              <a:t>Need to decide which multicast protocol will be </a:t>
            </a:r>
            <a:r>
              <a:rPr lang="en-US" dirty="0" smtClean="0"/>
              <a:t>used as a reference protocol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01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Proposed two tests for multicasting</a:t>
            </a:r>
          </a:p>
          <a:p>
            <a:pPr lvl="1"/>
            <a:r>
              <a:rPr lang="en-US" dirty="0" smtClean="0"/>
              <a:t>Test 6 for verifying multicasting frame exchange and measure control overhead</a:t>
            </a:r>
          </a:p>
          <a:p>
            <a:pPr lvl="1"/>
            <a:r>
              <a:rPr lang="en-US" dirty="0" smtClean="0"/>
              <a:t>Test 7 for validation of multicasting in simple interference scenario</a:t>
            </a:r>
          </a:p>
          <a:p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54873" y="6475413"/>
            <a:ext cx="98905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17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include the proposed tests into the scenarios for MAC simulator calibration?</a:t>
            </a:r>
          </a:p>
          <a:p>
            <a:pPr lvl="1"/>
            <a:r>
              <a:rPr lang="en-US" dirty="0" smtClean="0"/>
              <a:t>Yes</a:t>
            </a:r>
          </a:p>
          <a:p>
            <a:pPr lvl="1"/>
            <a:r>
              <a:rPr lang="en-US" dirty="0" smtClean="0"/>
              <a:t>No</a:t>
            </a:r>
          </a:p>
          <a:p>
            <a:pPr lvl="1"/>
            <a:r>
              <a:rPr lang="en-US" dirty="0" smtClean="0"/>
              <a:t>Abstain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2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CN" b="0" dirty="0" smtClean="0"/>
              <a:t>[1</a:t>
            </a:r>
            <a:r>
              <a:rPr lang="en-US" altLang="zh-CN" b="0" dirty="0"/>
              <a:t>] </a:t>
            </a:r>
            <a:r>
              <a:rPr lang="en-US" altLang="zh-CN" b="0" dirty="0" smtClean="0"/>
              <a:t>11-14-0980-04-00ax-simulation-scenarios</a:t>
            </a:r>
          </a:p>
          <a:p>
            <a:pPr>
              <a:buNone/>
            </a:pPr>
            <a:r>
              <a:rPr lang="en-US" altLang="zh-CN" b="0" dirty="0" smtClean="0"/>
              <a:t>[2</a:t>
            </a:r>
            <a:r>
              <a:rPr lang="en-US" altLang="zh-CN" b="0" dirty="0"/>
              <a:t>] </a:t>
            </a:r>
            <a:r>
              <a:rPr lang="en-US" altLang="zh-CN" b="0" dirty="0" smtClean="0"/>
              <a:t>11-14-0571-05-00ax-evaluation-methodology</a:t>
            </a:r>
          </a:p>
          <a:p>
            <a:pPr>
              <a:buNone/>
            </a:pPr>
            <a:endParaRPr lang="en-US" altLang="ja-JP" b="0" dirty="0" smtClean="0">
              <a:ea typeface="MS PGothic" pitchFamily="34" charset="-128"/>
            </a:endParaRP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November 2014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554873" y="6475413"/>
            <a:ext cx="989052" cy="184666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Igor Kim, ETRI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 [1], [2] simulation scenarios and evaluation methods for MAC simulator are described</a:t>
            </a:r>
          </a:p>
          <a:p>
            <a:r>
              <a:rPr lang="en-US" dirty="0"/>
              <a:t>Video distribution in dense environments could be one of the main use cases in 11ax</a:t>
            </a:r>
          </a:p>
          <a:p>
            <a:r>
              <a:rPr lang="en-US" dirty="0"/>
              <a:t>Multicasting is known to be one of the most efficient ways to deliver the same multimedia content to multiple users</a:t>
            </a:r>
          </a:p>
          <a:p>
            <a:r>
              <a:rPr lang="en-US" dirty="0"/>
              <a:t>Scenario 3 (Indoor Small BSSs) of [1] describes multicast </a:t>
            </a:r>
            <a:r>
              <a:rPr lang="en-US" dirty="0" smtClean="0"/>
              <a:t>scenario</a:t>
            </a:r>
          </a:p>
          <a:p>
            <a:r>
              <a:rPr lang="en-US" dirty="0" smtClean="0"/>
              <a:t>MAC calibration with simple multicast tests is necessary</a:t>
            </a:r>
            <a:endParaRPr lang="en-US" dirty="0"/>
          </a:p>
          <a:p>
            <a:r>
              <a:rPr lang="en-US" dirty="0"/>
              <a:t>In this document we propose two simple tests for MAC calibration considering multicasting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54872" y="6475413"/>
            <a:ext cx="989053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2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Test 6. Multicast in Single BSS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Goal</a:t>
            </a:r>
          </a:p>
          <a:p>
            <a:pPr lvl="1"/>
            <a:r>
              <a:rPr lang="en-US" dirty="0" smtClean="0"/>
              <a:t>Verify the operation of multicast frame exchange and control frame overhead is correctly computed</a:t>
            </a:r>
          </a:p>
          <a:p>
            <a:r>
              <a:rPr lang="en-US" dirty="0" smtClean="0"/>
              <a:t>Configuration</a:t>
            </a:r>
          </a:p>
          <a:p>
            <a:pPr lvl="1"/>
            <a:r>
              <a:rPr lang="en-US" dirty="0" smtClean="0"/>
              <a:t>Basic parameters are same as described in [1]</a:t>
            </a:r>
          </a:p>
          <a:p>
            <a:pPr lvl="1"/>
            <a:r>
              <a:rPr lang="en-US" dirty="0" smtClean="0"/>
              <a:t>Topology is derived from Test 1a</a:t>
            </a:r>
          </a:p>
          <a:p>
            <a:pPr lvl="1"/>
            <a:r>
              <a:rPr lang="en-US" dirty="0" smtClean="0"/>
              <a:t>Different multicasts could be considered</a:t>
            </a:r>
          </a:p>
          <a:p>
            <a:pPr lvl="2"/>
            <a:r>
              <a:rPr lang="en-US" dirty="0" smtClean="0"/>
              <a:t>Legacy (No feedback, only MCS0)</a:t>
            </a:r>
          </a:p>
          <a:p>
            <a:pPr lvl="2"/>
            <a:r>
              <a:rPr lang="en-US" dirty="0" smtClean="0"/>
              <a:t>11aa </a:t>
            </a:r>
            <a:r>
              <a:rPr lang="en-US" dirty="0" err="1" smtClean="0"/>
              <a:t>Groupcast</a:t>
            </a:r>
            <a:r>
              <a:rPr lang="en-US" dirty="0" smtClean="0"/>
              <a:t> with retry (GCR)</a:t>
            </a:r>
          </a:p>
          <a:p>
            <a:pPr lvl="3"/>
            <a:r>
              <a:rPr lang="en-US" dirty="0" smtClean="0"/>
              <a:t>Unsolicited retry (similar to legacy but with N retries)</a:t>
            </a:r>
          </a:p>
          <a:p>
            <a:pPr lvl="3"/>
            <a:r>
              <a:rPr lang="en-US" dirty="0" smtClean="0"/>
              <a:t>Block ACK (BAR/BA exchange)</a:t>
            </a:r>
          </a:p>
          <a:p>
            <a:pPr lvl="2"/>
            <a:r>
              <a:rPr lang="en-US" dirty="0" smtClean="0"/>
              <a:t>11v Directed Multicast Service (DMS)</a:t>
            </a:r>
            <a:endParaRPr lang="en-US" dirty="0"/>
          </a:p>
          <a:p>
            <a:r>
              <a:rPr lang="en-US" dirty="0" smtClean="0"/>
              <a:t>Output</a:t>
            </a:r>
          </a:p>
          <a:p>
            <a:pPr lvl="1"/>
            <a:r>
              <a:rPr lang="en-US" dirty="0" smtClean="0"/>
              <a:t>Multicast throughput</a:t>
            </a:r>
          </a:p>
          <a:p>
            <a:pPr lvl="1"/>
            <a:r>
              <a:rPr lang="en-US" dirty="0" smtClean="0"/>
              <a:t>Simulation time trace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pSp>
        <p:nvGrpSpPr>
          <p:cNvPr id="27" name="Group 26"/>
          <p:cNvGrpSpPr/>
          <p:nvPr/>
        </p:nvGrpSpPr>
        <p:grpSpPr>
          <a:xfrm>
            <a:off x="5549438" y="4022293"/>
            <a:ext cx="3226770" cy="2033715"/>
            <a:chOff x="5316526" y="4305359"/>
            <a:chExt cx="3226770" cy="2033715"/>
          </a:xfrm>
        </p:grpSpPr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5316526" y="5404149"/>
              <a:ext cx="680074" cy="623284"/>
            </a:xfrm>
            <a:prstGeom prst="ellipse">
              <a:avLst/>
            </a:prstGeom>
            <a:solidFill>
              <a:schemeClr val="bg2">
                <a:lumMod val="90000"/>
                <a:lumOff val="0"/>
              </a:schemeClr>
            </a:solidFill>
            <a:ln w="9525">
              <a:solidFill>
                <a:schemeClr val="accent1">
                  <a:lumMod val="95000"/>
                  <a:lumOff val="0"/>
                </a:schemeClr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 eaLnBrk="0" fontAlgn="base" hangingPunct="0">
                <a:spcAft>
                  <a:spcPts val="0"/>
                </a:spcAft>
              </a:pPr>
              <a:r>
                <a:rPr lang="en-US" sz="900" kern="12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STA 1</a:t>
              </a:r>
              <a:endParaRPr lang="en-AU" sz="1200">
                <a:effectLst/>
                <a:latin typeface="굴림"/>
                <a:cs typeface="굴림"/>
              </a:endParaRPr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6491701" y="4305359"/>
              <a:ext cx="620052" cy="623284"/>
            </a:xfrm>
            <a:prstGeom prst="ellipse">
              <a:avLst/>
            </a:prstGeom>
            <a:gradFill rotWithShape="1">
              <a:gsLst>
                <a:gs pos="0">
                  <a:srgbClr val="2C5D98"/>
                </a:gs>
                <a:gs pos="80000">
                  <a:srgbClr val="3C7BC7"/>
                </a:gs>
                <a:gs pos="100000">
                  <a:srgbClr val="3A7CCB"/>
                </a:gs>
              </a:gsLst>
              <a:lin ang="16200000"/>
            </a:gradFill>
            <a:ln w="9525">
              <a:solidFill>
                <a:schemeClr val="accent1">
                  <a:lumMod val="95000"/>
                  <a:lumOff val="0"/>
                </a:schemeClr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 eaLnBrk="0" fontAlgn="base" hangingPunct="0">
                <a:spcAft>
                  <a:spcPts val="0"/>
                </a:spcAft>
              </a:pPr>
              <a:r>
                <a:rPr lang="en-US" sz="1000" kern="12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AP1</a:t>
              </a:r>
              <a:endParaRPr lang="en-AU" sz="1200">
                <a:effectLst/>
                <a:latin typeface="굴림"/>
                <a:cs typeface="굴림"/>
              </a:endParaRPr>
            </a:p>
          </p:txBody>
        </p:sp>
        <p:sp>
          <p:nvSpPr>
            <p:cNvPr id="11" name="Oval 10"/>
            <p:cNvSpPr>
              <a:spLocks noChangeArrowheads="1"/>
            </p:cNvSpPr>
            <p:nvPr/>
          </p:nvSpPr>
          <p:spPr bwMode="auto">
            <a:xfrm>
              <a:off x="6740069" y="5715790"/>
              <a:ext cx="694696" cy="623284"/>
            </a:xfrm>
            <a:prstGeom prst="ellipse">
              <a:avLst/>
            </a:prstGeom>
            <a:solidFill>
              <a:schemeClr val="bg2">
                <a:lumMod val="90000"/>
                <a:lumOff val="0"/>
              </a:schemeClr>
            </a:solidFill>
            <a:ln w="9525">
              <a:solidFill>
                <a:schemeClr val="accent1">
                  <a:lumMod val="95000"/>
                  <a:lumOff val="0"/>
                </a:schemeClr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 eaLnBrk="0" fontAlgn="base" hangingPunct="0">
                <a:spcAft>
                  <a:spcPts val="0"/>
                </a:spcAft>
              </a:pPr>
              <a:r>
                <a:rPr lang="en-US" sz="1000" kern="12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STA 2</a:t>
              </a:r>
              <a:endParaRPr lang="en-AU" sz="1200">
                <a:effectLst/>
                <a:latin typeface="굴림"/>
                <a:cs typeface="굴림"/>
              </a:endParaRPr>
            </a:p>
          </p:txBody>
        </p:sp>
        <p:cxnSp>
          <p:nvCxnSpPr>
            <p:cNvPr id="12" name="Straight Arrow Connector 11"/>
            <p:cNvCxnSpPr>
              <a:cxnSpLocks noChangeShapeType="1"/>
              <a:endCxn id="15" idx="0"/>
            </p:cNvCxnSpPr>
            <p:nvPr/>
          </p:nvCxnSpPr>
          <p:spPr bwMode="auto">
            <a:xfrm flipV="1">
              <a:off x="5867354" y="4882837"/>
              <a:ext cx="651546" cy="521312"/>
            </a:xfrm>
            <a:prstGeom prst="straightConnector1">
              <a:avLst/>
            </a:prstGeom>
            <a:noFill/>
            <a:ln w="25400">
              <a:solidFill>
                <a:schemeClr val="accent1">
                  <a:lumMod val="100000"/>
                  <a:lumOff val="0"/>
                </a:schemeClr>
              </a:solidFill>
              <a:round/>
              <a:headEnd type="arrow" w="med" len="med"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" name="TextBox 15"/>
            <p:cNvSpPr txBox="1">
              <a:spLocks noChangeArrowheads="1"/>
            </p:cNvSpPr>
            <p:nvPr/>
          </p:nvSpPr>
          <p:spPr bwMode="auto">
            <a:xfrm>
              <a:off x="6231880" y="4419600"/>
              <a:ext cx="275363" cy="3948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91440" tIns="45720" rIns="91440" bIns="45720" anchor="t" anchorCtr="0" upright="1">
              <a:spAutoFit/>
            </a:bodyPr>
            <a:lstStyle/>
            <a:p>
              <a:pPr eaLnBrk="0" fontAlgn="base" hangingPunct="0">
                <a:spcAft>
                  <a:spcPts val="0"/>
                </a:spcAft>
              </a:pPr>
              <a:r>
                <a:rPr lang="en-US" sz="1200">
                  <a:effectLst/>
                  <a:latin typeface="굴림"/>
                  <a:cs typeface="굴림"/>
                </a:rPr>
                <a:t> </a:t>
              </a:r>
              <a:endParaRPr lang="en-AU" sz="1200">
                <a:effectLst/>
                <a:latin typeface="굴림"/>
                <a:cs typeface="굴림"/>
              </a:endParaRPr>
            </a:p>
          </p:txBody>
        </p:sp>
        <p:sp>
          <p:nvSpPr>
            <p:cNvPr id="14" name="TextBox 16"/>
            <p:cNvSpPr txBox="1">
              <a:spLocks noChangeArrowheads="1"/>
            </p:cNvSpPr>
            <p:nvPr/>
          </p:nvSpPr>
          <p:spPr bwMode="auto">
            <a:xfrm>
              <a:off x="6491701" y="5441229"/>
              <a:ext cx="251947" cy="3438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91440" tIns="45720" rIns="91440" bIns="45720" anchor="t" anchorCtr="0" upright="1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GB" sz="1100">
                  <a:effectLst/>
                  <a:latin typeface="Times New Roman"/>
                  <a:ea typeface="Times New Roman"/>
                  <a:cs typeface="굴림"/>
                </a:rPr>
                <a:t> </a:t>
              </a:r>
              <a:endParaRPr lang="en-AU" sz="1100">
                <a:effectLst/>
                <a:latin typeface="Times New Roman"/>
                <a:ea typeface="Times New Roman"/>
                <a:cs typeface="굴림"/>
              </a:endParaRPr>
            </a:p>
          </p:txBody>
        </p:sp>
        <p:sp>
          <p:nvSpPr>
            <p:cNvPr id="15" name="TextBox 17"/>
            <p:cNvSpPr txBox="1">
              <a:spLocks noChangeArrowheads="1"/>
            </p:cNvSpPr>
            <p:nvPr/>
          </p:nvSpPr>
          <p:spPr bwMode="auto">
            <a:xfrm>
              <a:off x="6381269" y="4882837"/>
              <a:ext cx="275363" cy="3948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91440" tIns="45720" rIns="91440" bIns="45720" anchor="t" anchorCtr="0" upright="1">
              <a:spAutoFit/>
            </a:bodyPr>
            <a:lstStyle/>
            <a:p>
              <a:pPr eaLnBrk="0" fontAlgn="base" hangingPunct="0">
                <a:spcAft>
                  <a:spcPts val="0"/>
                </a:spcAft>
              </a:pPr>
              <a:r>
                <a:rPr lang="en-US" sz="1200">
                  <a:effectLst/>
                  <a:latin typeface="굴림"/>
                  <a:cs typeface="굴림"/>
                </a:rPr>
                <a:t> </a:t>
              </a:r>
              <a:endParaRPr lang="en-AU" sz="1200">
                <a:effectLst/>
                <a:latin typeface="굴림"/>
                <a:cs typeface="굴림"/>
              </a:endParaRPr>
            </a:p>
          </p:txBody>
        </p:sp>
        <p:cxnSp>
          <p:nvCxnSpPr>
            <p:cNvPr id="16" name="Straight Arrow Connector 15"/>
            <p:cNvCxnSpPr>
              <a:cxnSpLocks noChangeShapeType="1"/>
            </p:cNvCxnSpPr>
            <p:nvPr/>
          </p:nvCxnSpPr>
          <p:spPr bwMode="auto">
            <a:xfrm flipH="1" flipV="1">
              <a:off x="6934245" y="5029251"/>
              <a:ext cx="76177" cy="610196"/>
            </a:xfrm>
            <a:prstGeom prst="straightConnector1">
              <a:avLst/>
            </a:prstGeom>
            <a:noFill/>
            <a:ln w="25400">
              <a:solidFill>
                <a:schemeClr val="accent1">
                  <a:lumMod val="100000"/>
                  <a:lumOff val="0"/>
                </a:schemeClr>
              </a:solidFill>
              <a:round/>
              <a:headEnd type="arrow" w="med" len="med"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7848600" y="5327750"/>
              <a:ext cx="694696" cy="623284"/>
            </a:xfrm>
            <a:prstGeom prst="ellipse">
              <a:avLst/>
            </a:prstGeom>
            <a:solidFill>
              <a:schemeClr val="bg2">
                <a:lumMod val="90000"/>
                <a:lumOff val="0"/>
              </a:schemeClr>
            </a:solidFill>
            <a:ln w="9525">
              <a:solidFill>
                <a:schemeClr val="accent1">
                  <a:lumMod val="95000"/>
                  <a:lumOff val="0"/>
                </a:schemeClr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 eaLnBrk="0" fontAlgn="base" hangingPunct="0">
                <a:spcAft>
                  <a:spcPts val="0"/>
                </a:spcAft>
              </a:pPr>
              <a:r>
                <a:rPr lang="en-US" sz="1000" kern="1200" dirty="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STA </a:t>
              </a:r>
              <a:r>
                <a:rPr lang="en-US" sz="1000" kern="1200" dirty="0" smtClean="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3</a:t>
              </a:r>
              <a:endParaRPr lang="en-AU" sz="1200" dirty="0">
                <a:effectLst/>
                <a:latin typeface="굴림"/>
                <a:cs typeface="굴림"/>
              </a:endParaRPr>
            </a:p>
          </p:txBody>
        </p:sp>
        <p:cxnSp>
          <p:nvCxnSpPr>
            <p:cNvPr id="24" name="Straight Arrow Connector 23"/>
            <p:cNvCxnSpPr>
              <a:cxnSpLocks noChangeShapeType="1"/>
            </p:cNvCxnSpPr>
            <p:nvPr/>
          </p:nvCxnSpPr>
          <p:spPr bwMode="auto">
            <a:xfrm flipH="1" flipV="1">
              <a:off x="7162823" y="4814401"/>
              <a:ext cx="761977" cy="519948"/>
            </a:xfrm>
            <a:prstGeom prst="straightConnector1">
              <a:avLst/>
            </a:prstGeom>
            <a:noFill/>
            <a:ln w="25400">
              <a:solidFill>
                <a:schemeClr val="accent1">
                  <a:lumMod val="100000"/>
                  <a:lumOff val="0"/>
                </a:schemeClr>
              </a:solidFill>
              <a:round/>
              <a:headEnd type="arrow" w="med" len="med"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75966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Test </a:t>
            </a:r>
            <a:r>
              <a:rPr lang="en-US" dirty="0" smtClean="0"/>
              <a:t>6. Check Points (1)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prstDash val="solid"/>
          </a:ln>
        </p:spPr>
        <p:txBody>
          <a:bodyPr/>
          <a:lstStyle/>
          <a:p>
            <a:r>
              <a:rPr lang="en-US" dirty="0" smtClean="0"/>
              <a:t>Legacy multicasting check points</a:t>
            </a:r>
          </a:p>
          <a:p>
            <a:pPr lvl="1"/>
            <a:r>
              <a:rPr lang="en-US" dirty="0" smtClean="0"/>
              <a:t>CP1, CP2: MPDU1 </a:t>
            </a:r>
            <a:r>
              <a:rPr lang="en-US" dirty="0" err="1" smtClean="0"/>
              <a:t>Tx</a:t>
            </a:r>
            <a:endParaRPr lang="en-US" dirty="0" smtClean="0"/>
          </a:p>
          <a:p>
            <a:pPr lvl="1"/>
            <a:r>
              <a:rPr lang="en-US" dirty="0" smtClean="0"/>
              <a:t>CP2, CP3: SIFS duration</a:t>
            </a:r>
          </a:p>
          <a:p>
            <a:pPr lvl="1"/>
            <a:r>
              <a:rPr lang="en-US" dirty="0" smtClean="0"/>
              <a:t>CP3, CP4: MPDU2 </a:t>
            </a:r>
            <a:r>
              <a:rPr lang="en-US" dirty="0" err="1" smtClean="0"/>
              <a:t>Tx</a:t>
            </a:r>
            <a:r>
              <a:rPr lang="en-US" dirty="0" smtClean="0"/>
              <a:t> at CP3, CP4</a:t>
            </a:r>
          </a:p>
          <a:p>
            <a:r>
              <a:rPr lang="en-US" dirty="0" smtClean="0"/>
              <a:t>Numerical throughput </a:t>
            </a:r>
          </a:p>
          <a:p>
            <a:pPr lvl="1"/>
            <a:r>
              <a:rPr lang="en-US" dirty="0" smtClean="0"/>
              <a:t>T</a:t>
            </a:r>
            <a:r>
              <a:rPr lang="en-US" baseline="-25000" dirty="0" smtClean="0"/>
              <a:t>MPDU</a:t>
            </a:r>
            <a:r>
              <a:rPr lang="en-US" dirty="0" smtClean="0"/>
              <a:t> – MPDU </a:t>
            </a:r>
            <a:r>
              <a:rPr lang="en-US" dirty="0" err="1" smtClean="0"/>
              <a:t>Tx</a:t>
            </a:r>
            <a:r>
              <a:rPr lang="en-US" dirty="0" smtClean="0"/>
              <a:t> time</a:t>
            </a:r>
          </a:p>
          <a:p>
            <a:pPr lvl="1"/>
            <a:r>
              <a:rPr lang="en-US" dirty="0" err="1" smtClean="0"/>
              <a:t>T</a:t>
            </a:r>
            <a:r>
              <a:rPr lang="en-US" baseline="-25000" dirty="0" err="1" smtClean="0"/>
              <a:t>backoff</a:t>
            </a:r>
            <a:r>
              <a:rPr lang="en-US" dirty="0"/>
              <a:t> </a:t>
            </a:r>
            <a:r>
              <a:rPr lang="en-US" dirty="0" smtClean="0"/>
              <a:t>– average </a:t>
            </a:r>
            <a:r>
              <a:rPr lang="en-US" dirty="0" err="1" smtClean="0"/>
              <a:t>backoff</a:t>
            </a:r>
            <a:r>
              <a:rPr lang="en-US" dirty="0" smtClean="0"/>
              <a:t> time</a:t>
            </a:r>
          </a:p>
          <a:p>
            <a:pPr lvl="1"/>
            <a:r>
              <a:rPr lang="en-US" dirty="0" err="1" smtClean="0"/>
              <a:t>D</a:t>
            </a:r>
            <a:r>
              <a:rPr lang="en-US" baseline="-25000" dirty="0" err="1" smtClean="0"/>
              <a:t>size</a:t>
            </a:r>
            <a:r>
              <a:rPr lang="en-US" dirty="0" smtClean="0"/>
              <a:t> – application data size (bytes)</a:t>
            </a:r>
            <a:endParaRPr lang="en-US" dirty="0"/>
          </a:p>
          <a:p>
            <a:pPr lvl="1"/>
            <a:r>
              <a:rPr lang="en-US" dirty="0" smtClean="0"/>
              <a:t>TPUT = </a:t>
            </a:r>
            <a:r>
              <a:rPr lang="en-US" dirty="0" err="1" smtClean="0"/>
              <a:t>D</a:t>
            </a:r>
            <a:r>
              <a:rPr lang="en-US" baseline="-25000" dirty="0" err="1" smtClean="0"/>
              <a:t>size</a:t>
            </a:r>
            <a:r>
              <a:rPr lang="en-US" dirty="0" smtClean="0"/>
              <a:t> * 8 * 2 / (DIFS +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backoff</a:t>
            </a:r>
            <a:r>
              <a:rPr lang="en-US" dirty="0" smtClean="0"/>
              <a:t> + 2*T</a:t>
            </a:r>
            <a:r>
              <a:rPr lang="en-US" baseline="-25000" dirty="0" smtClean="0"/>
              <a:t>MPDU</a:t>
            </a:r>
            <a:r>
              <a:rPr lang="en-US" dirty="0" smtClean="0"/>
              <a:t> + </a:t>
            </a:r>
            <a:r>
              <a:rPr lang="en-US" dirty="0"/>
              <a:t>S</a:t>
            </a:r>
            <a:r>
              <a:rPr lang="en-US" dirty="0" smtClean="0"/>
              <a:t>IFS)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pSp>
        <p:nvGrpSpPr>
          <p:cNvPr id="93" name="Group 92"/>
          <p:cNvGrpSpPr/>
          <p:nvPr/>
        </p:nvGrpSpPr>
        <p:grpSpPr>
          <a:xfrm>
            <a:off x="5221443" y="3372818"/>
            <a:ext cx="3204560" cy="1094767"/>
            <a:chOff x="2631042" y="2649332"/>
            <a:chExt cx="3204560" cy="1094767"/>
          </a:xfrm>
        </p:grpSpPr>
        <p:grpSp>
          <p:nvGrpSpPr>
            <p:cNvPr id="55" name="Group 54"/>
            <p:cNvGrpSpPr/>
            <p:nvPr/>
          </p:nvGrpSpPr>
          <p:grpSpPr>
            <a:xfrm>
              <a:off x="2631042" y="3048000"/>
              <a:ext cx="3204560" cy="446550"/>
              <a:chOff x="371475" y="3124200"/>
              <a:chExt cx="3204560" cy="446550"/>
            </a:xfrm>
          </p:grpSpPr>
          <p:cxnSp>
            <p:nvCxnSpPr>
              <p:cNvPr id="34" name="Straight Arrow Connector 33"/>
              <p:cNvCxnSpPr/>
              <p:nvPr/>
            </p:nvCxnSpPr>
            <p:spPr bwMode="auto">
              <a:xfrm>
                <a:off x="371475" y="3565988"/>
                <a:ext cx="3204560" cy="4762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35" name="TextBox 34"/>
              <p:cNvSpPr txBox="1"/>
              <p:nvPr/>
            </p:nvSpPr>
            <p:spPr>
              <a:xfrm rot="10800000">
                <a:off x="402193" y="3124200"/>
                <a:ext cx="369332" cy="441788"/>
              </a:xfrm>
              <a:prstGeom prst="rect">
                <a:avLst/>
              </a:prstGeom>
              <a:noFill/>
            </p:spPr>
            <p:txBody>
              <a:bodyPr vert="eaVert" wrap="none" rtlCol="0">
                <a:spAutoFit/>
              </a:bodyPr>
              <a:lstStyle/>
              <a:p>
                <a:r>
                  <a:rPr lang="en-US" b="1" dirty="0" smtClean="0"/>
                  <a:t>DIFS</a:t>
                </a:r>
                <a:endParaRPr lang="en-AU" b="1" dirty="0"/>
              </a:p>
            </p:txBody>
          </p:sp>
          <p:sp>
            <p:nvSpPr>
              <p:cNvPr id="36" name="Rectangle 35"/>
              <p:cNvSpPr/>
              <p:nvPr/>
            </p:nvSpPr>
            <p:spPr bwMode="auto">
              <a:xfrm>
                <a:off x="676275" y="3184988"/>
                <a:ext cx="762000" cy="3810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Backoff</a:t>
                </a:r>
                <a:endParaRPr kumimoji="0" lang="en-A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 bwMode="auto">
              <a:xfrm>
                <a:off x="1438275" y="3184988"/>
                <a:ext cx="685800" cy="3810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MPDU1</a:t>
                </a:r>
                <a:endParaRPr kumimoji="0" lang="en-A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8" name="Rectangle 37"/>
              <p:cNvSpPr/>
              <p:nvPr/>
            </p:nvSpPr>
            <p:spPr bwMode="auto">
              <a:xfrm>
                <a:off x="2505075" y="3184988"/>
                <a:ext cx="685800" cy="3810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MPDU2</a:t>
                </a:r>
                <a:endParaRPr kumimoji="0" lang="en-A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 rot="10800000">
                <a:off x="2135743" y="3137024"/>
                <a:ext cx="369332" cy="416140"/>
              </a:xfrm>
              <a:prstGeom prst="rect">
                <a:avLst/>
              </a:prstGeom>
              <a:noFill/>
            </p:spPr>
            <p:txBody>
              <a:bodyPr vert="eaVert" wrap="none" rtlCol="0">
                <a:spAutoFit/>
              </a:bodyPr>
              <a:lstStyle/>
              <a:p>
                <a:r>
                  <a:rPr lang="en-US" b="1" dirty="0"/>
                  <a:t>S</a:t>
                </a:r>
                <a:r>
                  <a:rPr lang="en-US" b="1" dirty="0" smtClean="0"/>
                  <a:t>IFS</a:t>
                </a:r>
                <a:endParaRPr lang="en-AU" b="1" dirty="0"/>
              </a:p>
            </p:txBody>
          </p:sp>
        </p:grpSp>
        <p:sp>
          <p:nvSpPr>
            <p:cNvPr id="56" name="TextBox 55"/>
            <p:cNvSpPr txBox="1"/>
            <p:nvPr/>
          </p:nvSpPr>
          <p:spPr>
            <a:xfrm>
              <a:off x="3087424" y="3467100"/>
              <a:ext cx="24865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Checkpoints for Legacy Multicasting</a:t>
              </a:r>
              <a:endParaRPr lang="en-AU" dirty="0"/>
            </a:p>
          </p:txBody>
        </p:sp>
        <p:cxnSp>
          <p:nvCxnSpPr>
            <p:cNvPr id="85" name="Straight Arrow Connector 84"/>
            <p:cNvCxnSpPr/>
            <p:nvPr/>
          </p:nvCxnSpPr>
          <p:spPr bwMode="auto">
            <a:xfrm flipH="1">
              <a:off x="3679460" y="2859656"/>
              <a:ext cx="152400" cy="2491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86" name="TextBox 85"/>
            <p:cNvSpPr txBox="1"/>
            <p:nvPr/>
          </p:nvSpPr>
          <p:spPr>
            <a:xfrm>
              <a:off x="3631835" y="2658857"/>
              <a:ext cx="4491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CP1</a:t>
              </a:r>
              <a:endParaRPr lang="en-AU" dirty="0">
                <a:solidFill>
                  <a:srgbClr val="FF0000"/>
                </a:solidFill>
              </a:endParaRPr>
            </a:p>
          </p:txBody>
        </p:sp>
        <p:cxnSp>
          <p:nvCxnSpPr>
            <p:cNvPr id="87" name="Straight Arrow Connector 86"/>
            <p:cNvCxnSpPr/>
            <p:nvPr/>
          </p:nvCxnSpPr>
          <p:spPr bwMode="auto">
            <a:xfrm flipH="1">
              <a:off x="4378338" y="2859656"/>
              <a:ext cx="152400" cy="2491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88" name="TextBox 87"/>
            <p:cNvSpPr txBox="1"/>
            <p:nvPr/>
          </p:nvSpPr>
          <p:spPr>
            <a:xfrm>
              <a:off x="4330713" y="2649332"/>
              <a:ext cx="4491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CP2</a:t>
              </a:r>
              <a:endParaRPr lang="en-AU" dirty="0">
                <a:solidFill>
                  <a:srgbClr val="FF0000"/>
                </a:solidFill>
              </a:endParaRPr>
            </a:p>
          </p:txBody>
        </p:sp>
        <p:cxnSp>
          <p:nvCxnSpPr>
            <p:cNvPr id="89" name="Straight Arrow Connector 88"/>
            <p:cNvCxnSpPr/>
            <p:nvPr/>
          </p:nvCxnSpPr>
          <p:spPr bwMode="auto">
            <a:xfrm flipH="1">
              <a:off x="4769404" y="2859656"/>
              <a:ext cx="152400" cy="2491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90" name="TextBox 89"/>
            <p:cNvSpPr txBox="1"/>
            <p:nvPr/>
          </p:nvSpPr>
          <p:spPr>
            <a:xfrm>
              <a:off x="4721779" y="2649332"/>
              <a:ext cx="4491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CP3</a:t>
              </a:r>
              <a:endParaRPr lang="en-AU" dirty="0">
                <a:solidFill>
                  <a:srgbClr val="FF0000"/>
                </a:solidFill>
              </a:endParaRPr>
            </a:p>
          </p:txBody>
        </p:sp>
        <p:cxnSp>
          <p:nvCxnSpPr>
            <p:cNvPr id="91" name="Straight Arrow Connector 90"/>
            <p:cNvCxnSpPr/>
            <p:nvPr/>
          </p:nvCxnSpPr>
          <p:spPr bwMode="auto">
            <a:xfrm flipH="1">
              <a:off x="5434065" y="2872078"/>
              <a:ext cx="152400" cy="2491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92" name="TextBox 91"/>
            <p:cNvSpPr txBox="1"/>
            <p:nvPr/>
          </p:nvSpPr>
          <p:spPr>
            <a:xfrm>
              <a:off x="5386440" y="2652229"/>
              <a:ext cx="4491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CP4</a:t>
              </a:r>
              <a:endParaRPr lang="en-AU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0488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Test </a:t>
            </a:r>
            <a:r>
              <a:rPr lang="en-US" dirty="0" smtClean="0"/>
              <a:t>6. Check Points (2)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prstDash val="solid"/>
          </a:ln>
        </p:spPr>
        <p:txBody>
          <a:bodyPr/>
          <a:lstStyle/>
          <a:p>
            <a:r>
              <a:rPr lang="en-US" dirty="0" smtClean="0"/>
              <a:t>GCR unsolicited retry multicasting check points</a:t>
            </a:r>
          </a:p>
          <a:p>
            <a:pPr lvl="1"/>
            <a:r>
              <a:rPr lang="en-US" dirty="0" smtClean="0"/>
              <a:t>CP1, CP2: MPDU1 </a:t>
            </a:r>
            <a:r>
              <a:rPr lang="en-US" dirty="0" err="1" smtClean="0"/>
              <a:t>Tx</a:t>
            </a:r>
            <a:endParaRPr lang="en-US" dirty="0" smtClean="0"/>
          </a:p>
          <a:p>
            <a:pPr lvl="1"/>
            <a:r>
              <a:rPr lang="en-US" dirty="0" smtClean="0"/>
              <a:t>CP2, CP3: SIFS duration</a:t>
            </a:r>
          </a:p>
          <a:p>
            <a:pPr lvl="1"/>
            <a:r>
              <a:rPr lang="en-US" dirty="0" smtClean="0"/>
              <a:t>CP3, CP4: MPDU1 re-</a:t>
            </a:r>
            <a:r>
              <a:rPr lang="en-US" dirty="0" err="1" smtClean="0"/>
              <a:t>Tx</a:t>
            </a:r>
            <a:r>
              <a:rPr lang="en-US" dirty="0" smtClean="0"/>
              <a:t> at CP3, CP4</a:t>
            </a:r>
          </a:p>
          <a:p>
            <a:r>
              <a:rPr lang="en-US" dirty="0" smtClean="0"/>
              <a:t>Numerical throughput</a:t>
            </a:r>
          </a:p>
          <a:p>
            <a:pPr lvl="1"/>
            <a:r>
              <a:rPr lang="en-US" dirty="0"/>
              <a:t>T</a:t>
            </a:r>
            <a:r>
              <a:rPr lang="en-US" baseline="-25000" dirty="0"/>
              <a:t>MPDU</a:t>
            </a:r>
            <a:r>
              <a:rPr lang="en-US" dirty="0"/>
              <a:t> – MPDU </a:t>
            </a:r>
            <a:r>
              <a:rPr lang="en-US" dirty="0" err="1"/>
              <a:t>Tx</a:t>
            </a:r>
            <a:r>
              <a:rPr lang="en-US" dirty="0"/>
              <a:t> time</a:t>
            </a:r>
          </a:p>
          <a:p>
            <a:pPr lvl="1"/>
            <a:r>
              <a:rPr lang="en-US" dirty="0" err="1"/>
              <a:t>T</a:t>
            </a:r>
            <a:r>
              <a:rPr lang="en-US" baseline="-25000" dirty="0" err="1"/>
              <a:t>backoff</a:t>
            </a:r>
            <a:r>
              <a:rPr lang="en-US" dirty="0"/>
              <a:t> – average </a:t>
            </a:r>
            <a:r>
              <a:rPr lang="en-US" dirty="0" err="1"/>
              <a:t>backoff</a:t>
            </a:r>
            <a:r>
              <a:rPr lang="en-US" dirty="0"/>
              <a:t> time</a:t>
            </a:r>
          </a:p>
          <a:p>
            <a:pPr lvl="1"/>
            <a:r>
              <a:rPr lang="en-US" dirty="0" err="1"/>
              <a:t>D</a:t>
            </a:r>
            <a:r>
              <a:rPr lang="en-US" baseline="-25000" dirty="0" err="1"/>
              <a:t>size</a:t>
            </a:r>
            <a:r>
              <a:rPr lang="en-US" dirty="0"/>
              <a:t> – application data size (bytes)</a:t>
            </a:r>
          </a:p>
          <a:p>
            <a:pPr lvl="1"/>
            <a:r>
              <a:rPr lang="en-US" dirty="0"/>
              <a:t>TPUT = </a:t>
            </a:r>
            <a:r>
              <a:rPr lang="en-US" dirty="0" err="1"/>
              <a:t>D</a:t>
            </a:r>
            <a:r>
              <a:rPr lang="en-US" baseline="-25000" dirty="0" err="1"/>
              <a:t>size</a:t>
            </a:r>
            <a:r>
              <a:rPr lang="en-US" dirty="0"/>
              <a:t> * 8 </a:t>
            </a:r>
            <a:r>
              <a:rPr lang="en-US" dirty="0" smtClean="0"/>
              <a:t>/ </a:t>
            </a:r>
            <a:r>
              <a:rPr lang="en-US" dirty="0"/>
              <a:t>(DIFS + </a:t>
            </a:r>
            <a:r>
              <a:rPr lang="en-US" dirty="0" err="1"/>
              <a:t>T</a:t>
            </a:r>
            <a:r>
              <a:rPr lang="en-US" baseline="-25000" dirty="0" err="1"/>
              <a:t>backoff</a:t>
            </a:r>
            <a:r>
              <a:rPr lang="en-US" dirty="0"/>
              <a:t> + 2*T</a:t>
            </a:r>
            <a:r>
              <a:rPr lang="en-US" baseline="-25000" dirty="0"/>
              <a:t>MPDU</a:t>
            </a:r>
            <a:r>
              <a:rPr lang="en-US" dirty="0"/>
              <a:t> + </a:t>
            </a:r>
            <a:r>
              <a:rPr lang="en-US" dirty="0" smtClean="0"/>
              <a:t>SIFS)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pSp>
        <p:nvGrpSpPr>
          <p:cNvPr id="93" name="Group 92"/>
          <p:cNvGrpSpPr/>
          <p:nvPr/>
        </p:nvGrpSpPr>
        <p:grpSpPr>
          <a:xfrm>
            <a:off x="5638800" y="3336226"/>
            <a:ext cx="3206026" cy="1117455"/>
            <a:chOff x="2631042" y="2649332"/>
            <a:chExt cx="3206026" cy="1117455"/>
          </a:xfrm>
        </p:grpSpPr>
        <p:grpSp>
          <p:nvGrpSpPr>
            <p:cNvPr id="55" name="Group 54"/>
            <p:cNvGrpSpPr/>
            <p:nvPr/>
          </p:nvGrpSpPr>
          <p:grpSpPr>
            <a:xfrm>
              <a:off x="2631042" y="3048000"/>
              <a:ext cx="3204560" cy="441788"/>
              <a:chOff x="371475" y="3124200"/>
              <a:chExt cx="3204560" cy="441788"/>
            </a:xfrm>
          </p:grpSpPr>
          <p:cxnSp>
            <p:nvCxnSpPr>
              <p:cNvPr id="34" name="Straight Arrow Connector 33"/>
              <p:cNvCxnSpPr/>
              <p:nvPr/>
            </p:nvCxnSpPr>
            <p:spPr bwMode="auto">
              <a:xfrm>
                <a:off x="371475" y="3565988"/>
                <a:ext cx="3204560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35" name="TextBox 34"/>
              <p:cNvSpPr txBox="1"/>
              <p:nvPr/>
            </p:nvSpPr>
            <p:spPr>
              <a:xfrm rot="10800000">
                <a:off x="402193" y="3124200"/>
                <a:ext cx="369332" cy="441788"/>
              </a:xfrm>
              <a:prstGeom prst="rect">
                <a:avLst/>
              </a:prstGeom>
              <a:noFill/>
            </p:spPr>
            <p:txBody>
              <a:bodyPr vert="eaVert" wrap="none" rtlCol="0">
                <a:spAutoFit/>
              </a:bodyPr>
              <a:lstStyle/>
              <a:p>
                <a:r>
                  <a:rPr lang="en-US" b="1" dirty="0" smtClean="0"/>
                  <a:t>DIFS</a:t>
                </a:r>
                <a:endParaRPr lang="en-AU" b="1" dirty="0"/>
              </a:p>
            </p:txBody>
          </p:sp>
          <p:sp>
            <p:nvSpPr>
              <p:cNvPr id="36" name="Rectangle 35"/>
              <p:cNvSpPr/>
              <p:nvPr/>
            </p:nvSpPr>
            <p:spPr bwMode="auto">
              <a:xfrm>
                <a:off x="676275" y="3184988"/>
                <a:ext cx="762000" cy="3810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Backoff</a:t>
                </a:r>
                <a:endParaRPr kumimoji="0" lang="en-A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 bwMode="auto">
              <a:xfrm>
                <a:off x="1438275" y="3184988"/>
                <a:ext cx="685800" cy="3810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MPDU1</a:t>
                </a:r>
                <a:endParaRPr kumimoji="0" lang="en-A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8" name="Rectangle 37"/>
              <p:cNvSpPr/>
              <p:nvPr/>
            </p:nvSpPr>
            <p:spPr bwMode="auto">
              <a:xfrm>
                <a:off x="2505075" y="3184988"/>
                <a:ext cx="685800" cy="3810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MPDU1</a:t>
                </a:r>
                <a:endParaRPr kumimoji="0" lang="en-A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 rot="10800000">
                <a:off x="2135743" y="3137024"/>
                <a:ext cx="369332" cy="416140"/>
              </a:xfrm>
              <a:prstGeom prst="rect">
                <a:avLst/>
              </a:prstGeom>
              <a:noFill/>
            </p:spPr>
            <p:txBody>
              <a:bodyPr vert="eaVert" wrap="none" rtlCol="0">
                <a:spAutoFit/>
              </a:bodyPr>
              <a:lstStyle/>
              <a:p>
                <a:r>
                  <a:rPr lang="en-US" b="1" dirty="0" smtClean="0"/>
                  <a:t>SIFS</a:t>
                </a:r>
                <a:endParaRPr lang="en-AU" b="1" dirty="0"/>
              </a:p>
            </p:txBody>
          </p:sp>
        </p:grpSp>
        <p:sp>
          <p:nvSpPr>
            <p:cNvPr id="56" name="TextBox 55"/>
            <p:cNvSpPr txBox="1"/>
            <p:nvPr/>
          </p:nvSpPr>
          <p:spPr>
            <a:xfrm>
              <a:off x="2797453" y="3489788"/>
              <a:ext cx="303961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Checkpoints for unsolicited retry Multicasting</a:t>
              </a:r>
              <a:endParaRPr lang="en-AU" dirty="0"/>
            </a:p>
          </p:txBody>
        </p:sp>
        <p:cxnSp>
          <p:nvCxnSpPr>
            <p:cNvPr id="85" name="Straight Arrow Connector 84"/>
            <p:cNvCxnSpPr/>
            <p:nvPr/>
          </p:nvCxnSpPr>
          <p:spPr bwMode="auto">
            <a:xfrm flipH="1">
              <a:off x="3679460" y="2859656"/>
              <a:ext cx="152400" cy="2491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86" name="TextBox 85"/>
            <p:cNvSpPr txBox="1"/>
            <p:nvPr/>
          </p:nvSpPr>
          <p:spPr>
            <a:xfrm>
              <a:off x="3631835" y="2658857"/>
              <a:ext cx="4491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CP1</a:t>
              </a:r>
              <a:endParaRPr lang="en-AU" dirty="0">
                <a:solidFill>
                  <a:srgbClr val="FF0000"/>
                </a:solidFill>
              </a:endParaRPr>
            </a:p>
          </p:txBody>
        </p:sp>
        <p:cxnSp>
          <p:nvCxnSpPr>
            <p:cNvPr id="87" name="Straight Arrow Connector 86"/>
            <p:cNvCxnSpPr/>
            <p:nvPr/>
          </p:nvCxnSpPr>
          <p:spPr bwMode="auto">
            <a:xfrm flipH="1">
              <a:off x="4378338" y="2859656"/>
              <a:ext cx="152400" cy="2491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88" name="TextBox 87"/>
            <p:cNvSpPr txBox="1"/>
            <p:nvPr/>
          </p:nvSpPr>
          <p:spPr>
            <a:xfrm>
              <a:off x="4330713" y="2649332"/>
              <a:ext cx="4491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CP2</a:t>
              </a:r>
              <a:endParaRPr lang="en-AU" dirty="0">
                <a:solidFill>
                  <a:srgbClr val="FF0000"/>
                </a:solidFill>
              </a:endParaRPr>
            </a:p>
          </p:txBody>
        </p:sp>
        <p:cxnSp>
          <p:nvCxnSpPr>
            <p:cNvPr id="89" name="Straight Arrow Connector 88"/>
            <p:cNvCxnSpPr/>
            <p:nvPr/>
          </p:nvCxnSpPr>
          <p:spPr bwMode="auto">
            <a:xfrm flipH="1">
              <a:off x="4769404" y="2859656"/>
              <a:ext cx="152400" cy="2491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90" name="TextBox 89"/>
            <p:cNvSpPr txBox="1"/>
            <p:nvPr/>
          </p:nvSpPr>
          <p:spPr>
            <a:xfrm>
              <a:off x="4721779" y="2649332"/>
              <a:ext cx="4491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CP3</a:t>
              </a:r>
              <a:endParaRPr lang="en-AU" dirty="0">
                <a:solidFill>
                  <a:srgbClr val="FF0000"/>
                </a:solidFill>
              </a:endParaRPr>
            </a:p>
          </p:txBody>
        </p:sp>
        <p:cxnSp>
          <p:nvCxnSpPr>
            <p:cNvPr id="91" name="Straight Arrow Connector 90"/>
            <p:cNvCxnSpPr/>
            <p:nvPr/>
          </p:nvCxnSpPr>
          <p:spPr bwMode="auto">
            <a:xfrm flipH="1">
              <a:off x="5434065" y="2872078"/>
              <a:ext cx="152400" cy="2491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92" name="TextBox 91"/>
            <p:cNvSpPr txBox="1"/>
            <p:nvPr/>
          </p:nvSpPr>
          <p:spPr>
            <a:xfrm>
              <a:off x="5386440" y="2652229"/>
              <a:ext cx="4491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CP4</a:t>
              </a:r>
              <a:endParaRPr lang="en-AU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0223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Test </a:t>
            </a:r>
            <a:r>
              <a:rPr lang="en-US" dirty="0" smtClean="0"/>
              <a:t>6. Check Points (3)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prstDash val="solid"/>
          </a:ln>
        </p:spPr>
        <p:txBody>
          <a:bodyPr/>
          <a:lstStyle/>
          <a:p>
            <a:r>
              <a:rPr lang="en-US" dirty="0" smtClean="0"/>
              <a:t>GCR Block ACK multicasting check points</a:t>
            </a:r>
          </a:p>
          <a:p>
            <a:pPr lvl="1"/>
            <a:r>
              <a:rPr lang="en-US" dirty="0" smtClean="0"/>
              <a:t>CP1, CP2: SIFS duration</a:t>
            </a:r>
          </a:p>
          <a:p>
            <a:pPr lvl="1"/>
            <a:r>
              <a:rPr lang="en-US" dirty="0"/>
              <a:t>CP2, </a:t>
            </a:r>
            <a:r>
              <a:rPr lang="en-US" dirty="0" smtClean="0"/>
              <a:t>CP3: BAR1 </a:t>
            </a:r>
            <a:r>
              <a:rPr lang="en-US" dirty="0" err="1" smtClean="0"/>
              <a:t>Tx</a:t>
            </a:r>
            <a:endParaRPr lang="en-US" dirty="0" smtClean="0"/>
          </a:p>
          <a:p>
            <a:pPr lvl="1"/>
            <a:r>
              <a:rPr lang="en-US" dirty="0" smtClean="0"/>
              <a:t>CP3, CP4: SIFS duration</a:t>
            </a:r>
          </a:p>
          <a:p>
            <a:pPr lvl="1"/>
            <a:r>
              <a:rPr lang="en-US" dirty="0"/>
              <a:t>CP4, </a:t>
            </a:r>
            <a:r>
              <a:rPr lang="en-US" dirty="0" smtClean="0"/>
              <a:t>CP5: BA1 </a:t>
            </a:r>
            <a:r>
              <a:rPr lang="en-US" dirty="0" err="1" smtClean="0"/>
              <a:t>Tx</a:t>
            </a:r>
            <a:endParaRPr lang="en-US" dirty="0" smtClean="0"/>
          </a:p>
          <a:p>
            <a:pPr lvl="1"/>
            <a:r>
              <a:rPr lang="en-US" dirty="0" smtClean="0"/>
              <a:t>Similarly, verify BAR/BA exchange with other STAs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pSp>
        <p:nvGrpSpPr>
          <p:cNvPr id="94" name="Group 93"/>
          <p:cNvGrpSpPr/>
          <p:nvPr/>
        </p:nvGrpSpPr>
        <p:grpSpPr>
          <a:xfrm>
            <a:off x="381000" y="4431949"/>
            <a:ext cx="8562110" cy="1206851"/>
            <a:chOff x="381000" y="4776397"/>
            <a:chExt cx="8562110" cy="1206851"/>
          </a:xfrm>
        </p:grpSpPr>
        <p:grpSp>
          <p:nvGrpSpPr>
            <p:cNvPr id="31" name="Group 30"/>
            <p:cNvGrpSpPr/>
            <p:nvPr/>
          </p:nvGrpSpPr>
          <p:grpSpPr>
            <a:xfrm>
              <a:off x="381000" y="5263688"/>
              <a:ext cx="8305800" cy="451313"/>
              <a:chOff x="304800" y="5120812"/>
              <a:chExt cx="8305800" cy="451313"/>
            </a:xfrm>
          </p:grpSpPr>
          <p:cxnSp>
            <p:nvCxnSpPr>
              <p:cNvPr id="8" name="Straight Arrow Connector 7"/>
              <p:cNvCxnSpPr/>
              <p:nvPr/>
            </p:nvCxnSpPr>
            <p:spPr bwMode="auto">
              <a:xfrm>
                <a:off x="304800" y="5562600"/>
                <a:ext cx="8305800" cy="952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9" name="TextBox 8"/>
              <p:cNvSpPr txBox="1"/>
              <p:nvPr/>
            </p:nvSpPr>
            <p:spPr>
              <a:xfrm rot="10800000">
                <a:off x="335518" y="5120812"/>
                <a:ext cx="369332" cy="441788"/>
              </a:xfrm>
              <a:prstGeom prst="rect">
                <a:avLst/>
              </a:prstGeom>
              <a:noFill/>
            </p:spPr>
            <p:txBody>
              <a:bodyPr vert="eaVert" wrap="none" rtlCol="0">
                <a:spAutoFit/>
              </a:bodyPr>
              <a:lstStyle/>
              <a:p>
                <a:r>
                  <a:rPr lang="en-US" b="1" dirty="0" smtClean="0"/>
                  <a:t>DIFS</a:t>
                </a:r>
                <a:endParaRPr lang="en-AU" b="1" dirty="0"/>
              </a:p>
            </p:txBody>
          </p:sp>
          <p:sp>
            <p:nvSpPr>
              <p:cNvPr id="10" name="Rectangle 9"/>
              <p:cNvSpPr/>
              <p:nvPr/>
            </p:nvSpPr>
            <p:spPr bwMode="auto">
              <a:xfrm>
                <a:off x="609600" y="5181600"/>
                <a:ext cx="762000" cy="3810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Backoff</a:t>
                </a:r>
                <a:endParaRPr kumimoji="0" lang="en-A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 bwMode="auto">
              <a:xfrm>
                <a:off x="1371600" y="5181600"/>
                <a:ext cx="685800" cy="3810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MPDU1</a:t>
                </a:r>
                <a:endParaRPr kumimoji="0" lang="en-A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 bwMode="auto">
              <a:xfrm>
                <a:off x="2438400" y="5191125"/>
                <a:ext cx="685800" cy="3810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MPDU2</a:t>
                </a:r>
                <a:endParaRPr kumimoji="0" lang="en-A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 rot="10800000">
                <a:off x="2069068" y="5133636"/>
                <a:ext cx="369332" cy="416140"/>
              </a:xfrm>
              <a:prstGeom prst="rect">
                <a:avLst/>
              </a:prstGeom>
              <a:noFill/>
            </p:spPr>
            <p:txBody>
              <a:bodyPr vert="eaVert" wrap="none" rtlCol="0">
                <a:spAutoFit/>
              </a:bodyPr>
              <a:lstStyle/>
              <a:p>
                <a:r>
                  <a:rPr lang="en-US" b="1" dirty="0" smtClean="0"/>
                  <a:t>SIFS</a:t>
                </a:r>
                <a:endParaRPr lang="en-AU" b="1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 rot="10800000">
                <a:off x="3133725" y="5135455"/>
                <a:ext cx="369332" cy="416140"/>
              </a:xfrm>
              <a:prstGeom prst="rect">
                <a:avLst/>
              </a:prstGeom>
              <a:noFill/>
            </p:spPr>
            <p:txBody>
              <a:bodyPr vert="eaVert" wrap="none" rtlCol="0">
                <a:spAutoFit/>
              </a:bodyPr>
              <a:lstStyle/>
              <a:p>
                <a:r>
                  <a:rPr lang="en-US" b="1" dirty="0" smtClean="0"/>
                  <a:t>SIFS</a:t>
                </a:r>
                <a:endParaRPr lang="en-AU" b="1" dirty="0"/>
              </a:p>
            </p:txBody>
          </p:sp>
          <p:sp>
            <p:nvSpPr>
              <p:cNvPr id="19" name="Rectangle 18"/>
              <p:cNvSpPr/>
              <p:nvPr/>
            </p:nvSpPr>
            <p:spPr bwMode="auto">
              <a:xfrm>
                <a:off x="3495675" y="5191125"/>
                <a:ext cx="547211" cy="381000"/>
              </a:xfrm>
              <a:prstGeom prst="rect">
                <a:avLst/>
              </a:prstGeom>
              <a:solidFill>
                <a:srgbClr val="FFFF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BAR1</a:t>
                </a:r>
                <a:endParaRPr kumimoji="0" lang="en-A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 rot="10800000">
                <a:off x="4042886" y="5135456"/>
                <a:ext cx="369332" cy="416140"/>
              </a:xfrm>
              <a:prstGeom prst="rect">
                <a:avLst/>
              </a:prstGeom>
              <a:noFill/>
            </p:spPr>
            <p:txBody>
              <a:bodyPr vert="eaVert" wrap="none" rtlCol="0">
                <a:spAutoFit/>
              </a:bodyPr>
              <a:lstStyle/>
              <a:p>
                <a:r>
                  <a:rPr lang="en-US" b="1" dirty="0" smtClean="0"/>
                  <a:t>SIFS</a:t>
                </a:r>
                <a:endParaRPr lang="en-AU" b="1" dirty="0"/>
              </a:p>
            </p:txBody>
          </p:sp>
          <p:sp>
            <p:nvSpPr>
              <p:cNvPr id="21" name="Rectangle 20"/>
              <p:cNvSpPr/>
              <p:nvPr/>
            </p:nvSpPr>
            <p:spPr bwMode="auto">
              <a:xfrm>
                <a:off x="4383643" y="5191125"/>
                <a:ext cx="497443" cy="381000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BA1</a:t>
                </a:r>
                <a:endParaRPr kumimoji="0" lang="en-A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 rot="10800000">
                <a:off x="4890611" y="5144980"/>
                <a:ext cx="369332" cy="416140"/>
              </a:xfrm>
              <a:prstGeom prst="rect">
                <a:avLst/>
              </a:prstGeom>
              <a:noFill/>
            </p:spPr>
            <p:txBody>
              <a:bodyPr vert="eaVert" wrap="none" rtlCol="0">
                <a:spAutoFit/>
              </a:bodyPr>
              <a:lstStyle/>
              <a:p>
                <a:r>
                  <a:rPr lang="en-US" b="1" dirty="0" smtClean="0"/>
                  <a:t>SIFS</a:t>
                </a:r>
                <a:endParaRPr lang="en-AU" b="1" dirty="0"/>
              </a:p>
            </p:txBody>
          </p:sp>
          <p:sp>
            <p:nvSpPr>
              <p:cNvPr id="23" name="Rectangle 22"/>
              <p:cNvSpPr/>
              <p:nvPr/>
            </p:nvSpPr>
            <p:spPr bwMode="auto">
              <a:xfrm>
                <a:off x="5229225" y="5191125"/>
                <a:ext cx="547211" cy="381000"/>
              </a:xfrm>
              <a:prstGeom prst="rect">
                <a:avLst/>
              </a:prstGeom>
              <a:solidFill>
                <a:srgbClr val="FFFF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BAR2</a:t>
                </a:r>
                <a:endParaRPr kumimoji="0" lang="en-A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 rot="10800000">
                <a:off x="5776436" y="5135456"/>
                <a:ext cx="369332" cy="416140"/>
              </a:xfrm>
              <a:prstGeom prst="rect">
                <a:avLst/>
              </a:prstGeom>
              <a:noFill/>
            </p:spPr>
            <p:txBody>
              <a:bodyPr vert="eaVert" wrap="none" rtlCol="0">
                <a:spAutoFit/>
              </a:bodyPr>
              <a:lstStyle/>
              <a:p>
                <a:r>
                  <a:rPr lang="en-US" b="1" dirty="0" smtClean="0"/>
                  <a:t>SIFS</a:t>
                </a:r>
                <a:endParaRPr lang="en-AU" b="1" dirty="0"/>
              </a:p>
            </p:txBody>
          </p:sp>
          <p:sp>
            <p:nvSpPr>
              <p:cNvPr id="25" name="Rectangle 24"/>
              <p:cNvSpPr/>
              <p:nvPr/>
            </p:nvSpPr>
            <p:spPr bwMode="auto">
              <a:xfrm>
                <a:off x="6117193" y="5191125"/>
                <a:ext cx="497443" cy="381000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BA2</a:t>
                </a:r>
                <a:endParaRPr kumimoji="0" lang="en-A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 rot="10800000">
                <a:off x="6624161" y="5144980"/>
                <a:ext cx="369332" cy="416140"/>
              </a:xfrm>
              <a:prstGeom prst="rect">
                <a:avLst/>
              </a:prstGeom>
              <a:noFill/>
            </p:spPr>
            <p:txBody>
              <a:bodyPr vert="eaVert" wrap="none" rtlCol="0">
                <a:spAutoFit/>
              </a:bodyPr>
              <a:lstStyle/>
              <a:p>
                <a:r>
                  <a:rPr lang="en-US" b="1" dirty="0" smtClean="0"/>
                  <a:t>SIFS</a:t>
                </a:r>
                <a:endParaRPr lang="en-AU" b="1" dirty="0"/>
              </a:p>
            </p:txBody>
          </p:sp>
          <p:sp>
            <p:nvSpPr>
              <p:cNvPr id="27" name="Rectangle 26"/>
              <p:cNvSpPr/>
              <p:nvPr/>
            </p:nvSpPr>
            <p:spPr bwMode="auto">
              <a:xfrm>
                <a:off x="7003018" y="5191124"/>
                <a:ext cx="547211" cy="381000"/>
              </a:xfrm>
              <a:prstGeom prst="rect">
                <a:avLst/>
              </a:prstGeom>
              <a:solidFill>
                <a:srgbClr val="FFFF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BAR3</a:t>
                </a:r>
                <a:endParaRPr kumimoji="0" lang="en-A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 rot="10800000">
                <a:off x="7550229" y="5144980"/>
                <a:ext cx="369332" cy="416140"/>
              </a:xfrm>
              <a:prstGeom prst="rect">
                <a:avLst/>
              </a:prstGeom>
              <a:noFill/>
            </p:spPr>
            <p:txBody>
              <a:bodyPr vert="eaVert" wrap="none" rtlCol="0">
                <a:spAutoFit/>
              </a:bodyPr>
              <a:lstStyle/>
              <a:p>
                <a:r>
                  <a:rPr lang="en-US" b="1" dirty="0" smtClean="0"/>
                  <a:t>SIFS</a:t>
                </a:r>
                <a:endParaRPr lang="en-AU" b="1" dirty="0"/>
              </a:p>
            </p:txBody>
          </p:sp>
          <p:sp>
            <p:nvSpPr>
              <p:cNvPr id="29" name="Rectangle 28"/>
              <p:cNvSpPr/>
              <p:nvPr/>
            </p:nvSpPr>
            <p:spPr bwMode="auto">
              <a:xfrm>
                <a:off x="7890986" y="5191124"/>
                <a:ext cx="497443" cy="381000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BA3</a:t>
                </a:r>
                <a:endParaRPr kumimoji="0" lang="en-A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3769280" y="5706249"/>
              <a:ext cx="310809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Checkpoints for GCR Block ACK Multicasting</a:t>
              </a:r>
              <a:endParaRPr lang="en-AU" dirty="0"/>
            </a:p>
          </p:txBody>
        </p:sp>
        <p:cxnSp>
          <p:nvCxnSpPr>
            <p:cNvPr id="58" name="Straight Arrow Connector 57"/>
            <p:cNvCxnSpPr/>
            <p:nvPr/>
          </p:nvCxnSpPr>
          <p:spPr bwMode="auto">
            <a:xfrm flipH="1">
              <a:off x="4475263" y="5058549"/>
              <a:ext cx="152400" cy="2491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60" name="TextBox 59"/>
            <p:cNvSpPr txBox="1"/>
            <p:nvPr/>
          </p:nvSpPr>
          <p:spPr>
            <a:xfrm>
              <a:off x="4427638" y="4781550"/>
              <a:ext cx="4491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CP4</a:t>
              </a:r>
              <a:endParaRPr lang="en-AU" dirty="0">
                <a:solidFill>
                  <a:srgbClr val="FF0000"/>
                </a:solidFill>
              </a:endParaRPr>
            </a:p>
          </p:txBody>
        </p:sp>
        <p:cxnSp>
          <p:nvCxnSpPr>
            <p:cNvPr id="61" name="Straight Arrow Connector 60"/>
            <p:cNvCxnSpPr/>
            <p:nvPr/>
          </p:nvCxnSpPr>
          <p:spPr bwMode="auto">
            <a:xfrm flipH="1">
              <a:off x="3584211" y="5062181"/>
              <a:ext cx="152400" cy="2491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62" name="TextBox 61"/>
            <p:cNvSpPr txBox="1"/>
            <p:nvPr/>
          </p:nvSpPr>
          <p:spPr>
            <a:xfrm>
              <a:off x="3536586" y="4785182"/>
              <a:ext cx="4491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CP2</a:t>
              </a:r>
              <a:endParaRPr lang="en-AU" dirty="0">
                <a:solidFill>
                  <a:srgbClr val="FF0000"/>
                </a:solidFill>
              </a:endParaRPr>
            </a:p>
          </p:txBody>
        </p:sp>
        <p:cxnSp>
          <p:nvCxnSpPr>
            <p:cNvPr id="63" name="Straight Arrow Connector 62"/>
            <p:cNvCxnSpPr/>
            <p:nvPr/>
          </p:nvCxnSpPr>
          <p:spPr bwMode="auto">
            <a:xfrm flipH="1">
              <a:off x="4119086" y="5062181"/>
              <a:ext cx="152400" cy="2491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64" name="TextBox 63"/>
            <p:cNvSpPr txBox="1"/>
            <p:nvPr/>
          </p:nvSpPr>
          <p:spPr>
            <a:xfrm>
              <a:off x="4071461" y="4785182"/>
              <a:ext cx="4491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CP3</a:t>
              </a:r>
              <a:endParaRPr lang="en-AU" dirty="0">
                <a:solidFill>
                  <a:srgbClr val="FF0000"/>
                </a:solidFill>
              </a:endParaRPr>
            </a:p>
          </p:txBody>
        </p:sp>
        <p:cxnSp>
          <p:nvCxnSpPr>
            <p:cNvPr id="65" name="Straight Arrow Connector 64"/>
            <p:cNvCxnSpPr/>
            <p:nvPr/>
          </p:nvCxnSpPr>
          <p:spPr bwMode="auto">
            <a:xfrm flipH="1">
              <a:off x="3200400" y="5053396"/>
              <a:ext cx="152400" cy="2491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66" name="TextBox 65"/>
            <p:cNvSpPr txBox="1"/>
            <p:nvPr/>
          </p:nvSpPr>
          <p:spPr>
            <a:xfrm>
              <a:off x="3152775" y="4776397"/>
              <a:ext cx="4491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CP1</a:t>
              </a:r>
              <a:endParaRPr lang="en-AU" dirty="0">
                <a:solidFill>
                  <a:srgbClr val="FF0000"/>
                </a:solidFill>
              </a:endParaRPr>
            </a:p>
          </p:txBody>
        </p:sp>
        <p:cxnSp>
          <p:nvCxnSpPr>
            <p:cNvPr id="67" name="Straight Arrow Connector 66"/>
            <p:cNvCxnSpPr/>
            <p:nvPr/>
          </p:nvCxnSpPr>
          <p:spPr bwMode="auto">
            <a:xfrm flipH="1">
              <a:off x="4974520" y="5076858"/>
              <a:ext cx="152400" cy="2491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68" name="TextBox 67"/>
            <p:cNvSpPr txBox="1"/>
            <p:nvPr/>
          </p:nvSpPr>
          <p:spPr>
            <a:xfrm>
              <a:off x="4926895" y="4799859"/>
              <a:ext cx="4491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CP5</a:t>
              </a:r>
              <a:endParaRPr lang="en-AU" dirty="0">
                <a:solidFill>
                  <a:srgbClr val="FF0000"/>
                </a:solidFill>
              </a:endParaRPr>
            </a:p>
          </p:txBody>
        </p:sp>
        <p:cxnSp>
          <p:nvCxnSpPr>
            <p:cNvPr id="69" name="Straight Arrow Connector 68"/>
            <p:cNvCxnSpPr/>
            <p:nvPr/>
          </p:nvCxnSpPr>
          <p:spPr bwMode="auto">
            <a:xfrm flipH="1">
              <a:off x="5307567" y="5084869"/>
              <a:ext cx="152400" cy="2491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70" name="TextBox 69"/>
            <p:cNvSpPr txBox="1"/>
            <p:nvPr/>
          </p:nvSpPr>
          <p:spPr>
            <a:xfrm>
              <a:off x="5259942" y="4807870"/>
              <a:ext cx="4491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CP6</a:t>
              </a:r>
              <a:endParaRPr lang="en-AU" dirty="0">
                <a:solidFill>
                  <a:srgbClr val="FF0000"/>
                </a:solidFill>
              </a:endParaRPr>
            </a:p>
          </p:txBody>
        </p:sp>
        <p:cxnSp>
          <p:nvCxnSpPr>
            <p:cNvPr id="71" name="Straight Arrow Connector 70"/>
            <p:cNvCxnSpPr/>
            <p:nvPr/>
          </p:nvCxnSpPr>
          <p:spPr bwMode="auto">
            <a:xfrm flipH="1">
              <a:off x="5829299" y="5084869"/>
              <a:ext cx="152400" cy="2491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72" name="TextBox 71"/>
            <p:cNvSpPr txBox="1"/>
            <p:nvPr/>
          </p:nvSpPr>
          <p:spPr>
            <a:xfrm>
              <a:off x="5781674" y="4807870"/>
              <a:ext cx="4491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CP7</a:t>
              </a:r>
              <a:endParaRPr lang="en-AU" dirty="0">
                <a:solidFill>
                  <a:srgbClr val="FF0000"/>
                </a:solidFill>
              </a:endParaRPr>
            </a:p>
          </p:txBody>
        </p:sp>
        <p:cxnSp>
          <p:nvCxnSpPr>
            <p:cNvPr id="73" name="Straight Arrow Connector 72"/>
            <p:cNvCxnSpPr/>
            <p:nvPr/>
          </p:nvCxnSpPr>
          <p:spPr bwMode="auto">
            <a:xfrm flipH="1">
              <a:off x="6182319" y="5075344"/>
              <a:ext cx="152400" cy="2491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74" name="TextBox 73"/>
            <p:cNvSpPr txBox="1"/>
            <p:nvPr/>
          </p:nvSpPr>
          <p:spPr>
            <a:xfrm>
              <a:off x="6134694" y="4798345"/>
              <a:ext cx="4491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CP8</a:t>
              </a:r>
              <a:endParaRPr lang="en-AU" dirty="0">
                <a:solidFill>
                  <a:srgbClr val="FF0000"/>
                </a:solidFill>
              </a:endParaRPr>
            </a:p>
          </p:txBody>
        </p:sp>
        <p:cxnSp>
          <p:nvCxnSpPr>
            <p:cNvPr id="75" name="Straight Arrow Connector 74"/>
            <p:cNvCxnSpPr/>
            <p:nvPr/>
          </p:nvCxnSpPr>
          <p:spPr bwMode="auto">
            <a:xfrm flipH="1">
              <a:off x="6690836" y="5084869"/>
              <a:ext cx="152400" cy="2491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76" name="TextBox 75"/>
            <p:cNvSpPr txBox="1"/>
            <p:nvPr/>
          </p:nvSpPr>
          <p:spPr>
            <a:xfrm>
              <a:off x="6643211" y="4807870"/>
              <a:ext cx="4491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CP9</a:t>
              </a:r>
              <a:endParaRPr lang="en-AU" dirty="0">
                <a:solidFill>
                  <a:srgbClr val="FF0000"/>
                </a:solidFill>
              </a:endParaRPr>
            </a:p>
          </p:txBody>
        </p:sp>
        <p:cxnSp>
          <p:nvCxnSpPr>
            <p:cNvPr id="77" name="Straight Arrow Connector 76"/>
            <p:cNvCxnSpPr/>
            <p:nvPr/>
          </p:nvCxnSpPr>
          <p:spPr bwMode="auto">
            <a:xfrm flipH="1">
              <a:off x="7079218" y="5075344"/>
              <a:ext cx="152400" cy="2491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78" name="TextBox 77"/>
            <p:cNvSpPr txBox="1"/>
            <p:nvPr/>
          </p:nvSpPr>
          <p:spPr>
            <a:xfrm>
              <a:off x="7031593" y="4798345"/>
              <a:ext cx="52610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CP10</a:t>
              </a:r>
              <a:endParaRPr lang="en-AU" dirty="0">
                <a:solidFill>
                  <a:srgbClr val="FF0000"/>
                </a:solidFill>
              </a:endParaRPr>
            </a:p>
          </p:txBody>
        </p:sp>
        <p:cxnSp>
          <p:nvCxnSpPr>
            <p:cNvPr id="79" name="Straight Arrow Connector 78"/>
            <p:cNvCxnSpPr/>
            <p:nvPr/>
          </p:nvCxnSpPr>
          <p:spPr bwMode="auto">
            <a:xfrm flipH="1">
              <a:off x="7626428" y="5084869"/>
              <a:ext cx="152400" cy="2491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80" name="TextBox 79"/>
            <p:cNvSpPr txBox="1"/>
            <p:nvPr/>
          </p:nvSpPr>
          <p:spPr>
            <a:xfrm>
              <a:off x="7578803" y="4807870"/>
              <a:ext cx="52039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CP11</a:t>
              </a:r>
              <a:endParaRPr lang="en-AU" dirty="0">
                <a:solidFill>
                  <a:srgbClr val="FF0000"/>
                </a:solidFill>
              </a:endParaRPr>
            </a:p>
          </p:txBody>
        </p:sp>
        <p:cxnSp>
          <p:nvCxnSpPr>
            <p:cNvPr id="81" name="Straight Arrow Connector 80"/>
            <p:cNvCxnSpPr/>
            <p:nvPr/>
          </p:nvCxnSpPr>
          <p:spPr bwMode="auto">
            <a:xfrm flipH="1">
              <a:off x="7967186" y="5084869"/>
              <a:ext cx="152400" cy="2491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82" name="TextBox 81"/>
            <p:cNvSpPr txBox="1"/>
            <p:nvPr/>
          </p:nvSpPr>
          <p:spPr>
            <a:xfrm>
              <a:off x="7919561" y="4807870"/>
              <a:ext cx="52610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CP12</a:t>
              </a:r>
              <a:endParaRPr lang="en-AU" dirty="0">
                <a:solidFill>
                  <a:srgbClr val="FF0000"/>
                </a:solidFill>
              </a:endParaRPr>
            </a:p>
          </p:txBody>
        </p:sp>
        <p:cxnSp>
          <p:nvCxnSpPr>
            <p:cNvPr id="83" name="Straight Arrow Connector 82"/>
            <p:cNvCxnSpPr/>
            <p:nvPr/>
          </p:nvCxnSpPr>
          <p:spPr bwMode="auto">
            <a:xfrm flipH="1">
              <a:off x="8464629" y="5084869"/>
              <a:ext cx="152400" cy="2491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84" name="TextBox 83"/>
            <p:cNvSpPr txBox="1"/>
            <p:nvPr/>
          </p:nvSpPr>
          <p:spPr>
            <a:xfrm>
              <a:off x="8417004" y="4807870"/>
              <a:ext cx="52610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CP13</a:t>
              </a:r>
              <a:endParaRPr lang="en-AU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3353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Test </a:t>
            </a:r>
            <a:r>
              <a:rPr lang="en-US" dirty="0" smtClean="0"/>
              <a:t>7: </a:t>
            </a:r>
            <a:r>
              <a:rPr lang="en-US" dirty="0"/>
              <a:t>Multicast in </a:t>
            </a:r>
            <a:r>
              <a:rPr lang="en-US" dirty="0" smtClean="0"/>
              <a:t>Simple OBSS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11626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Goal</a:t>
            </a:r>
          </a:p>
          <a:p>
            <a:pPr lvl="1"/>
            <a:r>
              <a:rPr lang="en-US" dirty="0" smtClean="0"/>
              <a:t>Verify multicasting operation, including frame retransmissions, in simple interference scenario with hidden nodes</a:t>
            </a:r>
          </a:p>
          <a:p>
            <a:r>
              <a:rPr lang="en-US" dirty="0" smtClean="0"/>
              <a:t>Configuration</a:t>
            </a:r>
          </a:p>
          <a:p>
            <a:pPr lvl="1"/>
            <a:r>
              <a:rPr lang="en-US" dirty="0" smtClean="0"/>
              <a:t>Configurations are same as in Test 6</a:t>
            </a:r>
          </a:p>
          <a:p>
            <a:pPr lvl="1"/>
            <a:r>
              <a:rPr lang="en-US" dirty="0" smtClean="0"/>
              <a:t>Topology is derived from Test 2b</a:t>
            </a:r>
          </a:p>
          <a:p>
            <a:r>
              <a:rPr lang="en-US" dirty="0" smtClean="0"/>
              <a:t>Output</a:t>
            </a:r>
          </a:p>
          <a:p>
            <a:pPr lvl="1"/>
            <a:r>
              <a:rPr lang="en-US" dirty="0" smtClean="0"/>
              <a:t>Per-STA multicast throughput</a:t>
            </a:r>
          </a:p>
          <a:p>
            <a:pPr lvl="1"/>
            <a:r>
              <a:rPr lang="en-US" dirty="0" smtClean="0"/>
              <a:t>Simulation time trace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grpSp>
        <p:nvGrpSpPr>
          <p:cNvPr id="8" name="Group 7"/>
          <p:cNvGrpSpPr/>
          <p:nvPr/>
        </p:nvGrpSpPr>
        <p:grpSpPr>
          <a:xfrm>
            <a:off x="1133475" y="4861877"/>
            <a:ext cx="7771469" cy="1516654"/>
            <a:chOff x="1133475" y="4861877"/>
            <a:chExt cx="7771469" cy="1516654"/>
          </a:xfrm>
        </p:grpSpPr>
        <p:sp>
          <p:nvSpPr>
            <p:cNvPr id="9" name="Oval 263"/>
            <p:cNvSpPr>
              <a:spLocks noChangeArrowheads="1"/>
            </p:cNvSpPr>
            <p:nvPr/>
          </p:nvSpPr>
          <p:spPr bwMode="auto">
            <a:xfrm>
              <a:off x="4905194" y="5643871"/>
              <a:ext cx="660150" cy="452129"/>
            </a:xfrm>
            <a:prstGeom prst="ellipse">
              <a:avLst/>
            </a:prstGeom>
            <a:solidFill>
              <a:srgbClr val="DDD8C2"/>
            </a:solidFill>
            <a:ln w="9525">
              <a:solidFill>
                <a:srgbClr val="4579B8"/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Times New Roman" pitchFamily="18" charset="0"/>
                </a:rPr>
                <a:t>STA 3</a:t>
              </a:r>
              <a:endPara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Oval 264"/>
            <p:cNvSpPr>
              <a:spLocks noChangeArrowheads="1"/>
            </p:cNvSpPr>
            <p:nvPr/>
          </p:nvSpPr>
          <p:spPr bwMode="auto">
            <a:xfrm>
              <a:off x="7239001" y="5333057"/>
              <a:ext cx="518963" cy="452129"/>
            </a:xfrm>
            <a:prstGeom prst="ellipse">
              <a:avLst/>
            </a:prstGeom>
            <a:gradFill rotWithShape="1">
              <a:gsLst>
                <a:gs pos="0">
                  <a:srgbClr val="2C5D98"/>
                </a:gs>
                <a:gs pos="80000">
                  <a:srgbClr val="3C7BC7"/>
                </a:gs>
                <a:gs pos="100000">
                  <a:srgbClr val="3A7CCB"/>
                </a:gs>
              </a:gsLst>
              <a:lin ang="16200000"/>
            </a:gradFill>
            <a:ln w="9525">
              <a:solidFill>
                <a:srgbClr val="4579B8"/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Times New Roman" pitchFamily="18" charset="0"/>
                </a:rPr>
                <a:t>AP 2</a:t>
              </a:r>
              <a:endPara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Oval 265"/>
            <p:cNvSpPr>
              <a:spLocks noChangeArrowheads="1"/>
            </p:cNvSpPr>
            <p:nvPr/>
          </p:nvSpPr>
          <p:spPr bwMode="auto">
            <a:xfrm>
              <a:off x="2362192" y="5474273"/>
              <a:ext cx="517867" cy="452129"/>
            </a:xfrm>
            <a:prstGeom prst="ellipse">
              <a:avLst/>
            </a:prstGeom>
            <a:gradFill rotWithShape="1">
              <a:gsLst>
                <a:gs pos="0">
                  <a:srgbClr val="2C5D98"/>
                </a:gs>
                <a:gs pos="80000">
                  <a:srgbClr val="3C7BC7"/>
                </a:gs>
                <a:gs pos="100000">
                  <a:srgbClr val="3A7CCB"/>
                </a:gs>
              </a:gsLst>
              <a:lin ang="16200000"/>
            </a:gradFill>
            <a:ln w="9525">
              <a:solidFill>
                <a:srgbClr val="4579B8"/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Times New Roman" pitchFamily="18" charset="0"/>
                </a:rPr>
                <a:t>AP1</a:t>
              </a:r>
              <a:endPara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Oval 266"/>
            <p:cNvSpPr>
              <a:spLocks noChangeArrowheads="1"/>
            </p:cNvSpPr>
            <p:nvPr/>
          </p:nvSpPr>
          <p:spPr bwMode="auto">
            <a:xfrm>
              <a:off x="4729739" y="5168206"/>
              <a:ext cx="689027" cy="452129"/>
            </a:xfrm>
            <a:prstGeom prst="ellipse">
              <a:avLst/>
            </a:prstGeom>
            <a:solidFill>
              <a:srgbClr val="DDD8C2"/>
            </a:solidFill>
            <a:ln w="9525">
              <a:solidFill>
                <a:srgbClr val="4579B8"/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Times New Roman" pitchFamily="18" charset="0"/>
                </a:rPr>
                <a:t>STA 6</a:t>
              </a:r>
              <a:endPara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Straight Arrow Connector 267"/>
            <p:cNvSpPr>
              <a:spLocks noChangeShapeType="1"/>
            </p:cNvSpPr>
            <p:nvPr/>
          </p:nvSpPr>
          <p:spPr bwMode="auto">
            <a:xfrm>
              <a:off x="5418767" y="5394271"/>
              <a:ext cx="1820234" cy="155325"/>
            </a:xfrm>
            <a:prstGeom prst="straightConnector1">
              <a:avLst/>
            </a:prstGeom>
            <a:noFill/>
            <a:ln w="25400">
              <a:solidFill>
                <a:srgbClr val="4F81BD"/>
              </a:solidFill>
              <a:round/>
              <a:headEnd type="arrow" w="med" len="med"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4" name="Straight Arrow Connector 268"/>
            <p:cNvSpPr>
              <a:spLocks noChangeShapeType="1"/>
            </p:cNvSpPr>
            <p:nvPr/>
          </p:nvSpPr>
          <p:spPr bwMode="auto">
            <a:xfrm flipH="1" flipV="1">
              <a:off x="2880058" y="5700337"/>
              <a:ext cx="2025135" cy="169599"/>
            </a:xfrm>
            <a:prstGeom prst="straightConnector1">
              <a:avLst/>
            </a:prstGeom>
            <a:noFill/>
            <a:ln w="25400">
              <a:solidFill>
                <a:srgbClr val="4F81BD"/>
              </a:solidFill>
              <a:round/>
              <a:headEnd type="arrow" w="med" len="med"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7" name="Oval 263"/>
            <p:cNvSpPr>
              <a:spLocks noChangeArrowheads="1"/>
            </p:cNvSpPr>
            <p:nvPr/>
          </p:nvSpPr>
          <p:spPr bwMode="auto">
            <a:xfrm>
              <a:off x="1143000" y="5869936"/>
              <a:ext cx="660150" cy="452129"/>
            </a:xfrm>
            <a:prstGeom prst="ellipse">
              <a:avLst/>
            </a:prstGeom>
            <a:solidFill>
              <a:srgbClr val="DDD8C2"/>
            </a:solidFill>
            <a:ln w="9525">
              <a:solidFill>
                <a:srgbClr val="4579B8"/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Times New Roman" pitchFamily="18" charset="0"/>
                </a:rPr>
                <a:t>STA 1</a:t>
              </a:r>
              <a:endPara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Oval 263"/>
            <p:cNvSpPr>
              <a:spLocks noChangeArrowheads="1"/>
            </p:cNvSpPr>
            <p:nvPr/>
          </p:nvSpPr>
          <p:spPr bwMode="auto">
            <a:xfrm>
              <a:off x="1133475" y="5097467"/>
              <a:ext cx="660150" cy="452129"/>
            </a:xfrm>
            <a:prstGeom prst="ellipse">
              <a:avLst/>
            </a:prstGeom>
            <a:solidFill>
              <a:srgbClr val="DDD8C2"/>
            </a:solidFill>
            <a:ln w="9525">
              <a:solidFill>
                <a:srgbClr val="4579B8"/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Times New Roman" pitchFamily="18" charset="0"/>
                </a:rPr>
                <a:t>STA 2</a:t>
              </a:r>
              <a:endPara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Oval 263"/>
            <p:cNvSpPr>
              <a:spLocks noChangeArrowheads="1"/>
            </p:cNvSpPr>
            <p:nvPr/>
          </p:nvSpPr>
          <p:spPr bwMode="auto">
            <a:xfrm>
              <a:off x="8225744" y="4861877"/>
              <a:ext cx="660150" cy="452129"/>
            </a:xfrm>
            <a:prstGeom prst="ellipse">
              <a:avLst/>
            </a:prstGeom>
            <a:solidFill>
              <a:srgbClr val="DDD8C2"/>
            </a:solidFill>
            <a:ln w="9525">
              <a:solidFill>
                <a:srgbClr val="4579B8"/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Times New Roman" pitchFamily="18" charset="0"/>
                </a:rPr>
                <a:t>STA 5</a:t>
              </a:r>
              <a:endPara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Oval 263"/>
            <p:cNvSpPr>
              <a:spLocks noChangeArrowheads="1"/>
            </p:cNvSpPr>
            <p:nvPr/>
          </p:nvSpPr>
          <p:spPr bwMode="auto">
            <a:xfrm>
              <a:off x="8244794" y="5926402"/>
              <a:ext cx="660150" cy="452129"/>
            </a:xfrm>
            <a:prstGeom prst="ellipse">
              <a:avLst/>
            </a:prstGeom>
            <a:solidFill>
              <a:srgbClr val="DDD8C2"/>
            </a:solidFill>
            <a:ln w="9525">
              <a:solidFill>
                <a:srgbClr val="4579B8"/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Times New Roman" pitchFamily="18" charset="0"/>
                </a:rPr>
                <a:t>STA 4</a:t>
              </a:r>
              <a:endPara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Straight Arrow Connector 267"/>
            <p:cNvSpPr>
              <a:spLocks noChangeShapeType="1"/>
            </p:cNvSpPr>
            <p:nvPr/>
          </p:nvSpPr>
          <p:spPr bwMode="auto">
            <a:xfrm flipH="1">
              <a:off x="7757963" y="5257801"/>
              <a:ext cx="547835" cy="222098"/>
            </a:xfrm>
            <a:prstGeom prst="straightConnector1">
              <a:avLst/>
            </a:prstGeom>
            <a:noFill/>
            <a:ln w="25400">
              <a:solidFill>
                <a:srgbClr val="4F81BD"/>
              </a:solidFill>
              <a:round/>
              <a:headEnd type="arrow" w="med" len="med"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2" name="Straight Arrow Connector 267"/>
            <p:cNvSpPr>
              <a:spLocks noChangeShapeType="1"/>
            </p:cNvSpPr>
            <p:nvPr/>
          </p:nvSpPr>
          <p:spPr bwMode="auto">
            <a:xfrm flipH="1" flipV="1">
              <a:off x="7757960" y="5672104"/>
              <a:ext cx="486834" cy="347694"/>
            </a:xfrm>
            <a:prstGeom prst="straightConnector1">
              <a:avLst/>
            </a:prstGeom>
            <a:noFill/>
            <a:ln w="25400">
              <a:solidFill>
                <a:srgbClr val="4F81BD"/>
              </a:solidFill>
              <a:round/>
              <a:headEnd type="arrow" w="med" len="med"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3" name="Straight Arrow Connector 267"/>
            <p:cNvSpPr>
              <a:spLocks noChangeShapeType="1"/>
            </p:cNvSpPr>
            <p:nvPr/>
          </p:nvSpPr>
          <p:spPr bwMode="auto">
            <a:xfrm>
              <a:off x="1803149" y="5410201"/>
              <a:ext cx="559043" cy="233670"/>
            </a:xfrm>
            <a:prstGeom prst="straightConnector1">
              <a:avLst/>
            </a:prstGeom>
            <a:noFill/>
            <a:ln w="25400">
              <a:solidFill>
                <a:srgbClr val="4F81BD"/>
              </a:solidFill>
              <a:round/>
              <a:headEnd type="arrow" w="med" len="med"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4" name="Straight Arrow Connector 267"/>
            <p:cNvSpPr>
              <a:spLocks noChangeShapeType="1"/>
            </p:cNvSpPr>
            <p:nvPr/>
          </p:nvSpPr>
          <p:spPr bwMode="auto">
            <a:xfrm flipV="1">
              <a:off x="1803149" y="5785186"/>
              <a:ext cx="559043" cy="234612"/>
            </a:xfrm>
            <a:prstGeom prst="straightConnector1">
              <a:avLst/>
            </a:prstGeom>
            <a:noFill/>
            <a:ln w="25400">
              <a:solidFill>
                <a:srgbClr val="4F81BD"/>
              </a:solidFill>
              <a:round/>
              <a:headEnd type="arrow" w="med" len="med"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239294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Test 7</a:t>
            </a:r>
            <a:r>
              <a:rPr lang="en-US" dirty="0" smtClean="0"/>
              <a:t>: Check Points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GCR Block ACK multicasting check points</a:t>
            </a:r>
          </a:p>
          <a:p>
            <a:pPr lvl="1"/>
            <a:r>
              <a:rPr lang="en-US" dirty="0" smtClean="0"/>
              <a:t>CP1, CP2: SIFS duration</a:t>
            </a:r>
          </a:p>
          <a:p>
            <a:pPr lvl="1"/>
            <a:r>
              <a:rPr lang="en-US" dirty="0"/>
              <a:t>CP2, </a:t>
            </a:r>
            <a:r>
              <a:rPr lang="en-US" dirty="0" smtClean="0"/>
              <a:t>CP3: BAR3 transmission to STA3</a:t>
            </a:r>
          </a:p>
          <a:p>
            <a:pPr lvl="1"/>
            <a:r>
              <a:rPr lang="en-US" dirty="0" smtClean="0"/>
              <a:t>CP3, CP4: SIFS duration</a:t>
            </a:r>
          </a:p>
          <a:p>
            <a:pPr lvl="1"/>
            <a:r>
              <a:rPr lang="en-US" dirty="0"/>
              <a:t>CP4, </a:t>
            </a:r>
            <a:r>
              <a:rPr lang="en-US" dirty="0" smtClean="0"/>
              <a:t>CP5: BA3 transmission from STA3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pSp>
        <p:nvGrpSpPr>
          <p:cNvPr id="59" name="Group 58"/>
          <p:cNvGrpSpPr/>
          <p:nvPr/>
        </p:nvGrpSpPr>
        <p:grpSpPr>
          <a:xfrm>
            <a:off x="2068307" y="4159069"/>
            <a:ext cx="5225828" cy="1295268"/>
            <a:chOff x="1818121" y="4724400"/>
            <a:chExt cx="5225828" cy="1295268"/>
          </a:xfrm>
        </p:grpSpPr>
        <p:grpSp>
          <p:nvGrpSpPr>
            <p:cNvPr id="56" name="Group 55"/>
            <p:cNvGrpSpPr/>
            <p:nvPr/>
          </p:nvGrpSpPr>
          <p:grpSpPr>
            <a:xfrm>
              <a:off x="1818121" y="4737844"/>
              <a:ext cx="5225828" cy="1281824"/>
              <a:chOff x="1818121" y="4737844"/>
              <a:chExt cx="5225828" cy="1281824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3159673" y="5742669"/>
                <a:ext cx="310809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Checkpoints for GCR Block ACK Multicasting</a:t>
                </a:r>
                <a:endParaRPr lang="en-AU" dirty="0"/>
              </a:p>
            </p:txBody>
          </p:sp>
          <p:grpSp>
            <p:nvGrpSpPr>
              <p:cNvPr id="55" name="Group 54"/>
              <p:cNvGrpSpPr/>
              <p:nvPr/>
            </p:nvGrpSpPr>
            <p:grpSpPr>
              <a:xfrm>
                <a:off x="1818121" y="4737844"/>
                <a:ext cx="5225828" cy="938604"/>
                <a:chOff x="336772" y="4756894"/>
                <a:chExt cx="5225828" cy="938604"/>
              </a:xfrm>
            </p:grpSpPr>
            <p:cxnSp>
              <p:nvCxnSpPr>
                <p:cNvPr id="36" name="Straight Arrow Connector 35"/>
                <p:cNvCxnSpPr/>
                <p:nvPr/>
              </p:nvCxnSpPr>
              <p:spPr bwMode="auto">
                <a:xfrm>
                  <a:off x="336772" y="5685973"/>
                  <a:ext cx="5225828" cy="9525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arrow"/>
                </a:ln>
                <a:effectLst/>
              </p:spPr>
            </p:cxnSp>
            <p:sp>
              <p:nvSpPr>
                <p:cNvPr id="37" name="TextBox 36"/>
                <p:cNvSpPr txBox="1"/>
                <p:nvPr/>
              </p:nvSpPr>
              <p:spPr>
                <a:xfrm rot="10800000">
                  <a:off x="367490" y="5244185"/>
                  <a:ext cx="369332" cy="441788"/>
                </a:xfrm>
                <a:prstGeom prst="rect">
                  <a:avLst/>
                </a:prstGeom>
                <a:noFill/>
              </p:spPr>
              <p:txBody>
                <a:bodyPr vert="eaVert" wrap="none" rtlCol="0">
                  <a:spAutoFit/>
                </a:bodyPr>
                <a:lstStyle/>
                <a:p>
                  <a:r>
                    <a:rPr lang="en-US" b="1" dirty="0" smtClean="0"/>
                    <a:t>DIFS</a:t>
                  </a:r>
                  <a:endParaRPr lang="en-AU" b="1" dirty="0"/>
                </a:p>
              </p:txBody>
            </p:sp>
            <p:sp>
              <p:nvSpPr>
                <p:cNvPr id="38" name="Rectangle 37"/>
                <p:cNvSpPr/>
                <p:nvPr/>
              </p:nvSpPr>
              <p:spPr bwMode="auto">
                <a:xfrm>
                  <a:off x="641572" y="5304973"/>
                  <a:ext cx="762000" cy="381000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2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Backoff</a:t>
                  </a:r>
                  <a:endParaRPr kumimoji="0" lang="en-AU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39" name="Rectangle 38"/>
                <p:cNvSpPr/>
                <p:nvPr/>
              </p:nvSpPr>
              <p:spPr bwMode="auto">
                <a:xfrm>
                  <a:off x="1403572" y="5304973"/>
                  <a:ext cx="685800" cy="381000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MPDU1</a:t>
                  </a:r>
                  <a:endParaRPr kumimoji="0" lang="en-AU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40" name="Rectangle 39"/>
                <p:cNvSpPr/>
                <p:nvPr/>
              </p:nvSpPr>
              <p:spPr bwMode="auto">
                <a:xfrm>
                  <a:off x="2470372" y="5314498"/>
                  <a:ext cx="685800" cy="381000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MPDU2</a:t>
                  </a:r>
                  <a:endParaRPr kumimoji="0" lang="en-AU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 rot="10800000">
                  <a:off x="2101040" y="5257009"/>
                  <a:ext cx="369332" cy="416140"/>
                </a:xfrm>
                <a:prstGeom prst="rect">
                  <a:avLst/>
                </a:prstGeom>
                <a:noFill/>
              </p:spPr>
              <p:txBody>
                <a:bodyPr vert="eaVert" wrap="none" rtlCol="0">
                  <a:spAutoFit/>
                </a:bodyPr>
                <a:lstStyle/>
                <a:p>
                  <a:r>
                    <a:rPr lang="en-US" b="1" dirty="0" smtClean="0"/>
                    <a:t>SIFS</a:t>
                  </a:r>
                  <a:endParaRPr lang="en-AU" b="1" dirty="0"/>
                </a:p>
              </p:txBody>
            </p:sp>
            <p:sp>
              <p:nvSpPr>
                <p:cNvPr id="42" name="TextBox 41"/>
                <p:cNvSpPr txBox="1"/>
                <p:nvPr/>
              </p:nvSpPr>
              <p:spPr>
                <a:xfrm rot="10800000">
                  <a:off x="3165697" y="5258828"/>
                  <a:ext cx="369332" cy="416140"/>
                </a:xfrm>
                <a:prstGeom prst="rect">
                  <a:avLst/>
                </a:prstGeom>
                <a:noFill/>
              </p:spPr>
              <p:txBody>
                <a:bodyPr vert="eaVert" wrap="none" rtlCol="0">
                  <a:spAutoFit/>
                </a:bodyPr>
                <a:lstStyle/>
                <a:p>
                  <a:r>
                    <a:rPr lang="en-US" b="1" dirty="0" smtClean="0"/>
                    <a:t>SIFS</a:t>
                  </a:r>
                  <a:endParaRPr lang="en-AU" b="1" dirty="0"/>
                </a:p>
              </p:txBody>
            </p:sp>
            <p:sp>
              <p:nvSpPr>
                <p:cNvPr id="43" name="Rectangle 42"/>
                <p:cNvSpPr/>
                <p:nvPr/>
              </p:nvSpPr>
              <p:spPr bwMode="auto">
                <a:xfrm>
                  <a:off x="3527647" y="5314498"/>
                  <a:ext cx="547211" cy="381000"/>
                </a:xfrm>
                <a:prstGeom prst="rect">
                  <a:avLst/>
                </a:prstGeom>
                <a:solidFill>
                  <a:srgbClr val="FFFF0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BAR3</a:t>
                  </a:r>
                  <a:endParaRPr kumimoji="0" lang="en-AU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44" name="TextBox 43"/>
                <p:cNvSpPr txBox="1"/>
                <p:nvPr/>
              </p:nvSpPr>
              <p:spPr>
                <a:xfrm rot="10800000">
                  <a:off x="4074858" y="5258829"/>
                  <a:ext cx="369332" cy="416140"/>
                </a:xfrm>
                <a:prstGeom prst="rect">
                  <a:avLst/>
                </a:prstGeom>
                <a:noFill/>
              </p:spPr>
              <p:txBody>
                <a:bodyPr vert="eaVert" wrap="none" rtlCol="0">
                  <a:spAutoFit/>
                </a:bodyPr>
                <a:lstStyle/>
                <a:p>
                  <a:r>
                    <a:rPr lang="en-US" b="1" dirty="0" smtClean="0"/>
                    <a:t>SIFS</a:t>
                  </a:r>
                  <a:endParaRPr lang="en-AU" b="1" dirty="0"/>
                </a:p>
              </p:txBody>
            </p:sp>
            <p:sp>
              <p:nvSpPr>
                <p:cNvPr id="45" name="Rectangle 44"/>
                <p:cNvSpPr/>
                <p:nvPr/>
              </p:nvSpPr>
              <p:spPr bwMode="auto">
                <a:xfrm>
                  <a:off x="4415615" y="5314498"/>
                  <a:ext cx="497443" cy="381000"/>
                </a:xfrm>
                <a:prstGeom prst="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BA3</a:t>
                  </a:r>
                  <a:endParaRPr kumimoji="0" lang="en-AU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cxnSp>
              <p:nvCxnSpPr>
                <p:cNvPr id="10" name="Straight Arrow Connector 9"/>
                <p:cNvCxnSpPr/>
                <p:nvPr/>
              </p:nvCxnSpPr>
              <p:spPr bwMode="auto">
                <a:xfrm flipH="1">
                  <a:off x="4431035" y="5039046"/>
                  <a:ext cx="152400" cy="249132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rgbClr val="C00000"/>
                  </a:solidFill>
                  <a:prstDash val="solid"/>
                  <a:round/>
                  <a:headEnd type="none" w="sm" len="sm"/>
                  <a:tailEnd type="arrow"/>
                </a:ln>
                <a:effectLst/>
              </p:spPr>
            </p:cxnSp>
            <p:sp>
              <p:nvSpPr>
                <p:cNvPr id="11" name="TextBox 10"/>
                <p:cNvSpPr txBox="1"/>
                <p:nvPr/>
              </p:nvSpPr>
              <p:spPr>
                <a:xfrm>
                  <a:off x="4383410" y="4762047"/>
                  <a:ext cx="449162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rgbClr val="FF0000"/>
                      </a:solidFill>
                    </a:rPr>
                    <a:t>CP4</a:t>
                  </a:r>
                  <a:endParaRPr lang="en-AU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12" name="Straight Arrow Connector 11"/>
                <p:cNvCxnSpPr/>
                <p:nvPr/>
              </p:nvCxnSpPr>
              <p:spPr bwMode="auto">
                <a:xfrm flipH="1">
                  <a:off x="3539983" y="5042678"/>
                  <a:ext cx="152400" cy="249132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rgbClr val="C00000"/>
                  </a:solidFill>
                  <a:prstDash val="solid"/>
                  <a:round/>
                  <a:headEnd type="none" w="sm" len="sm"/>
                  <a:tailEnd type="arrow"/>
                </a:ln>
                <a:effectLst/>
              </p:spPr>
            </p:cxnSp>
            <p:sp>
              <p:nvSpPr>
                <p:cNvPr id="13" name="TextBox 12"/>
                <p:cNvSpPr txBox="1"/>
                <p:nvPr/>
              </p:nvSpPr>
              <p:spPr>
                <a:xfrm>
                  <a:off x="3492358" y="4765679"/>
                  <a:ext cx="449162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rgbClr val="FF0000"/>
                      </a:solidFill>
                    </a:rPr>
                    <a:t>CP2</a:t>
                  </a:r>
                  <a:endParaRPr lang="en-AU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14" name="Straight Arrow Connector 13"/>
                <p:cNvCxnSpPr/>
                <p:nvPr/>
              </p:nvCxnSpPr>
              <p:spPr bwMode="auto">
                <a:xfrm flipH="1">
                  <a:off x="4074858" y="5042678"/>
                  <a:ext cx="152400" cy="249132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rgbClr val="C00000"/>
                  </a:solidFill>
                  <a:prstDash val="solid"/>
                  <a:round/>
                  <a:headEnd type="none" w="sm" len="sm"/>
                  <a:tailEnd type="arrow"/>
                </a:ln>
                <a:effectLst/>
              </p:spPr>
            </p:cxnSp>
            <p:sp>
              <p:nvSpPr>
                <p:cNvPr id="15" name="TextBox 14"/>
                <p:cNvSpPr txBox="1"/>
                <p:nvPr/>
              </p:nvSpPr>
              <p:spPr>
                <a:xfrm>
                  <a:off x="4027233" y="4765679"/>
                  <a:ext cx="449162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rgbClr val="FF0000"/>
                      </a:solidFill>
                    </a:rPr>
                    <a:t>CP3</a:t>
                  </a:r>
                  <a:endParaRPr lang="en-AU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16" name="Straight Arrow Connector 15"/>
                <p:cNvCxnSpPr/>
                <p:nvPr/>
              </p:nvCxnSpPr>
              <p:spPr bwMode="auto">
                <a:xfrm flipH="1">
                  <a:off x="3156172" y="5033893"/>
                  <a:ext cx="152400" cy="249132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rgbClr val="C00000"/>
                  </a:solidFill>
                  <a:prstDash val="solid"/>
                  <a:round/>
                  <a:headEnd type="none" w="sm" len="sm"/>
                  <a:tailEnd type="arrow"/>
                </a:ln>
                <a:effectLst/>
              </p:spPr>
            </p:cxnSp>
            <p:sp>
              <p:nvSpPr>
                <p:cNvPr id="17" name="TextBox 16"/>
                <p:cNvSpPr txBox="1"/>
                <p:nvPr/>
              </p:nvSpPr>
              <p:spPr>
                <a:xfrm>
                  <a:off x="3108547" y="4756894"/>
                  <a:ext cx="449162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rgbClr val="FF0000"/>
                      </a:solidFill>
                    </a:rPr>
                    <a:t>CP1</a:t>
                  </a:r>
                  <a:endParaRPr lang="en-AU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18" name="Straight Arrow Connector 17"/>
                <p:cNvCxnSpPr/>
                <p:nvPr/>
              </p:nvCxnSpPr>
              <p:spPr bwMode="auto">
                <a:xfrm flipH="1">
                  <a:off x="4930292" y="5057355"/>
                  <a:ext cx="152400" cy="249132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rgbClr val="C00000"/>
                  </a:solidFill>
                  <a:prstDash val="solid"/>
                  <a:round/>
                  <a:headEnd type="none" w="sm" len="sm"/>
                  <a:tailEnd type="arrow"/>
                </a:ln>
                <a:effectLst/>
              </p:spPr>
            </p:cxnSp>
            <p:sp>
              <p:nvSpPr>
                <p:cNvPr id="19" name="TextBox 18"/>
                <p:cNvSpPr txBox="1"/>
                <p:nvPr/>
              </p:nvSpPr>
              <p:spPr>
                <a:xfrm>
                  <a:off x="4882667" y="4780356"/>
                  <a:ext cx="449162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rgbClr val="FF0000"/>
                      </a:solidFill>
                    </a:rPr>
                    <a:t>CP5</a:t>
                  </a:r>
                  <a:endParaRPr lang="en-AU" dirty="0">
                    <a:solidFill>
                      <a:srgbClr val="FF0000"/>
                    </a:solidFill>
                  </a:endParaRPr>
                </a:p>
              </p:txBody>
            </p:sp>
          </p:grpSp>
        </p:grpSp>
        <p:sp>
          <p:nvSpPr>
            <p:cNvPr id="57" name="Left Brace 56"/>
            <p:cNvSpPr/>
            <p:nvPr/>
          </p:nvSpPr>
          <p:spPr bwMode="auto">
            <a:xfrm rot="5400000">
              <a:off x="3661756" y="4238006"/>
              <a:ext cx="198929" cy="1752601"/>
            </a:xfrm>
            <a:prstGeom prst="leftBrace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A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2865870" y="4724400"/>
              <a:ext cx="16930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Retransmitted MPDUs</a:t>
              </a:r>
              <a:endParaRPr lang="en-AU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421909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Difference b/w Multicast and Unicast Tests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 CW behavior</a:t>
            </a:r>
          </a:p>
          <a:p>
            <a:pPr lvl="1"/>
            <a:r>
              <a:rPr lang="en-US" dirty="0" smtClean="0"/>
              <a:t>In multicast CW changes differently from unicast mode</a:t>
            </a:r>
          </a:p>
          <a:p>
            <a:pPr lvl="2"/>
            <a:r>
              <a:rPr lang="en-US" sz="1800" dirty="0" smtClean="0"/>
              <a:t>CW does not change for multicast data frames</a:t>
            </a:r>
          </a:p>
          <a:p>
            <a:pPr lvl="2"/>
            <a:r>
              <a:rPr lang="en-US" sz="1800" dirty="0" smtClean="0"/>
              <a:t>May increase if unicast transmissions are used (Block ACK, DMS)</a:t>
            </a:r>
          </a:p>
          <a:p>
            <a:r>
              <a:rPr lang="en-US" dirty="0" smtClean="0"/>
              <a:t>Different ACK policy</a:t>
            </a:r>
          </a:p>
          <a:p>
            <a:r>
              <a:rPr lang="en-US" dirty="0" smtClean="0"/>
              <a:t>Different amount of overhead</a:t>
            </a:r>
          </a:p>
          <a:p>
            <a:pPr lvl="1"/>
            <a:r>
              <a:rPr lang="en-US" dirty="0" smtClean="0"/>
              <a:t>Protocol dependent</a:t>
            </a:r>
          </a:p>
          <a:p>
            <a:pPr lvl="1"/>
            <a:r>
              <a:rPr lang="en-US" dirty="0" smtClean="0"/>
              <a:t>Multicast group size dependent</a:t>
            </a:r>
          </a:p>
          <a:p>
            <a:pPr lvl="2"/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4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32623</TotalTime>
  <Words>908</Words>
  <Application>Microsoft Office PowerPoint</Application>
  <PresentationFormat>On-screen Show (4:3)</PresentationFormat>
  <Paragraphs>248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802-11-Submission</vt:lpstr>
      <vt:lpstr>Multicast Scenarios for MAC Calibration</vt:lpstr>
      <vt:lpstr>Summary</vt:lpstr>
      <vt:lpstr>Proposed Test 6. Multicast in Single BSS</vt:lpstr>
      <vt:lpstr>Proposed Test 6. Check Points (1)</vt:lpstr>
      <vt:lpstr>Proposed Test 6. Check Points (2)</vt:lpstr>
      <vt:lpstr>Proposed Test 6. Check Points (3)</vt:lpstr>
      <vt:lpstr>Proposed Test 7: Multicast in Simple OBSS</vt:lpstr>
      <vt:lpstr>Proposed Test 7: Check Points</vt:lpstr>
      <vt:lpstr>Difference b/w Multicast and Unicast Tests</vt:lpstr>
      <vt:lpstr>Why Calibration for Multicast?</vt:lpstr>
      <vt:lpstr>Conclusion</vt:lpstr>
      <vt:lpstr>Straw Poll</vt:lpstr>
      <vt:lpstr>Reference</vt:lpstr>
    </vt:vector>
  </TitlesOfParts>
  <Company>Nortel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JIAYIN ZHANG</dc:creator>
  <cp:lastModifiedBy>Igor Kim</cp:lastModifiedBy>
  <cp:revision>547</cp:revision>
  <cp:lastPrinted>1998-02-10T13:28:06Z</cp:lastPrinted>
  <dcterms:created xsi:type="dcterms:W3CDTF">2008-11-13T20:03:38Z</dcterms:created>
  <dcterms:modified xsi:type="dcterms:W3CDTF">2014-10-31T05:48:47Z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(12)O48q+nWDiKNAVXoAwq58w7ATF5BZpxUzus1FEuepahc6BRLUWdfXeHQFTCUY0LJy0k4VdhaUClKE+vHO/U/motQ7Wb1X6FEINaTQp83XOx2BItWIbj5xAwc7fSGfvIwmYRGyL4qGcJJSI9XZSQep4A/nUuphoyrhe3oxvqEJPOKTczKvvau+mW7kqHnBpP519it8/UnQRGhlIED5mAWPEyEULZbSSOGpiatRqZMuhIlclVUp</vt:lpwstr>
  </property>
  <property fmtid="{D5CDD505-2E9C-101B-9397-08002B2CF9AE}" pid="3" name="_ms_pID_7253431">
    <vt:lpwstr>JdMpdpX7QmQ4nGISJH/6krrrZV8TEcEo6tOuiCKMSlaUCGZIKH8Uar/dF1lESTPqWarib82bc+2YgRORXHtHTVMZJ8gMAOOvbHedi+Dm0KgxwdnE2N7+RVIihi0P/qiLiIp72ufZRjrRRw7Q0GuYP8jw6ZK0h5SGYiKGjLOCy7nSCnaDOozJOHy5I5Ycht6CD+TV1pESuux5hmpq1rxsEWi79jlwMQBdhtfPvIJNU3hpnn6R</vt:lpwstr>
  </property>
  <property fmtid="{D5CDD505-2E9C-101B-9397-08002B2CF9AE}" pid="4" name="_ms_pID_7253432">
    <vt:lpwstr>Frsbmfxl6ooXI+lsZs2+ICBSpX9SlJbjMhZx+cFe+qz3NCgYIG4eIU4iYAtE1IPnpm+f73tUQQ4SNUrpg8S06Pgu6DJ+vdO9WvWwcAWqw2ofHKZ5a2QRdHvz1iIwPEE5w719KocfxcfWsK33OwQ0H4pxJKu8ZZLwMMeMM191ZTx/QaEBwbKGgZh8IXOQN/gpthwsWXjZmo3mfMn3j25vAQwQ0C1uTtJrpImS7OZniU4szkDU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GfJxEXfnJe00EzBCu+KQyLmeK9EJ98gw80NbYqdhwRUMY7F6ROELDHyMGL3L1y7qvL71h2Idqjndrjd+F6tk6apxRdWTPtrUIeeYcyEalhr1iOkJ9+9sQ/hfyRVpqRCRjakmAsShMGKKAgjEwAfExL4ulDY3Ern6vWSBhnTL9o8buAOb9fqstp2C/309bB38eCgjcRTglFjHofZ8tii+C4EPg290R4PSpHCKrH9pwFZAK+xY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g5gBKICN+FruGYoCLwv/KRf8LKdtYteLhG91/UuD1lEo0T4X/vSs7MB4R1OKAYsiGLuyT+FO/D/N6l0uJhT5wV8ymwQwQ8ebjynJpnEMSkWgyJkJEQKdA/GH62EwS+qYPvoPfCRsQ16Se71R1pD+mZJf3bG4Sszy55EcHCtSOC/7KnnDYYHRgF1f5PvZIdiMU7lhzOK3aK7QUW5pqj/R/mBQ9e6XirQsi64x92kam7/YiuqW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l8zMZXm9027LIFPZcm+cUyjM04DAUAL7XPF/dXx+40GC6xcBG4KoYyRGGmxPyxKLlfP6818gcK41BmvTKF42hlVUlr3ibzx4Bjet+4pEmFj77ATNXV1KiqJGg+BHb2mXB26Bqz23HDOMZuaoD9G2G3TRXFSRuftWz7D6zohCRmLvamBSplpGa69vstE2z0FKZHm0td9oMn3YL80Rq5KSAp3Sn1fRmpzjcjzrtyHnhJwjE+ph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/MFl0gSydiGeibz9zCPuvyXpgdAJZSrSVK7ZrG3xD2J1+TjDzHBFIDTvoen38MRaXHF3NY1pC7wHEbGiJxqw1NEiGjPuQ4PVc/MznTkc0I4zBsosWU7HRnOPBlUJFXmDTuOZf7hg8FJGN1xdz5nlGVD+qTlmzGegQhooA7BWzsEeIMi79rfgL+p9jGkXbPhLE/TE5beERwb1m21XsV7nLDUA9wuQmzDBSMBZys2Td/Jqsri+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v/QN5e+cAd8N4D+PmlBdIjTeT2MzuMNqSh3zGrWBLEQO71Q6uGoEuEeO3bZXOFgMIV2Nc3gtybOjqDq3sZmGkVKcxhpd3d3WxrmuUG4CvhyAnlAbU/X6JVuAgMU2jGcKqzt5+/9SHpK5u8O/uwD1WBskgRF4Ll0XXgDNP27/wOW74Y+rJbAKx7gGd66UYED0AHb19WoMrLUsZrVAPQMLph0ONJ9SFdneehFMCvoI1rGDmTFV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Eldks0dBSyFTgqQgGJ5jqxuD6nVrWpLgAD4Ej6DQTMrQ/7LNgCXgGV80TsdOkE4XJ8SY1HbmlOnnKHGPTH2qv133+kVzhNsazg2LmNONJlTDVIWGXwBvw/VTI0Td33/Q7m5whKP/1/9Nq3ZMll0qRTq878uIxI0uS4GNOxthxYOo4DVUl7URN3Wb2ox3EeH46MrMc2UfOdumbZtIiOtUQ1mwehGholsLXzgIdoDqf4XC/mib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Pt9s0J2eRSy4INBoBWeclyXK/coYnG4GxgSvaJSBogJyeNj0HXni2FXuXowWLVnW0UADYL3pELvKCi/d8VSnNYt1LK6lUnrBv0KkPj0S8Qm2+thR70Bhrxi4GKvDSDT+z2G053sh3qlRaSqxe546uBJaBBBiSjd8bPsPwLw61+fv4vcYmPHEy7Kh4HEiIYqS5kSc3tI4R1kIqwDH1FmKmuuXX1ENIhy5i48fJcJZ7QD3ewX+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m25z3VO4nd4yE0tY8PCXQvu8G9YgKold1kYSqYyEP2xpwD1XcVeOcNgZkRzXwh5RFIXwrfFnm2ExwuaKFitTTJ0U3xQ2zDasuZpnFMJQ94T8cV+bwd1u4OERT5O+ud/IYdouK6zBX7ZzoCmOLnBh3zT7hrGg7ai1eYuXU7nQLkJ4FifhhBwQUS/zWCnRwiiVVZdqNj4TpQdiAj33Zg+LZyH+OKV6InrxufeguXI+OKCg0wSm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JuDSaHJjOVj42EzH9eVbBc9CBrBDuc8xRXY/ps/5DmL4NsSAelFiyEJ04Qxeg5jUo+QXruHzMBMQKO0+O1DC4dQJs3dOTsCv3wqqrPf6xCnDrbtdgH7cKa1lL5ydlG5HALnDPdpAiEbibQ34PnGprRxV5K1ne/Ben+X+1Icgk/xGxV71tGRtUg6G5Zlv1XuSycKcuP0lFzNrCI+w6VdW8BdzLA4=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/yfZ4czZ59UV8/NrsE0kbA==</vt:lpwstr>
  </property>
  <property fmtid="{D5CDD505-2E9C-101B-9397-08002B2CF9AE}" pid="27" name="_ms_pID_72534312_00">
    <vt:lpwstr>_ms_pID_72534312</vt:lpwstr>
  </property>
  <property fmtid="{D5CDD505-2E9C-101B-9397-08002B2CF9AE}" pid="28" name="_new_ms_pID_72543">
    <vt:lpwstr>(3)hOqKLNO8DI+9Ft2zOnbpr3jRE/27W6SdpAoJItlx3ugdkh9Uc7PI7f1ejmOsqtVrrbpaYH0l_x000d_
BzpYcfBL/H5MKRhwLXASm2UOXe/iQeInx2CqfCDiM+NvAiu9CC+sUSLLOk+tlA2bUZbNK1Hr_x000d_
GcWAh4CrMABNfl6dK6XreuH/UTSF84+nutKJ8xpyFdNLXmv5oVQ64Dxy2YJJgRDn/OlKMYYd_x000d_
GMPHSp2T0Mu/yv3M+W</vt:lpwstr>
  </property>
  <property fmtid="{D5CDD505-2E9C-101B-9397-08002B2CF9AE}" pid="29" name="_new_ms_pID_725431">
    <vt:lpwstr>B8Ta5lymj98Xn9BNDZ7CB7q3EtdzrsyBwJESWu2pkhHhLCShAzCt5N_x000d_
TB2gssWTfzAErqGYEl18YuR5/dxPfXyCVuyhbydsECTuQEfi3NtLwUC2DcpvyVCUaiDtM0DS_x000d_
dKa8pdLKpamOO24BOL4PtIlo1OWgu/foJOTU/MuV+OzSNnUdZEVgTAr/GHlF+aF5mI25dCIx_x000d_
n+EanB17h8DUdhRzrp3CA7OppmHoS4vyFaqZ</vt:lpwstr>
  </property>
  <property fmtid="{D5CDD505-2E9C-101B-9397-08002B2CF9AE}" pid="30" name="_new_ms_pID_725432">
    <vt:lpwstr>Wjcz4Sn083mYMrEEY2KnNaptet+ajcZzrmPR_x000d_
XqaQs9R74h1x2nE0MyjCaWjHb7T07Phh9h1/9mPktpx++Vgu/4lbD0DRtJjfvL8Sy0E8RR/m_x000d_
wvic13Ce+0EDIOinCCWtSI7+sYbr/YGfBqhI/luM9L4=</vt:lpwstr>
  </property>
  <property fmtid="{D5CDD505-2E9C-101B-9397-08002B2CF9AE}" pid="31" name="sflag">
    <vt:lpwstr>1405997965</vt:lpwstr>
  </property>
</Properties>
</file>