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305" r:id="rId3"/>
    <p:sldId id="335" r:id="rId4"/>
    <p:sldId id="337" r:id="rId5"/>
    <p:sldId id="341" r:id="rId6"/>
    <p:sldId id="340" r:id="rId7"/>
    <p:sldId id="336" r:id="rId8"/>
    <p:sldId id="338" r:id="rId9"/>
    <p:sldId id="333" r:id="rId10"/>
    <p:sldId id="339" r:id="rId11"/>
    <p:sldId id="27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2955" autoAdjust="0"/>
  </p:normalViewPr>
  <p:slideViewPr>
    <p:cSldViewPr>
      <p:cViewPr varScale="1">
        <p:scale>
          <a:sx n="149" d="100"/>
          <a:sy n="149" d="100"/>
        </p:scale>
        <p:origin x="78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6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Igor Kim, et al. (ETRI)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802.11-14/1343r0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Multicast Scenarios for MAC Calibration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9/10/2014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008268"/>
              </p:ext>
            </p:extLst>
          </p:nvPr>
        </p:nvGraphicFramePr>
        <p:xfrm>
          <a:off x="838200" y="2590800"/>
          <a:ext cx="682371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173"/>
                <a:gridCol w="1332230"/>
                <a:gridCol w="1036003"/>
                <a:gridCol w="1297305"/>
                <a:gridCol w="1905000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Gwangzeen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Ko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+82-42-860-4862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gogogo@etri.re.kr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Hyunduk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Kang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+82-42-860-1074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henry@etri.re.kr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Myung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-Sun Song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+82-42-860-5046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mssong@etri.re.kr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include the proposed tests into the scenarios for MAC simulator calibration?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11-14-0980-04-00ax-simulation-scenarios</a:t>
            </a:r>
          </a:p>
          <a:p>
            <a:pPr>
              <a:buNone/>
            </a:pPr>
            <a:r>
              <a:rPr lang="en-US" altLang="zh-CN" b="0" dirty="0" smtClean="0"/>
              <a:t>[2</a:t>
            </a:r>
            <a:r>
              <a:rPr lang="en-US" altLang="zh-CN" b="0" dirty="0"/>
              <a:t>] </a:t>
            </a:r>
            <a:r>
              <a:rPr lang="en-US" altLang="zh-CN" b="0" dirty="0" smtClean="0"/>
              <a:t>11-14-0571-05-00ax-evaluation-methodology</a:t>
            </a:r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Igor Kim, ETRI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[1], [2] simulation scenarios and evaluation methods for MAC simulator are described</a:t>
            </a:r>
          </a:p>
          <a:p>
            <a:r>
              <a:rPr lang="en-US" dirty="0"/>
              <a:t>Video distribution in dense environments could be one of the main use cases in 11ax</a:t>
            </a:r>
          </a:p>
          <a:p>
            <a:r>
              <a:rPr lang="en-US" dirty="0"/>
              <a:t>Multicasting is known to be one of the most efficient ways to deliver the same multimedia content to multiple users</a:t>
            </a:r>
          </a:p>
          <a:p>
            <a:r>
              <a:rPr lang="en-US" dirty="0"/>
              <a:t>Scenario 3 (Indoor Small BSSs) of [1] describes multicast </a:t>
            </a:r>
            <a:r>
              <a:rPr lang="en-US" dirty="0" smtClean="0"/>
              <a:t>scenario</a:t>
            </a:r>
          </a:p>
          <a:p>
            <a:r>
              <a:rPr lang="en-US" dirty="0" smtClean="0"/>
              <a:t>MAC calibration with simple multicast tests is necessary</a:t>
            </a:r>
            <a:endParaRPr lang="en-US" dirty="0"/>
          </a:p>
          <a:p>
            <a:r>
              <a:rPr lang="en-US" dirty="0"/>
              <a:t>In this document we propose two simple tests for MAC calibration considering multicasting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2" y="6475413"/>
            <a:ext cx="98905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Test 6. Multicast in Single BSS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Verify the operation of multicast frame exchange and control frame overhead is correctly computed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Basic parameters are same as described in [1]</a:t>
            </a:r>
          </a:p>
          <a:p>
            <a:pPr lvl="1"/>
            <a:r>
              <a:rPr lang="en-US" dirty="0" smtClean="0"/>
              <a:t>Topology is derived from Test 1a</a:t>
            </a:r>
          </a:p>
          <a:p>
            <a:pPr lvl="1"/>
            <a:r>
              <a:rPr lang="en-US" dirty="0" smtClean="0"/>
              <a:t>Different multicasts could be considered</a:t>
            </a:r>
          </a:p>
          <a:p>
            <a:pPr lvl="2"/>
            <a:r>
              <a:rPr lang="en-US" dirty="0" smtClean="0"/>
              <a:t>Legacy (No feedback, only MCS0)</a:t>
            </a:r>
          </a:p>
          <a:p>
            <a:pPr lvl="2"/>
            <a:r>
              <a:rPr lang="en-US" dirty="0" smtClean="0"/>
              <a:t>11aa </a:t>
            </a:r>
            <a:r>
              <a:rPr lang="en-US" dirty="0" err="1" smtClean="0"/>
              <a:t>Groupcast</a:t>
            </a:r>
            <a:r>
              <a:rPr lang="en-US" dirty="0" smtClean="0"/>
              <a:t> with retry (GCR)</a:t>
            </a:r>
          </a:p>
          <a:p>
            <a:pPr lvl="3"/>
            <a:r>
              <a:rPr lang="en-US" dirty="0" smtClean="0"/>
              <a:t>Unsolicited retry (similar to legacy but with N retries)</a:t>
            </a:r>
          </a:p>
          <a:p>
            <a:pPr lvl="3"/>
            <a:r>
              <a:rPr lang="en-US" dirty="0" smtClean="0"/>
              <a:t>Block ACK (BAR/BA exchange)</a:t>
            </a:r>
          </a:p>
          <a:p>
            <a:pPr lvl="2"/>
            <a:r>
              <a:rPr lang="en-US" dirty="0" smtClean="0"/>
              <a:t>11v Directed Multicast Service (DMS)</a:t>
            </a:r>
            <a:endParaRPr lang="en-US" dirty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Multicast throughput</a:t>
            </a:r>
          </a:p>
          <a:p>
            <a:pPr lvl="1"/>
            <a:r>
              <a:rPr lang="en-US" dirty="0" smtClean="0"/>
              <a:t>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5549438" y="4022293"/>
            <a:ext cx="3226770" cy="2033715"/>
            <a:chOff x="5316526" y="4305359"/>
            <a:chExt cx="3226770" cy="2033715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316526" y="5404149"/>
              <a:ext cx="680074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491701" y="4305359"/>
              <a:ext cx="620052" cy="623284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740069" y="5715790"/>
              <a:ext cx="694696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2" name="Straight Arrow Connector 11"/>
            <p:cNvCxnSpPr>
              <a:cxnSpLocks noChangeShapeType="1"/>
              <a:endCxn id="15" idx="0"/>
            </p:cNvCxnSpPr>
            <p:nvPr/>
          </p:nvCxnSpPr>
          <p:spPr bwMode="auto">
            <a:xfrm flipV="1">
              <a:off x="5867354" y="4882837"/>
              <a:ext cx="651546" cy="521312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15"/>
            <p:cNvSpPr txBox="1">
              <a:spLocks noChangeArrowheads="1"/>
            </p:cNvSpPr>
            <p:nvPr/>
          </p:nvSpPr>
          <p:spPr bwMode="auto">
            <a:xfrm>
              <a:off x="6231880" y="4419600"/>
              <a:ext cx="275363" cy="39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6491701" y="5441229"/>
              <a:ext cx="251947" cy="343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굴림"/>
                </a:rPr>
                <a:t> </a:t>
              </a:r>
              <a:endParaRPr lang="en-AU" sz="1100">
                <a:effectLst/>
                <a:latin typeface="Times New Roman"/>
                <a:ea typeface="Times New Roman"/>
                <a:cs typeface="굴림"/>
              </a:endParaRPr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6381269" y="4882837"/>
              <a:ext cx="275363" cy="39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굴림"/>
                  <a:cs typeface="굴림"/>
                </a:rPr>
                <a:t> </a:t>
              </a:r>
              <a:endParaRPr lang="en-AU" sz="1200">
                <a:effectLst/>
                <a:latin typeface="굴림"/>
                <a:cs typeface="굴림"/>
              </a:endParaRPr>
            </a:p>
          </p:txBody>
        </p: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 flipH="1" flipV="1">
              <a:off x="6934245" y="5029251"/>
              <a:ext cx="76177" cy="610196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7848600" y="5327750"/>
              <a:ext cx="694696" cy="623284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 dirty="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</a:t>
              </a:r>
              <a:r>
                <a:rPr lang="en-US" sz="1000" kern="1200" dirty="0" smtClean="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3</a:t>
              </a:r>
              <a:endParaRPr lang="en-AU" sz="1200" dirty="0">
                <a:effectLst/>
                <a:latin typeface="굴림"/>
                <a:cs typeface="굴림"/>
              </a:endParaRPr>
            </a:p>
          </p:txBody>
        </p:sp>
        <p:cxnSp>
          <p:nvCxnSpPr>
            <p:cNvPr id="24" name="Straight Arrow Connector 23"/>
            <p:cNvCxnSpPr>
              <a:cxnSpLocks noChangeShapeType="1"/>
            </p:cNvCxnSpPr>
            <p:nvPr/>
          </p:nvCxnSpPr>
          <p:spPr bwMode="auto">
            <a:xfrm flipH="1" flipV="1">
              <a:off x="7162823" y="4814401"/>
              <a:ext cx="761977" cy="519948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596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Legacy multicasting check points</a:t>
            </a:r>
          </a:p>
          <a:p>
            <a:pPr lvl="1"/>
            <a:r>
              <a:rPr lang="en-US" dirty="0" smtClean="0"/>
              <a:t>CP1, CP2: MPDU1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CP2, CP3: RIFS duration</a:t>
            </a:r>
          </a:p>
          <a:p>
            <a:pPr lvl="1"/>
            <a:r>
              <a:rPr lang="en-US" dirty="0" smtClean="0"/>
              <a:t>CP3, CP4: MPDU2 </a:t>
            </a:r>
            <a:r>
              <a:rPr lang="en-US" dirty="0" err="1" smtClean="0"/>
              <a:t>Tx</a:t>
            </a:r>
            <a:r>
              <a:rPr lang="en-US" dirty="0" smtClean="0"/>
              <a:t> at CP3, CP4</a:t>
            </a:r>
          </a:p>
          <a:p>
            <a:r>
              <a:rPr lang="en-US" dirty="0" smtClean="0"/>
              <a:t>Numerical throughput 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MPDU</a:t>
            </a:r>
            <a:r>
              <a:rPr lang="en-US" dirty="0" smtClean="0"/>
              <a:t> – MPDU </a:t>
            </a:r>
            <a:r>
              <a:rPr lang="en-US" dirty="0" err="1" smtClean="0"/>
              <a:t>Tx</a:t>
            </a:r>
            <a:r>
              <a:rPr lang="en-US" dirty="0" smtClean="0"/>
              <a:t> time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backoff</a:t>
            </a:r>
            <a:r>
              <a:rPr lang="en-US" dirty="0"/>
              <a:t> </a:t>
            </a:r>
            <a:r>
              <a:rPr lang="en-US" dirty="0" smtClean="0"/>
              <a:t>– average </a:t>
            </a:r>
            <a:r>
              <a:rPr lang="en-US" dirty="0" err="1" smtClean="0"/>
              <a:t>backoff</a:t>
            </a:r>
            <a:r>
              <a:rPr lang="en-US" dirty="0" smtClean="0"/>
              <a:t> time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size</a:t>
            </a:r>
            <a:r>
              <a:rPr lang="en-US" dirty="0" smtClean="0"/>
              <a:t> – application data size (bytes)</a:t>
            </a:r>
            <a:endParaRPr lang="en-US" dirty="0"/>
          </a:p>
          <a:p>
            <a:pPr lvl="1"/>
            <a:r>
              <a:rPr lang="en-US" dirty="0" smtClean="0"/>
              <a:t>TPUT =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size</a:t>
            </a:r>
            <a:r>
              <a:rPr lang="en-US" dirty="0" smtClean="0"/>
              <a:t> * 8 * 2 / (DIFS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backoff</a:t>
            </a:r>
            <a:r>
              <a:rPr lang="en-US" dirty="0" smtClean="0"/>
              <a:t> + 2*T</a:t>
            </a:r>
            <a:r>
              <a:rPr lang="en-US" baseline="-25000" dirty="0" smtClean="0"/>
              <a:t>MPDU</a:t>
            </a:r>
            <a:r>
              <a:rPr lang="en-US" dirty="0" smtClean="0"/>
              <a:t> + RIFS)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5221443" y="3372818"/>
            <a:ext cx="3204560" cy="1094767"/>
            <a:chOff x="2631042" y="2649332"/>
            <a:chExt cx="3204560" cy="1094767"/>
          </a:xfrm>
        </p:grpSpPr>
        <p:grpSp>
          <p:nvGrpSpPr>
            <p:cNvPr id="55" name="Group 54"/>
            <p:cNvGrpSpPr/>
            <p:nvPr/>
          </p:nvGrpSpPr>
          <p:grpSpPr>
            <a:xfrm>
              <a:off x="2631042" y="3048000"/>
              <a:ext cx="3204560" cy="446550"/>
              <a:chOff x="371475" y="3124200"/>
              <a:chExt cx="3204560" cy="446550"/>
            </a:xfrm>
          </p:grpSpPr>
          <p:cxnSp>
            <p:nvCxnSpPr>
              <p:cNvPr id="34" name="Straight Arrow Connector 33"/>
              <p:cNvCxnSpPr/>
              <p:nvPr/>
            </p:nvCxnSpPr>
            <p:spPr bwMode="auto">
              <a:xfrm>
                <a:off x="371475" y="3565988"/>
                <a:ext cx="3204560" cy="476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5" name="TextBox 34"/>
              <p:cNvSpPr txBox="1"/>
              <p:nvPr/>
            </p:nvSpPr>
            <p:spPr>
              <a:xfrm rot="10800000">
                <a:off x="40219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76275" y="3184988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4382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25050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MPDU2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0800000">
                <a:off x="213574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RIFS</a:t>
                </a:r>
                <a:endParaRPr lang="en-AU" b="1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3087424" y="3467100"/>
              <a:ext cx="2486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Legacy Multicasting</a:t>
              </a:r>
              <a:endParaRPr lang="en-AU" dirty="0"/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3679460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3631835" y="265885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 flipH="1">
              <a:off x="4378338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4330713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 flipH="1">
              <a:off x="4769404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4721779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H="1">
              <a:off x="5434065" y="287207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386440" y="265222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48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GCR unsolicited retry multicasting check points</a:t>
            </a:r>
          </a:p>
          <a:p>
            <a:pPr lvl="1"/>
            <a:r>
              <a:rPr lang="en-US" dirty="0" smtClean="0"/>
              <a:t>CP1, CP2: MPDU1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CP2, CP3: RIFS duration</a:t>
            </a:r>
          </a:p>
          <a:p>
            <a:pPr lvl="1"/>
            <a:r>
              <a:rPr lang="en-US" dirty="0" smtClean="0"/>
              <a:t>CP3, CP4: MPDU1 re-</a:t>
            </a:r>
            <a:r>
              <a:rPr lang="en-US" dirty="0" err="1" smtClean="0"/>
              <a:t>Tx</a:t>
            </a:r>
            <a:r>
              <a:rPr lang="en-US" dirty="0" smtClean="0"/>
              <a:t> at CP3, CP4</a:t>
            </a:r>
          </a:p>
          <a:p>
            <a:r>
              <a:rPr lang="en-US" dirty="0" smtClean="0"/>
              <a:t>Numerical throughput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MPDU</a:t>
            </a:r>
            <a:r>
              <a:rPr lang="en-US" dirty="0"/>
              <a:t> – MPDU </a:t>
            </a:r>
            <a:r>
              <a:rPr lang="en-US" dirty="0" err="1"/>
              <a:t>Tx</a:t>
            </a:r>
            <a:r>
              <a:rPr lang="en-US" dirty="0"/>
              <a:t> time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backoff</a:t>
            </a:r>
            <a:r>
              <a:rPr lang="en-US" dirty="0"/>
              <a:t> – average </a:t>
            </a:r>
            <a:r>
              <a:rPr lang="en-US" dirty="0" err="1"/>
              <a:t>backoff</a:t>
            </a:r>
            <a:r>
              <a:rPr lang="en-US" dirty="0"/>
              <a:t> time</a:t>
            </a:r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size</a:t>
            </a:r>
            <a:r>
              <a:rPr lang="en-US" dirty="0"/>
              <a:t> – application data size (bytes)</a:t>
            </a:r>
          </a:p>
          <a:p>
            <a:pPr lvl="1"/>
            <a:r>
              <a:rPr lang="en-US" dirty="0"/>
              <a:t>TPUT = </a:t>
            </a:r>
            <a:r>
              <a:rPr lang="en-US" dirty="0" err="1"/>
              <a:t>D</a:t>
            </a:r>
            <a:r>
              <a:rPr lang="en-US" baseline="-25000" dirty="0" err="1"/>
              <a:t>size</a:t>
            </a:r>
            <a:r>
              <a:rPr lang="en-US" dirty="0"/>
              <a:t> * 8 </a:t>
            </a:r>
            <a:r>
              <a:rPr lang="en-US" dirty="0" smtClean="0"/>
              <a:t>/ </a:t>
            </a:r>
            <a:r>
              <a:rPr lang="en-US" dirty="0"/>
              <a:t>(DIFS + </a:t>
            </a:r>
            <a:r>
              <a:rPr lang="en-US" dirty="0" err="1"/>
              <a:t>T</a:t>
            </a:r>
            <a:r>
              <a:rPr lang="en-US" baseline="-25000" dirty="0" err="1"/>
              <a:t>backoff</a:t>
            </a:r>
            <a:r>
              <a:rPr lang="en-US" dirty="0"/>
              <a:t> + 2*T</a:t>
            </a:r>
            <a:r>
              <a:rPr lang="en-US" baseline="-25000" dirty="0"/>
              <a:t>MPDU</a:t>
            </a:r>
            <a:r>
              <a:rPr lang="en-US" dirty="0"/>
              <a:t> + RIFS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5638800" y="3336226"/>
            <a:ext cx="3206026" cy="1117455"/>
            <a:chOff x="2631042" y="2649332"/>
            <a:chExt cx="3206026" cy="1117455"/>
          </a:xfrm>
        </p:grpSpPr>
        <p:grpSp>
          <p:nvGrpSpPr>
            <p:cNvPr id="55" name="Group 54"/>
            <p:cNvGrpSpPr/>
            <p:nvPr/>
          </p:nvGrpSpPr>
          <p:grpSpPr>
            <a:xfrm>
              <a:off x="2631042" y="3048000"/>
              <a:ext cx="3204560" cy="441788"/>
              <a:chOff x="371475" y="3124200"/>
              <a:chExt cx="3204560" cy="441788"/>
            </a:xfrm>
          </p:grpSpPr>
          <p:cxnSp>
            <p:nvCxnSpPr>
              <p:cNvPr id="34" name="Straight Arrow Connector 33"/>
              <p:cNvCxnSpPr/>
              <p:nvPr/>
            </p:nvCxnSpPr>
            <p:spPr bwMode="auto">
              <a:xfrm>
                <a:off x="371475" y="3565988"/>
                <a:ext cx="320456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5" name="TextBox 34"/>
              <p:cNvSpPr txBox="1"/>
              <p:nvPr/>
            </p:nvSpPr>
            <p:spPr>
              <a:xfrm rot="10800000">
                <a:off x="40219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676275" y="3184988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4382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2505075" y="3184988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0800000">
                <a:off x="2135743" y="3124200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RIFS</a:t>
                </a:r>
                <a:endParaRPr lang="en-AU" b="1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2797453" y="3489788"/>
              <a:ext cx="30396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unsolicited retry Multicasting</a:t>
              </a:r>
              <a:endParaRPr lang="en-AU" dirty="0"/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3679460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3631835" y="265885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 flipH="1">
              <a:off x="4378338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8" name="TextBox 87"/>
            <p:cNvSpPr txBox="1"/>
            <p:nvPr/>
          </p:nvSpPr>
          <p:spPr>
            <a:xfrm>
              <a:off x="4330713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 flipH="1">
              <a:off x="4769404" y="285965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4721779" y="264933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H="1">
              <a:off x="5434065" y="287207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386440" y="265222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2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6. Check Points 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en-US" dirty="0" smtClean="0"/>
              <a:t>GCR Block ACK multicasting check points</a:t>
            </a:r>
          </a:p>
          <a:p>
            <a:pPr lvl="1"/>
            <a:r>
              <a:rPr lang="en-US" dirty="0" smtClean="0"/>
              <a:t>CP1, CP2: RIFS duration</a:t>
            </a:r>
          </a:p>
          <a:p>
            <a:pPr lvl="1"/>
            <a:r>
              <a:rPr lang="en-US" dirty="0"/>
              <a:t>CP2, </a:t>
            </a:r>
            <a:r>
              <a:rPr lang="en-US" dirty="0" smtClean="0"/>
              <a:t>CP3: BAR1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CP3, CP4: SIFS duration</a:t>
            </a:r>
          </a:p>
          <a:p>
            <a:pPr lvl="1"/>
            <a:r>
              <a:rPr lang="en-US" dirty="0"/>
              <a:t>CP4, </a:t>
            </a:r>
            <a:r>
              <a:rPr lang="en-US" dirty="0" smtClean="0"/>
              <a:t>CP5: BA1 </a:t>
            </a:r>
            <a:r>
              <a:rPr lang="en-US" dirty="0" err="1" smtClean="0"/>
              <a:t>Tx</a:t>
            </a:r>
            <a:endParaRPr lang="en-US" dirty="0" smtClean="0"/>
          </a:p>
          <a:p>
            <a:pPr lvl="1"/>
            <a:r>
              <a:rPr lang="en-US" dirty="0" smtClean="0"/>
              <a:t>Similarly, verify BAR/BA exchange with other STAs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381000" y="4431949"/>
            <a:ext cx="8562110" cy="1206851"/>
            <a:chOff x="381000" y="4776397"/>
            <a:chExt cx="8562110" cy="1206851"/>
          </a:xfrm>
        </p:grpSpPr>
        <p:grpSp>
          <p:nvGrpSpPr>
            <p:cNvPr id="31" name="Group 30"/>
            <p:cNvGrpSpPr/>
            <p:nvPr/>
          </p:nvGrpSpPr>
          <p:grpSpPr>
            <a:xfrm>
              <a:off x="381000" y="5263688"/>
              <a:ext cx="8305800" cy="451313"/>
              <a:chOff x="304800" y="5120812"/>
              <a:chExt cx="8305800" cy="451313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304800" y="5562600"/>
                <a:ext cx="8305800" cy="952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" name="TextBox 8"/>
              <p:cNvSpPr txBox="1"/>
              <p:nvPr/>
            </p:nvSpPr>
            <p:spPr>
              <a:xfrm rot="10800000">
                <a:off x="335518" y="5120812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DIFS</a:t>
                </a:r>
                <a:endParaRPr lang="en-AU" b="1" dirty="0"/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609600" y="5181600"/>
                <a:ext cx="762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Backoff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371600" y="5181600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438400" y="5191125"/>
                <a:ext cx="685800" cy="381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MPDU2</a:t>
                </a:r>
                <a:endParaRPr kumimoji="0" lang="en-A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0800000">
                <a:off x="2069068" y="5120812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RIFS</a:t>
                </a:r>
                <a:endParaRPr lang="en-AU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0800000">
                <a:off x="3133725" y="5122631"/>
                <a:ext cx="369332" cy="44178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RIFS</a:t>
                </a:r>
                <a:endParaRPr lang="en-AU" b="1" dirty="0"/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3495675" y="5191125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0800000">
                <a:off x="4042886" y="5135456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4383643" y="5191125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BA1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0800000">
                <a:off x="4890611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5229225" y="5191125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BAR2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 rot="10800000">
                <a:off x="5776436" y="5135456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6117193" y="5191125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BA2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0800000">
                <a:off x="6624161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7003018" y="5191124"/>
                <a:ext cx="547211" cy="381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BAR3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0800000">
                <a:off x="7550229" y="5144980"/>
                <a:ext cx="369332" cy="41614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 smtClean="0"/>
                  <a:t>SIFS</a:t>
                </a:r>
                <a:endParaRPr lang="en-AU" b="1" dirty="0"/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890986" y="5191124"/>
                <a:ext cx="497443" cy="381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BA3</a:t>
                </a:r>
                <a:endParaRPr kumimoji="0" lang="en-A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69280" y="5706249"/>
              <a:ext cx="31080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Checkpoints for GCR Block ACK Multicasting</a:t>
              </a:r>
              <a:endParaRPr lang="en-AU" dirty="0"/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flipH="1">
              <a:off x="4475263" y="505854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427638" y="478155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CP4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 flipH="1">
              <a:off x="3584211" y="5062181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3536586" y="478518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 flipH="1">
              <a:off x="4119086" y="5062181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4071461" y="4785182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CP3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 flipH="1">
              <a:off x="3200400" y="5053396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3152775" y="477639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 flipH="1">
              <a:off x="4974520" y="5076858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4926895" y="4799859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CP5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H="1">
              <a:off x="5307567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5259942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CP6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 flipH="1">
              <a:off x="5829299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5781674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CP7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flipH="1">
              <a:off x="6182319" y="5075344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6134694" y="4798345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CP8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flipH="1">
              <a:off x="6690836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6643211" y="4807870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CP9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 flipH="1">
              <a:off x="7079218" y="5075344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7031593" y="4798345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CP10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 flipH="1">
              <a:off x="7626428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0" name="TextBox 79"/>
            <p:cNvSpPr txBox="1"/>
            <p:nvPr/>
          </p:nvSpPr>
          <p:spPr>
            <a:xfrm>
              <a:off x="7578803" y="4807870"/>
              <a:ext cx="5203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CP11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 flipH="1">
              <a:off x="7967186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7919561" y="480787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CP12</a:t>
              </a:r>
              <a:endParaRPr lang="en-AU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 flipH="1">
              <a:off x="8464629" y="5084869"/>
              <a:ext cx="152400" cy="2491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8417004" y="4807870"/>
              <a:ext cx="526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CP13</a:t>
              </a:r>
              <a:endParaRPr lang="en-A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35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</a:t>
            </a:r>
            <a:r>
              <a:rPr lang="en-US" dirty="0" smtClean="0"/>
              <a:t>7: </a:t>
            </a:r>
            <a:r>
              <a:rPr lang="en-US" dirty="0"/>
              <a:t>Multicast in </a:t>
            </a:r>
            <a:r>
              <a:rPr lang="en-US" dirty="0" smtClean="0"/>
              <a:t>Simple OBSS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162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Verify multicasting operation, including frame retransmissions, in simple interference scenario with hidden nodes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Configurations are same as in Test 6</a:t>
            </a:r>
          </a:p>
          <a:p>
            <a:pPr lvl="1"/>
            <a:r>
              <a:rPr lang="en-US" dirty="0" smtClean="0"/>
              <a:t>Topology is derived from Test 2b</a:t>
            </a:r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Per-STA multicast throughput</a:t>
            </a:r>
          </a:p>
          <a:p>
            <a:pPr lvl="1"/>
            <a:r>
              <a:rPr lang="en-US" dirty="0" smtClean="0"/>
              <a:t>Simulation time trace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pSp>
        <p:nvGrpSpPr>
          <p:cNvPr id="8" name="Group 7"/>
          <p:cNvGrpSpPr/>
          <p:nvPr/>
        </p:nvGrpSpPr>
        <p:grpSpPr>
          <a:xfrm>
            <a:off x="1133475" y="4861877"/>
            <a:ext cx="7771469" cy="1516654"/>
            <a:chOff x="1133475" y="4861877"/>
            <a:chExt cx="7771469" cy="1516654"/>
          </a:xfrm>
        </p:grpSpPr>
        <p:sp>
          <p:nvSpPr>
            <p:cNvPr id="9" name="Oval 263"/>
            <p:cNvSpPr>
              <a:spLocks noChangeArrowheads="1"/>
            </p:cNvSpPr>
            <p:nvPr/>
          </p:nvSpPr>
          <p:spPr bwMode="auto">
            <a:xfrm>
              <a:off x="4905194" y="5643871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3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264"/>
            <p:cNvSpPr>
              <a:spLocks noChangeArrowheads="1"/>
            </p:cNvSpPr>
            <p:nvPr/>
          </p:nvSpPr>
          <p:spPr bwMode="auto">
            <a:xfrm>
              <a:off x="7239001" y="5333057"/>
              <a:ext cx="518963" cy="452129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 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265"/>
            <p:cNvSpPr>
              <a:spLocks noChangeArrowheads="1"/>
            </p:cNvSpPr>
            <p:nvPr/>
          </p:nvSpPr>
          <p:spPr bwMode="auto">
            <a:xfrm>
              <a:off x="2362192" y="5474273"/>
              <a:ext cx="517867" cy="452129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AP1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266"/>
            <p:cNvSpPr>
              <a:spLocks noChangeArrowheads="1"/>
            </p:cNvSpPr>
            <p:nvPr/>
          </p:nvSpPr>
          <p:spPr bwMode="auto">
            <a:xfrm>
              <a:off x="4729739" y="5168206"/>
              <a:ext cx="689027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6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traight Arrow Connector 267"/>
            <p:cNvSpPr>
              <a:spLocks noChangeShapeType="1"/>
            </p:cNvSpPr>
            <p:nvPr/>
          </p:nvSpPr>
          <p:spPr bwMode="auto">
            <a:xfrm>
              <a:off x="5418767" y="5394271"/>
              <a:ext cx="1820234" cy="15532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2880058" y="5700337"/>
              <a:ext cx="2025135" cy="169599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Oval 263"/>
            <p:cNvSpPr>
              <a:spLocks noChangeArrowheads="1"/>
            </p:cNvSpPr>
            <p:nvPr/>
          </p:nvSpPr>
          <p:spPr bwMode="auto">
            <a:xfrm>
              <a:off x="1143000" y="5869936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63"/>
            <p:cNvSpPr>
              <a:spLocks noChangeArrowheads="1"/>
            </p:cNvSpPr>
            <p:nvPr/>
          </p:nvSpPr>
          <p:spPr bwMode="auto">
            <a:xfrm>
              <a:off x="1133475" y="5097467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2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263"/>
            <p:cNvSpPr>
              <a:spLocks noChangeArrowheads="1"/>
            </p:cNvSpPr>
            <p:nvPr/>
          </p:nvSpPr>
          <p:spPr bwMode="auto">
            <a:xfrm>
              <a:off x="8225744" y="4861877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5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263"/>
            <p:cNvSpPr>
              <a:spLocks noChangeArrowheads="1"/>
            </p:cNvSpPr>
            <p:nvPr/>
          </p:nvSpPr>
          <p:spPr bwMode="auto">
            <a:xfrm>
              <a:off x="8244794" y="5926402"/>
              <a:ext cx="660150" cy="45212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Times New Roman" pitchFamily="18" charset="0"/>
                </a:rPr>
                <a:t>STA 4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Straight Arrow Connector 267"/>
            <p:cNvSpPr>
              <a:spLocks noChangeShapeType="1"/>
            </p:cNvSpPr>
            <p:nvPr/>
          </p:nvSpPr>
          <p:spPr bwMode="auto">
            <a:xfrm flipH="1">
              <a:off x="7757963" y="5257801"/>
              <a:ext cx="547835" cy="22209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" name="Straight Arrow Connector 267"/>
            <p:cNvSpPr>
              <a:spLocks noChangeShapeType="1"/>
            </p:cNvSpPr>
            <p:nvPr/>
          </p:nvSpPr>
          <p:spPr bwMode="auto">
            <a:xfrm flipH="1" flipV="1">
              <a:off x="7757960" y="5672104"/>
              <a:ext cx="486834" cy="347694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Straight Arrow Connector 267"/>
            <p:cNvSpPr>
              <a:spLocks noChangeShapeType="1"/>
            </p:cNvSpPr>
            <p:nvPr/>
          </p:nvSpPr>
          <p:spPr bwMode="auto">
            <a:xfrm>
              <a:off x="1803149" y="5410201"/>
              <a:ext cx="559043" cy="233670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Straight Arrow Connector 267"/>
            <p:cNvSpPr>
              <a:spLocks noChangeShapeType="1"/>
            </p:cNvSpPr>
            <p:nvPr/>
          </p:nvSpPr>
          <p:spPr bwMode="auto">
            <a:xfrm flipV="1">
              <a:off x="1803149" y="5785186"/>
              <a:ext cx="559043" cy="234612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3929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Test 7</a:t>
            </a:r>
            <a:r>
              <a:rPr lang="en-US" dirty="0" smtClean="0"/>
              <a:t>: Check Points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GCR Block ACK multicasting check points</a:t>
            </a:r>
          </a:p>
          <a:p>
            <a:pPr lvl="1"/>
            <a:r>
              <a:rPr lang="en-US" dirty="0" smtClean="0"/>
              <a:t>CP1, CP2: RIFS duration</a:t>
            </a:r>
          </a:p>
          <a:p>
            <a:pPr lvl="1"/>
            <a:r>
              <a:rPr lang="en-US" dirty="0"/>
              <a:t>CP2, </a:t>
            </a:r>
            <a:r>
              <a:rPr lang="en-US" dirty="0" smtClean="0"/>
              <a:t>CP3: BAR3 transmission to STA3</a:t>
            </a:r>
          </a:p>
          <a:p>
            <a:pPr lvl="1"/>
            <a:r>
              <a:rPr lang="en-US" dirty="0" smtClean="0"/>
              <a:t>CP3, CP4: SIFS duration</a:t>
            </a:r>
          </a:p>
          <a:p>
            <a:pPr lvl="1"/>
            <a:r>
              <a:rPr lang="en-US" dirty="0"/>
              <a:t>CP4, </a:t>
            </a:r>
            <a:r>
              <a:rPr lang="en-US" dirty="0" smtClean="0"/>
              <a:t>CP5: BA3 transmission from STA3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2068307" y="4159069"/>
            <a:ext cx="5225828" cy="1295268"/>
            <a:chOff x="1818121" y="4724400"/>
            <a:chExt cx="5225828" cy="1295268"/>
          </a:xfrm>
        </p:grpSpPr>
        <p:grpSp>
          <p:nvGrpSpPr>
            <p:cNvPr id="56" name="Group 55"/>
            <p:cNvGrpSpPr/>
            <p:nvPr/>
          </p:nvGrpSpPr>
          <p:grpSpPr>
            <a:xfrm>
              <a:off x="1818121" y="4737844"/>
              <a:ext cx="5225828" cy="1281824"/>
              <a:chOff x="1818121" y="4737844"/>
              <a:chExt cx="5225828" cy="128182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159673" y="5742669"/>
                <a:ext cx="3108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Checkpoints for GCR Block ACK Multicasting</a:t>
                </a:r>
                <a:endParaRPr lang="en-AU" dirty="0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1818121" y="4737844"/>
                <a:ext cx="5225828" cy="938604"/>
                <a:chOff x="336772" y="4756894"/>
                <a:chExt cx="5225828" cy="938604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 bwMode="auto">
                <a:xfrm>
                  <a:off x="336772" y="5685973"/>
                  <a:ext cx="5225828" cy="9525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37" name="TextBox 36"/>
                <p:cNvSpPr txBox="1"/>
                <p:nvPr/>
              </p:nvSpPr>
              <p:spPr>
                <a:xfrm rot="10800000">
                  <a:off x="367490" y="5244185"/>
                  <a:ext cx="369332" cy="441788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DIFS</a:t>
                  </a:r>
                  <a:endParaRPr lang="en-AU" b="1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 bwMode="auto">
                <a:xfrm>
                  <a:off x="641572" y="5304973"/>
                  <a:ext cx="762000" cy="381000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Backoff</a:t>
                  </a:r>
                  <a:endParaRPr kumimoji="0" lang="en-A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 bwMode="auto">
                <a:xfrm>
                  <a:off x="1403572" y="5304973"/>
                  <a:ext cx="685800" cy="3810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MPDU1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 bwMode="auto">
                <a:xfrm>
                  <a:off x="2470372" y="5314498"/>
                  <a:ext cx="685800" cy="3810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MPDU2</a:t>
                  </a:r>
                  <a:endParaRPr kumimoji="0" lang="en-A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 rot="10800000">
                  <a:off x="2101040" y="5244185"/>
                  <a:ext cx="369332" cy="441788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RIFS</a:t>
                  </a:r>
                  <a:endParaRPr lang="en-AU" b="1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 rot="10800000">
                  <a:off x="3165697" y="5246004"/>
                  <a:ext cx="369332" cy="441788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RIFS</a:t>
                  </a:r>
                  <a:endParaRPr lang="en-AU" b="1" dirty="0"/>
                </a:p>
              </p:txBody>
            </p:sp>
            <p:sp>
              <p:nvSpPr>
                <p:cNvPr id="43" name="Rectangle 42"/>
                <p:cNvSpPr/>
                <p:nvPr/>
              </p:nvSpPr>
              <p:spPr bwMode="auto">
                <a:xfrm>
                  <a:off x="3527647" y="5314498"/>
                  <a:ext cx="547211" cy="38100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BAR3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 rot="10800000">
                  <a:off x="4074858" y="5258829"/>
                  <a:ext cx="369332" cy="416140"/>
                </a:xfrm>
                <a:prstGeom prst="rect">
                  <a:avLst/>
                </a:prstGeom>
                <a:noFill/>
              </p:spPr>
              <p:txBody>
                <a:bodyPr vert="eaVert" wrap="none" rtlCol="0">
                  <a:spAutoFit/>
                </a:bodyPr>
                <a:lstStyle/>
                <a:p>
                  <a:r>
                    <a:rPr lang="en-US" b="1" dirty="0" smtClean="0"/>
                    <a:t>SIFS</a:t>
                  </a:r>
                  <a:endParaRPr lang="en-AU" b="1" dirty="0"/>
                </a:p>
              </p:txBody>
            </p:sp>
            <p:sp>
              <p:nvSpPr>
                <p:cNvPr id="45" name="Rectangle 44"/>
                <p:cNvSpPr/>
                <p:nvPr/>
              </p:nvSpPr>
              <p:spPr bwMode="auto">
                <a:xfrm>
                  <a:off x="4415615" y="5314498"/>
                  <a:ext cx="497443" cy="381000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BA3</a:t>
                  </a:r>
                  <a:endParaRPr kumimoji="0" lang="en-AU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0" name="Straight Arrow Connector 9"/>
                <p:cNvCxnSpPr/>
                <p:nvPr/>
              </p:nvCxnSpPr>
              <p:spPr bwMode="auto">
                <a:xfrm flipH="1">
                  <a:off x="4431035" y="5039046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1" name="TextBox 10"/>
                <p:cNvSpPr txBox="1"/>
                <p:nvPr/>
              </p:nvSpPr>
              <p:spPr>
                <a:xfrm>
                  <a:off x="4383410" y="4762047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CP4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2" name="Straight Arrow Connector 11"/>
                <p:cNvCxnSpPr/>
                <p:nvPr/>
              </p:nvCxnSpPr>
              <p:spPr bwMode="auto">
                <a:xfrm flipH="1">
                  <a:off x="3539983" y="5042678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3492358" y="4765679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CP2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4" name="Straight Arrow Connector 13"/>
                <p:cNvCxnSpPr/>
                <p:nvPr/>
              </p:nvCxnSpPr>
              <p:spPr bwMode="auto">
                <a:xfrm flipH="1">
                  <a:off x="4074858" y="5042678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027233" y="4765679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CP3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6" name="Straight Arrow Connector 15"/>
                <p:cNvCxnSpPr/>
                <p:nvPr/>
              </p:nvCxnSpPr>
              <p:spPr bwMode="auto">
                <a:xfrm flipH="1">
                  <a:off x="3156172" y="5033893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3108547" y="4756894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CP1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8" name="Straight Arrow Connector 17"/>
                <p:cNvCxnSpPr/>
                <p:nvPr/>
              </p:nvCxnSpPr>
              <p:spPr bwMode="auto">
                <a:xfrm flipH="1">
                  <a:off x="4930292" y="5057355"/>
                  <a:ext cx="152400" cy="2491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C00000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4882667" y="4780356"/>
                  <a:ext cx="44916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CP5</a:t>
                  </a:r>
                  <a:endParaRPr lang="en-AU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57" name="Left Brace 56"/>
            <p:cNvSpPr/>
            <p:nvPr/>
          </p:nvSpPr>
          <p:spPr bwMode="auto">
            <a:xfrm rot="5400000">
              <a:off x="3661756" y="4238006"/>
              <a:ext cx="198929" cy="1752601"/>
            </a:xfrm>
            <a:prstGeom prst="lef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865870" y="4724400"/>
              <a:ext cx="16930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Retransmitted MPDUs</a:t>
              </a:r>
              <a:endParaRPr lang="en-A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190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two tests for multicasting</a:t>
            </a:r>
          </a:p>
          <a:p>
            <a:pPr lvl="1"/>
            <a:r>
              <a:rPr lang="en-US" dirty="0" smtClean="0"/>
              <a:t>Test 6 for verifying multicasting frame exchange and measure control overhead</a:t>
            </a:r>
          </a:p>
          <a:p>
            <a:pPr lvl="1"/>
            <a:r>
              <a:rPr lang="en-US" dirty="0" smtClean="0"/>
              <a:t>Test 7 for validation of multicasting in simple interference scenario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28484</TotalTime>
  <Words>757</Words>
  <Application>Microsoft Office PowerPoint</Application>
  <PresentationFormat>화면 슬라이드 쇼(4:3)</PresentationFormat>
  <Paragraphs>223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MS PGothic</vt:lpstr>
      <vt:lpstr>굴림</vt:lpstr>
      <vt:lpstr>Malgun Gothic</vt:lpstr>
      <vt:lpstr>Arial</vt:lpstr>
      <vt:lpstr>Calibri</vt:lpstr>
      <vt:lpstr>Times New Roman</vt:lpstr>
      <vt:lpstr>802-11-Submission</vt:lpstr>
      <vt:lpstr>Multicast Scenarios for MAC Calibration</vt:lpstr>
      <vt:lpstr>Summary</vt:lpstr>
      <vt:lpstr>Proposed Test 6. Multicast in Single BSS</vt:lpstr>
      <vt:lpstr>Proposed Test 6. Check Points (1)</vt:lpstr>
      <vt:lpstr>Proposed Test 6. Check Points (2)</vt:lpstr>
      <vt:lpstr>Proposed Test 6. Check Points (3)</vt:lpstr>
      <vt:lpstr>Proposed Test 7: Multicast in Simple OBSS</vt:lpstr>
      <vt:lpstr>Proposed Test 7: Check Points</vt:lpstr>
      <vt:lpstr>Conclusion</vt:lpstr>
      <vt:lpstr>Straw Poll</vt:lpstr>
      <vt:lpstr>Reference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Registered User</cp:lastModifiedBy>
  <cp:revision>531</cp:revision>
  <cp:lastPrinted>1998-02-10T13:28:06Z</cp:lastPrinted>
  <dcterms:created xsi:type="dcterms:W3CDTF">2008-11-13T20:03:38Z</dcterms:created>
  <dcterms:modified xsi:type="dcterms:W3CDTF">2014-10-08T01:10:32Z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