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0" r:id="rId2"/>
    <p:sldId id="305" r:id="rId3"/>
    <p:sldId id="313" r:id="rId4"/>
    <p:sldId id="314" r:id="rId5"/>
    <p:sldId id="316" r:id="rId6"/>
    <p:sldId id="315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4" r:id="rId23"/>
    <p:sldId id="336" r:id="rId24"/>
    <p:sldId id="335" r:id="rId25"/>
    <p:sldId id="337" r:id="rId26"/>
    <p:sldId id="333" r:id="rId27"/>
    <p:sldId id="278" r:id="rId2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92955" autoAdjust="0"/>
  </p:normalViewPr>
  <p:slideViewPr>
    <p:cSldViewPr>
      <p:cViewPr>
        <p:scale>
          <a:sx n="100" d="100"/>
          <a:sy n="100" d="100"/>
        </p:scale>
        <p:origin x="-3864" y="-12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874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TRI\Research\Standardization\my%20contributions\MAC%20calibration%20by%20company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TRI\Research\Standardization\my%20contributions\MAC%20calibration%20by%20company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TRI\Research\Standardization\my%20contributions\MAC%20calibration%20by%20company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TRI\Research\Standardization\my%20contributions\MAC%20calibration%20by%20company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TRI\Research\Standardization\my%20contributions\MAC%20calibration%20by%20company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TRI\Research\Standardization\my%20contributions\MAC%20calibration%20by%20company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TRI\Research\Standardization\my%20contributions\MAC%20calibration%20by%20company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TRI\Research\Standardization\my%20contributions\MAC%20calibration%20by%20company.xlsx" TargetMode="External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14/1342r1</c:v>
                </c:pt>
              </c:strCache>
            </c:strRef>
          </c:tx>
          <c:marker>
            <c:symbol val="diamond"/>
            <c:size val="7"/>
          </c:marker>
          <c:cat>
            <c:numRef>
              <c:f>Sheet1!$C$3:$F$3</c:f>
              <c:numCache>
                <c:formatCode>General</c:formatCode>
                <c:ptCount val="4"/>
                <c:pt idx="0">
                  <c:v>500</c:v>
                </c:pt>
                <c:pt idx="1">
                  <c:v>1000</c:v>
                </c:pt>
                <c:pt idx="2">
                  <c:v>1500</c:v>
                </c:pt>
                <c:pt idx="3">
                  <c:v>2000</c:v>
                </c:pt>
              </c:numCache>
            </c:numRef>
          </c:cat>
          <c:val>
            <c:numRef>
              <c:f>Sheet1!$C$4:$F$4</c:f>
              <c:numCache>
                <c:formatCode>General</c:formatCode>
                <c:ptCount val="4"/>
                <c:pt idx="0">
                  <c:v>4.7911099999999998</c:v>
                </c:pt>
                <c:pt idx="1">
                  <c:v>5.5529299999999999</c:v>
                </c:pt>
                <c:pt idx="2">
                  <c:v>5.84192</c:v>
                </c:pt>
                <c:pt idx="3">
                  <c:v>5.9948199999999998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14/1191r0</c:v>
                </c:pt>
              </c:strCache>
            </c:strRef>
          </c:tx>
          <c:marker>
            <c:symbol val="x"/>
            <c:size val="5"/>
          </c:marker>
          <c:val>
            <c:numRef>
              <c:f>Sheet1!$C$5:$F$5</c:f>
              <c:numCache>
                <c:formatCode>General</c:formatCode>
                <c:ptCount val="4"/>
                <c:pt idx="0">
                  <c:v>4.79</c:v>
                </c:pt>
                <c:pt idx="1">
                  <c:v>5.55</c:v>
                </c:pt>
                <c:pt idx="2">
                  <c:v>5.84</c:v>
                </c:pt>
                <c:pt idx="3">
                  <c:v>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14/1175r1</c:v>
                </c:pt>
              </c:strCache>
            </c:strRef>
          </c:tx>
          <c:val>
            <c:numRef>
              <c:f>Sheet1!$C$6:$F$6</c:f>
              <c:numCache>
                <c:formatCode>General</c:formatCode>
                <c:ptCount val="4"/>
                <c:pt idx="0">
                  <c:v>4.8099999999999996</c:v>
                </c:pt>
                <c:pt idx="1">
                  <c:v>5.55</c:v>
                </c:pt>
                <c:pt idx="2">
                  <c:v>5.84</c:v>
                </c:pt>
                <c:pt idx="3">
                  <c:v>5.99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Sheet1!$B$7</c:f>
              <c:strCache>
                <c:ptCount val="1"/>
                <c:pt idx="0">
                  <c:v>14/600r0</c:v>
                </c:pt>
              </c:strCache>
            </c:strRef>
          </c:tx>
          <c:val>
            <c:numRef>
              <c:f>Sheet1!$C$7:$F$7</c:f>
              <c:numCache>
                <c:formatCode>General</c:formatCode>
                <c:ptCount val="4"/>
                <c:pt idx="0">
                  <c:v>4.76</c:v>
                </c:pt>
                <c:pt idx="1">
                  <c:v>5.53</c:v>
                </c:pt>
                <c:pt idx="2">
                  <c:v>5.82</c:v>
                </c:pt>
                <c:pt idx="3">
                  <c:v>5.98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Sheet1!$B$8</c:f>
              <c:strCache>
                <c:ptCount val="1"/>
                <c:pt idx="0">
                  <c:v>14/1230r2</c:v>
                </c:pt>
              </c:strCache>
            </c:strRef>
          </c:tx>
          <c:val>
            <c:numRef>
              <c:f>Sheet1!$C$8:$F$8</c:f>
              <c:numCache>
                <c:formatCode>General</c:formatCode>
                <c:ptCount val="4"/>
                <c:pt idx="0">
                  <c:v>4.76</c:v>
                </c:pt>
                <c:pt idx="1">
                  <c:v>5.53</c:v>
                </c:pt>
                <c:pt idx="2">
                  <c:v>5.82</c:v>
                </c:pt>
                <c:pt idx="3">
                  <c:v>5.98</c:v>
                </c:pt>
              </c:numCache>
            </c:numRef>
          </c:val>
          <c:smooth val="0"/>
        </c:ser>
        <c:ser>
          <c:idx val="7"/>
          <c:order val="5"/>
          <c:tx>
            <c:strRef>
              <c:f>Sheet1!$B$11</c:f>
              <c:strCache>
                <c:ptCount val="1"/>
                <c:pt idx="0">
                  <c:v>14/1217r1</c:v>
                </c:pt>
              </c:strCache>
            </c:strRef>
          </c:tx>
          <c:val>
            <c:numRef>
              <c:f>Sheet1!$C$11:$F$11</c:f>
              <c:numCache>
                <c:formatCode>General</c:formatCode>
                <c:ptCount val="4"/>
                <c:pt idx="0">
                  <c:v>4.76</c:v>
                </c:pt>
                <c:pt idx="1">
                  <c:v>5.52</c:v>
                </c:pt>
                <c:pt idx="2">
                  <c:v>5.83</c:v>
                </c:pt>
                <c:pt idx="3">
                  <c:v>5.97</c:v>
                </c:pt>
              </c:numCache>
            </c:numRef>
          </c:val>
          <c:smooth val="0"/>
        </c:ser>
        <c:ser>
          <c:idx val="8"/>
          <c:order val="6"/>
          <c:tx>
            <c:strRef>
              <c:f>Sheet1!$B$12</c:f>
              <c:strCache>
                <c:ptCount val="1"/>
                <c:pt idx="0">
                  <c:v>14/1147r0</c:v>
                </c:pt>
              </c:strCache>
            </c:strRef>
          </c:tx>
          <c:val>
            <c:numRef>
              <c:f>Sheet1!$C$12:$F$12</c:f>
              <c:numCache>
                <c:formatCode>General</c:formatCode>
                <c:ptCount val="4"/>
                <c:pt idx="0">
                  <c:v>4.79</c:v>
                </c:pt>
                <c:pt idx="1">
                  <c:v>5.54</c:v>
                </c:pt>
                <c:pt idx="2">
                  <c:v>5.84</c:v>
                </c:pt>
                <c:pt idx="3">
                  <c:v>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188608"/>
        <c:axId val="129800064"/>
      </c:lineChart>
      <c:catAx>
        <c:axId val="129188608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AU"/>
                  <a:t>MSDU size, bytes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29800064"/>
        <c:crosses val="autoZero"/>
        <c:auto val="1"/>
        <c:lblAlgn val="ctr"/>
        <c:lblOffset val="100"/>
        <c:noMultiLvlLbl val="0"/>
      </c:catAx>
      <c:valAx>
        <c:axId val="129800064"/>
        <c:scaling>
          <c:orientation val="minMax"/>
          <c:max val="6.1"/>
          <c:min val="4.7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/>
                  <a:t>L4 Throughput, Mbits/s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2918860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3732450676324834"/>
          <c:y val="0.20589269311816724"/>
          <c:w val="0.21296790234196658"/>
          <c:h val="0.57906489202672762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14/1342r1</c:v>
                </c:pt>
              </c:strCache>
            </c:strRef>
          </c:tx>
          <c:marker>
            <c:symbol val="diamond"/>
            <c:size val="7"/>
          </c:marker>
          <c:cat>
            <c:numRef>
              <c:f>Sheet1!$C$3:$F$3</c:f>
              <c:numCache>
                <c:formatCode>General</c:formatCode>
                <c:ptCount val="4"/>
                <c:pt idx="0">
                  <c:v>500</c:v>
                </c:pt>
                <c:pt idx="1">
                  <c:v>1000</c:v>
                </c:pt>
                <c:pt idx="2">
                  <c:v>1500</c:v>
                </c:pt>
                <c:pt idx="3">
                  <c:v>2000</c:v>
                </c:pt>
              </c:numCache>
            </c:numRef>
          </c:cat>
          <c:val>
            <c:numRef>
              <c:f>Sheet1!$G$4:$J$4</c:f>
              <c:numCache>
                <c:formatCode>General</c:formatCode>
                <c:ptCount val="4"/>
                <c:pt idx="0">
                  <c:v>21.990600000000001</c:v>
                </c:pt>
                <c:pt idx="1">
                  <c:v>34.9422</c:v>
                </c:pt>
                <c:pt idx="2">
                  <c:v>43.265599999999999</c:v>
                </c:pt>
                <c:pt idx="3">
                  <c:v>48.684899999999999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14/1191r0</c:v>
                </c:pt>
              </c:strCache>
            </c:strRef>
          </c:tx>
          <c:marker>
            <c:symbol val="x"/>
            <c:size val="5"/>
          </c:marker>
          <c:val>
            <c:numRef>
              <c:f>Sheet1!$G$5:$J$5</c:f>
              <c:numCache>
                <c:formatCode>General</c:formatCode>
                <c:ptCount val="4"/>
                <c:pt idx="0">
                  <c:v>21.98</c:v>
                </c:pt>
                <c:pt idx="1">
                  <c:v>34.909999999999997</c:v>
                </c:pt>
                <c:pt idx="2">
                  <c:v>43.24</c:v>
                </c:pt>
                <c:pt idx="3">
                  <c:v>48.67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14/1175r1</c:v>
                </c:pt>
              </c:strCache>
            </c:strRef>
          </c:tx>
          <c:val>
            <c:numRef>
              <c:f>Sheet1!$G$6:$J$6</c:f>
              <c:numCache>
                <c:formatCode>General</c:formatCode>
                <c:ptCount val="4"/>
                <c:pt idx="0">
                  <c:v>22.4</c:v>
                </c:pt>
                <c:pt idx="1">
                  <c:v>35.200000000000003</c:v>
                </c:pt>
                <c:pt idx="2">
                  <c:v>43.25</c:v>
                </c:pt>
                <c:pt idx="3">
                  <c:v>48.9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Sheet1!$B$7</c:f>
              <c:strCache>
                <c:ptCount val="1"/>
                <c:pt idx="0">
                  <c:v>14/600r0</c:v>
                </c:pt>
              </c:strCache>
            </c:strRef>
          </c:tx>
          <c:val>
            <c:numRef>
              <c:f>Sheet1!$G$7:$J$7</c:f>
              <c:numCache>
                <c:formatCode>General</c:formatCode>
                <c:ptCount val="4"/>
                <c:pt idx="0">
                  <c:v>23.92</c:v>
                </c:pt>
                <c:pt idx="1">
                  <c:v>37.25</c:v>
                </c:pt>
                <c:pt idx="2">
                  <c:v>45.55</c:v>
                </c:pt>
                <c:pt idx="3">
                  <c:v>50.81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Sheet1!$B$8</c:f>
              <c:strCache>
                <c:ptCount val="1"/>
                <c:pt idx="0">
                  <c:v>14/1230r2</c:v>
                </c:pt>
              </c:strCache>
            </c:strRef>
          </c:tx>
          <c:val>
            <c:numRef>
              <c:f>Sheet1!$G$8:$J$8</c:f>
              <c:numCache>
                <c:formatCode>General</c:formatCode>
                <c:ptCount val="4"/>
                <c:pt idx="0">
                  <c:v>21.71</c:v>
                </c:pt>
                <c:pt idx="1">
                  <c:v>34.65</c:v>
                </c:pt>
                <c:pt idx="2">
                  <c:v>42.71</c:v>
                </c:pt>
                <c:pt idx="3">
                  <c:v>48.15</c:v>
                </c:pt>
              </c:numCache>
            </c:numRef>
          </c:val>
          <c:smooth val="0"/>
        </c:ser>
        <c:ser>
          <c:idx val="7"/>
          <c:order val="5"/>
          <c:tx>
            <c:strRef>
              <c:f>Sheet1!$B$11</c:f>
              <c:strCache>
                <c:ptCount val="1"/>
                <c:pt idx="0">
                  <c:v>14/1217r1</c:v>
                </c:pt>
              </c:strCache>
            </c:strRef>
          </c:tx>
          <c:val>
            <c:numRef>
              <c:f>Sheet1!$G$11:$J$11</c:f>
              <c:numCache>
                <c:formatCode>General</c:formatCode>
                <c:ptCount val="4"/>
                <c:pt idx="0">
                  <c:v>21.19</c:v>
                </c:pt>
                <c:pt idx="1">
                  <c:v>34.22</c:v>
                </c:pt>
                <c:pt idx="2">
                  <c:v>41.93</c:v>
                </c:pt>
                <c:pt idx="3">
                  <c:v>47.74</c:v>
                </c:pt>
              </c:numCache>
            </c:numRef>
          </c:val>
          <c:smooth val="0"/>
        </c:ser>
        <c:ser>
          <c:idx val="8"/>
          <c:order val="6"/>
          <c:tx>
            <c:strRef>
              <c:f>Sheet1!$B$12</c:f>
              <c:strCache>
                <c:ptCount val="1"/>
                <c:pt idx="0">
                  <c:v>14/1147r0</c:v>
                </c:pt>
              </c:strCache>
            </c:strRef>
          </c:tx>
          <c:val>
            <c:numRef>
              <c:f>Sheet1!$G$12:$J$12</c:f>
              <c:numCache>
                <c:formatCode>General</c:formatCode>
                <c:ptCount val="4"/>
                <c:pt idx="0">
                  <c:v>22</c:v>
                </c:pt>
                <c:pt idx="1">
                  <c:v>35</c:v>
                </c:pt>
                <c:pt idx="2">
                  <c:v>43.2</c:v>
                </c:pt>
                <c:pt idx="3">
                  <c:v>48.4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152064"/>
        <c:axId val="134407680"/>
      </c:lineChart>
      <c:catAx>
        <c:axId val="12415206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AU"/>
                  <a:t>MSDU size, bytes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34407680"/>
        <c:crosses val="autoZero"/>
        <c:auto val="1"/>
        <c:lblAlgn val="ctr"/>
        <c:lblOffset val="100"/>
        <c:noMultiLvlLbl val="0"/>
      </c:catAx>
      <c:valAx>
        <c:axId val="134407680"/>
        <c:scaling>
          <c:orientation val="minMax"/>
          <c:max val="51"/>
          <c:min val="2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/>
                  <a:t>L4 Throughput, Mbits/s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2415206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14/1342r1</c:v>
                </c:pt>
              </c:strCache>
            </c:strRef>
          </c:tx>
          <c:marker>
            <c:symbol val="diamond"/>
            <c:size val="7"/>
          </c:marker>
          <c:cat>
            <c:numRef>
              <c:f>Sheet1!$C$3:$F$3</c:f>
              <c:numCache>
                <c:formatCode>General</c:formatCode>
                <c:ptCount val="4"/>
                <c:pt idx="0">
                  <c:v>500</c:v>
                </c:pt>
                <c:pt idx="1">
                  <c:v>1000</c:v>
                </c:pt>
                <c:pt idx="2">
                  <c:v>1500</c:v>
                </c:pt>
                <c:pt idx="3">
                  <c:v>2000</c:v>
                </c:pt>
              </c:numCache>
            </c:numRef>
          </c:cat>
          <c:val>
            <c:numRef>
              <c:f>Sheet1!$X$4:$AA$4</c:f>
              <c:numCache>
                <c:formatCode>General</c:formatCode>
                <c:ptCount val="4"/>
                <c:pt idx="0">
                  <c:v>4.4249900000000002</c:v>
                </c:pt>
                <c:pt idx="1">
                  <c:v>5.3090799999999998</c:v>
                </c:pt>
                <c:pt idx="2">
                  <c:v>5.6601600000000003</c:v>
                </c:pt>
                <c:pt idx="3">
                  <c:v>5.8518299999999996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14/1191r0</c:v>
                </c:pt>
              </c:strCache>
            </c:strRef>
          </c:tx>
          <c:marker>
            <c:symbol val="x"/>
            <c:size val="5"/>
          </c:marker>
          <c:val>
            <c:numRef>
              <c:f>Sheet1!$X$5:$AA$5</c:f>
              <c:numCache>
                <c:formatCode>General</c:formatCode>
                <c:ptCount val="4"/>
                <c:pt idx="0">
                  <c:v>4.42</c:v>
                </c:pt>
                <c:pt idx="1">
                  <c:v>5.31</c:v>
                </c:pt>
                <c:pt idx="2">
                  <c:v>5.66</c:v>
                </c:pt>
                <c:pt idx="3">
                  <c:v>5.85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14/1175r1</c:v>
                </c:pt>
              </c:strCache>
            </c:strRef>
          </c:tx>
          <c:val>
            <c:numRef>
              <c:f>Sheet1!$X$6:$AA$6</c:f>
              <c:numCache>
                <c:formatCode>General</c:formatCode>
                <c:ptCount val="4"/>
                <c:pt idx="0">
                  <c:v>4.45</c:v>
                </c:pt>
                <c:pt idx="1">
                  <c:v>5.31</c:v>
                </c:pt>
                <c:pt idx="2">
                  <c:v>5.66</c:v>
                </c:pt>
                <c:pt idx="3">
                  <c:v>5.86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Sheet1!$B$7</c:f>
              <c:strCache>
                <c:ptCount val="1"/>
                <c:pt idx="0">
                  <c:v>14/600r0</c:v>
                </c:pt>
              </c:strCache>
            </c:strRef>
          </c:tx>
          <c:val>
            <c:numRef>
              <c:f>Sheet1!$X$7:$AA$7</c:f>
              <c:numCache>
                <c:formatCode>General</c:formatCode>
                <c:ptCount val="4"/>
                <c:pt idx="0">
                  <c:v>4.4000000000000004</c:v>
                </c:pt>
                <c:pt idx="1">
                  <c:v>5.29</c:v>
                </c:pt>
                <c:pt idx="2">
                  <c:v>5.64</c:v>
                </c:pt>
                <c:pt idx="3">
                  <c:v>5.84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Sheet1!$B$8</c:f>
              <c:strCache>
                <c:ptCount val="1"/>
                <c:pt idx="0">
                  <c:v>14/1230r2</c:v>
                </c:pt>
              </c:strCache>
            </c:strRef>
          </c:tx>
          <c:val>
            <c:numRef>
              <c:f>Sheet1!$X$8:$AA$8</c:f>
              <c:numCache>
                <c:formatCode>General</c:formatCode>
                <c:ptCount val="4"/>
                <c:pt idx="0">
                  <c:v>4.4000000000000004</c:v>
                </c:pt>
                <c:pt idx="1">
                  <c:v>5.29</c:v>
                </c:pt>
                <c:pt idx="2">
                  <c:v>5.64</c:v>
                </c:pt>
                <c:pt idx="3">
                  <c:v>5.84</c:v>
                </c:pt>
              </c:numCache>
            </c:numRef>
          </c:val>
          <c:smooth val="0"/>
        </c:ser>
        <c:ser>
          <c:idx val="7"/>
          <c:order val="5"/>
          <c:tx>
            <c:strRef>
              <c:f>Sheet1!$B$11</c:f>
              <c:strCache>
                <c:ptCount val="1"/>
                <c:pt idx="0">
                  <c:v>14/1217r1</c:v>
                </c:pt>
              </c:strCache>
            </c:strRef>
          </c:tx>
          <c:val>
            <c:numRef>
              <c:f>Sheet1!$X$10:$AA$10</c:f>
              <c:numCache>
                <c:formatCode>General</c:formatCode>
                <c:ptCount val="4"/>
                <c:pt idx="0">
                  <c:v>4.4000000000000004</c:v>
                </c:pt>
                <c:pt idx="1">
                  <c:v>5.28</c:v>
                </c:pt>
                <c:pt idx="2">
                  <c:v>5.64</c:v>
                </c:pt>
                <c:pt idx="3">
                  <c:v>5.83</c:v>
                </c:pt>
              </c:numCache>
            </c:numRef>
          </c:val>
          <c:smooth val="0"/>
        </c:ser>
        <c:ser>
          <c:idx val="8"/>
          <c:order val="6"/>
          <c:tx>
            <c:strRef>
              <c:f>Sheet1!$B$12</c:f>
              <c:strCache>
                <c:ptCount val="1"/>
                <c:pt idx="0">
                  <c:v>14/1147r0</c:v>
                </c:pt>
              </c:strCache>
            </c:strRef>
          </c:tx>
          <c:val>
            <c:numRef>
              <c:f>Sheet1!$X$11:$AA$11</c:f>
              <c:numCache>
                <c:formatCode>General</c:formatCode>
                <c:ptCount val="4"/>
                <c:pt idx="0">
                  <c:v>4.42</c:v>
                </c:pt>
                <c:pt idx="1">
                  <c:v>5.3</c:v>
                </c:pt>
                <c:pt idx="2">
                  <c:v>5.67</c:v>
                </c:pt>
                <c:pt idx="3">
                  <c:v>5.85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019520"/>
        <c:axId val="113021696"/>
      </c:lineChart>
      <c:catAx>
        <c:axId val="11301952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AU"/>
                  <a:t>MSDU size, bytes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13021696"/>
        <c:crosses val="autoZero"/>
        <c:auto val="1"/>
        <c:lblAlgn val="ctr"/>
        <c:lblOffset val="100"/>
        <c:noMultiLvlLbl val="0"/>
      </c:catAx>
      <c:valAx>
        <c:axId val="113021696"/>
        <c:scaling>
          <c:orientation val="minMax"/>
          <c:max val="5.9"/>
          <c:min val="4.4000000000000004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/>
                  <a:t>L4 Throughput, Mbits/s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13019520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14/1342r1</c:v>
                </c:pt>
              </c:strCache>
            </c:strRef>
          </c:tx>
          <c:marker>
            <c:symbol val="diamond"/>
            <c:size val="7"/>
          </c:marker>
          <c:cat>
            <c:numRef>
              <c:f>Sheet1!$C$3:$F$3</c:f>
              <c:numCache>
                <c:formatCode>General</c:formatCode>
                <c:ptCount val="4"/>
                <c:pt idx="0">
                  <c:v>500</c:v>
                </c:pt>
                <c:pt idx="1">
                  <c:v>1000</c:v>
                </c:pt>
                <c:pt idx="2">
                  <c:v>1500</c:v>
                </c:pt>
                <c:pt idx="3">
                  <c:v>2000</c:v>
                </c:pt>
              </c:numCache>
            </c:numRef>
          </c:cat>
          <c:val>
            <c:numRef>
              <c:f>Sheet1!$AB$4:$AE$4</c:f>
              <c:numCache>
                <c:formatCode>General</c:formatCode>
                <c:ptCount val="4"/>
                <c:pt idx="0">
                  <c:v>15.9444</c:v>
                </c:pt>
                <c:pt idx="1">
                  <c:v>26.9693</c:v>
                </c:pt>
                <c:pt idx="2">
                  <c:v>34.988300000000002</c:v>
                </c:pt>
                <c:pt idx="3">
                  <c:v>40.629600000000003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14/1191r0</c:v>
                </c:pt>
              </c:strCache>
            </c:strRef>
          </c:tx>
          <c:marker>
            <c:symbol val="x"/>
            <c:size val="5"/>
          </c:marker>
          <c:val>
            <c:numRef>
              <c:f>Sheet1!$AB$5:$AE$5</c:f>
              <c:numCache>
                <c:formatCode>General</c:formatCode>
                <c:ptCount val="4"/>
                <c:pt idx="0">
                  <c:v>15.94</c:v>
                </c:pt>
                <c:pt idx="1">
                  <c:v>27.07</c:v>
                </c:pt>
                <c:pt idx="2">
                  <c:v>34.97</c:v>
                </c:pt>
                <c:pt idx="3">
                  <c:v>40.61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14/1175r1</c:v>
                </c:pt>
              </c:strCache>
            </c:strRef>
          </c:tx>
          <c:val>
            <c:numRef>
              <c:f>Sheet1!$AB$6:$AE$6</c:f>
              <c:numCache>
                <c:formatCode>General</c:formatCode>
                <c:ptCount val="4"/>
                <c:pt idx="0">
                  <c:v>16.2</c:v>
                </c:pt>
                <c:pt idx="1">
                  <c:v>27.3</c:v>
                </c:pt>
                <c:pt idx="2">
                  <c:v>35</c:v>
                </c:pt>
                <c:pt idx="3">
                  <c:v>40.799999999999997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Sheet1!$B$7</c:f>
              <c:strCache>
                <c:ptCount val="1"/>
                <c:pt idx="0">
                  <c:v>14/600r0</c:v>
                </c:pt>
              </c:strCache>
            </c:strRef>
          </c:tx>
          <c:val>
            <c:numRef>
              <c:f>Sheet1!$AB$7:$AE$7</c:f>
              <c:numCache>
                <c:formatCode>General</c:formatCode>
                <c:ptCount val="4"/>
                <c:pt idx="0">
                  <c:v>18.64</c:v>
                </c:pt>
                <c:pt idx="1">
                  <c:v>30.75</c:v>
                </c:pt>
                <c:pt idx="2">
                  <c:v>38.94</c:v>
                </c:pt>
                <c:pt idx="3">
                  <c:v>44.51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Sheet1!$B$8</c:f>
              <c:strCache>
                <c:ptCount val="1"/>
                <c:pt idx="0">
                  <c:v>14/1230r2</c:v>
                </c:pt>
              </c:strCache>
            </c:strRef>
          </c:tx>
          <c:val>
            <c:numRef>
              <c:f>Sheet1!$AB$8:$AE$8</c:f>
              <c:numCache>
                <c:formatCode>General</c:formatCode>
                <c:ptCount val="4"/>
                <c:pt idx="0">
                  <c:v>15.79</c:v>
                </c:pt>
                <c:pt idx="1">
                  <c:v>26.9</c:v>
                </c:pt>
                <c:pt idx="2">
                  <c:v>34.619999999999997</c:v>
                </c:pt>
                <c:pt idx="3">
                  <c:v>40.24</c:v>
                </c:pt>
              </c:numCache>
            </c:numRef>
          </c:val>
          <c:smooth val="0"/>
        </c:ser>
        <c:ser>
          <c:idx val="7"/>
          <c:order val="5"/>
          <c:tx>
            <c:strRef>
              <c:f>Sheet1!$B$11</c:f>
              <c:strCache>
                <c:ptCount val="1"/>
                <c:pt idx="0">
                  <c:v>14/1217r1</c:v>
                </c:pt>
              </c:strCache>
            </c:strRef>
          </c:tx>
          <c:val>
            <c:numRef>
              <c:f>Sheet1!$AB$10:$AE$10</c:f>
              <c:numCache>
                <c:formatCode>General</c:formatCode>
                <c:ptCount val="4"/>
                <c:pt idx="0">
                  <c:v>15.52</c:v>
                </c:pt>
                <c:pt idx="1">
                  <c:v>26.66</c:v>
                </c:pt>
                <c:pt idx="2">
                  <c:v>34.119999999999997</c:v>
                </c:pt>
                <c:pt idx="3">
                  <c:v>39.96</c:v>
                </c:pt>
              </c:numCache>
            </c:numRef>
          </c:val>
          <c:smooth val="0"/>
        </c:ser>
        <c:ser>
          <c:idx val="8"/>
          <c:order val="6"/>
          <c:tx>
            <c:strRef>
              <c:f>Sheet1!$B$12</c:f>
              <c:strCache>
                <c:ptCount val="1"/>
                <c:pt idx="0">
                  <c:v>14/1147r0</c:v>
                </c:pt>
              </c:strCache>
            </c:strRef>
          </c:tx>
          <c:val>
            <c:numRef>
              <c:f>Sheet1!$AB$11:$AE$11</c:f>
              <c:numCache>
                <c:formatCode>General</c:formatCode>
                <c:ptCount val="4"/>
                <c:pt idx="0">
                  <c:v>16</c:v>
                </c:pt>
                <c:pt idx="1">
                  <c:v>27.1</c:v>
                </c:pt>
                <c:pt idx="2">
                  <c:v>34.97</c:v>
                </c:pt>
                <c:pt idx="3">
                  <c:v>40.4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571456"/>
        <c:axId val="127573376"/>
      </c:lineChart>
      <c:catAx>
        <c:axId val="127571456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AU"/>
                  <a:t>MSDU size, bytes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27573376"/>
        <c:crosses val="autoZero"/>
        <c:auto val="1"/>
        <c:lblAlgn val="ctr"/>
        <c:lblOffset val="100"/>
        <c:noMultiLvlLbl val="0"/>
      </c:catAx>
      <c:valAx>
        <c:axId val="127573376"/>
        <c:scaling>
          <c:orientation val="minMax"/>
          <c:max val="44.6"/>
          <c:min val="15.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/>
                  <a:t>L4 Throughput, Mbits/s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2757145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14/1342r1</c:v>
                </c:pt>
              </c:strCache>
            </c:strRef>
          </c:tx>
          <c:marker>
            <c:symbol val="diamond"/>
            <c:size val="7"/>
          </c:marker>
          <c:cat>
            <c:numRef>
              <c:f>Sheet1!$C$3:$F$3</c:f>
              <c:numCache>
                <c:formatCode>General</c:formatCode>
                <c:ptCount val="4"/>
                <c:pt idx="0">
                  <c:v>500</c:v>
                </c:pt>
                <c:pt idx="1">
                  <c:v>1000</c:v>
                </c:pt>
                <c:pt idx="2">
                  <c:v>1500</c:v>
                </c:pt>
                <c:pt idx="3">
                  <c:v>2000</c:v>
                </c:pt>
              </c:numCache>
            </c:numRef>
          </c:cat>
          <c:val>
            <c:numRef>
              <c:f>Sheet1!$C$39:$F$39</c:f>
              <c:numCache>
                <c:formatCode>General</c:formatCode>
                <c:ptCount val="4"/>
                <c:pt idx="0">
                  <c:v>4.5925399999999996</c:v>
                </c:pt>
                <c:pt idx="1">
                  <c:v>5.2822300000000002</c:v>
                </c:pt>
                <c:pt idx="2">
                  <c:v>5.5491200000000003</c:v>
                </c:pt>
                <c:pt idx="3">
                  <c:v>5.6807800000000004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14/1191r0</c:v>
                </c:pt>
              </c:strCache>
            </c:strRef>
          </c:tx>
          <c:marker>
            <c:symbol val="x"/>
            <c:size val="5"/>
          </c:marker>
          <c:val>
            <c:numRef>
              <c:f>Sheet1!$C$40:$F$40</c:f>
              <c:numCache>
                <c:formatCode>General</c:formatCode>
                <c:ptCount val="4"/>
                <c:pt idx="0">
                  <c:v>4.5599999999999996</c:v>
                </c:pt>
                <c:pt idx="1">
                  <c:v>5.25</c:v>
                </c:pt>
                <c:pt idx="2">
                  <c:v>5.51</c:v>
                </c:pt>
                <c:pt idx="3">
                  <c:v>5.66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14/1175r1</c:v>
                </c:pt>
              </c:strCache>
            </c:strRef>
          </c:tx>
          <c:val>
            <c:numRef>
              <c:f>Sheet1!$C$41:$F$41</c:f>
              <c:numCache>
                <c:formatCode>General</c:formatCode>
                <c:ptCount val="4"/>
                <c:pt idx="0">
                  <c:v>4.62</c:v>
                </c:pt>
                <c:pt idx="1">
                  <c:v>5.28</c:v>
                </c:pt>
                <c:pt idx="2">
                  <c:v>5.54</c:v>
                </c:pt>
                <c:pt idx="3">
                  <c:v>5.66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Sheet1!$B$7</c:f>
              <c:strCache>
                <c:ptCount val="1"/>
                <c:pt idx="0">
                  <c:v>14/600r0</c:v>
                </c:pt>
              </c:strCache>
            </c:strRef>
          </c:tx>
          <c:val>
            <c:numRef>
              <c:f>Sheet1!$C$42:$F$42</c:f>
              <c:numCache>
                <c:formatCode>General</c:formatCode>
                <c:ptCount val="4"/>
                <c:pt idx="0">
                  <c:v>4.57</c:v>
                </c:pt>
                <c:pt idx="1">
                  <c:v>5.26</c:v>
                </c:pt>
                <c:pt idx="2">
                  <c:v>5.53</c:v>
                </c:pt>
                <c:pt idx="3">
                  <c:v>5.67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Sheet1!$B$8</c:f>
              <c:strCache>
                <c:ptCount val="1"/>
                <c:pt idx="0">
                  <c:v>14/1230r2</c:v>
                </c:pt>
              </c:strCache>
            </c:strRef>
          </c:tx>
          <c:val>
            <c:numRef>
              <c:f>Sheet1!$C$43:$F$43</c:f>
              <c:numCache>
                <c:formatCode>General</c:formatCode>
                <c:ptCount val="4"/>
                <c:pt idx="0">
                  <c:v>4.71</c:v>
                </c:pt>
                <c:pt idx="1">
                  <c:v>5.48</c:v>
                </c:pt>
                <c:pt idx="2">
                  <c:v>5.78</c:v>
                </c:pt>
                <c:pt idx="3">
                  <c:v>5.94</c:v>
                </c:pt>
              </c:numCache>
            </c:numRef>
          </c:val>
          <c:smooth val="0"/>
        </c:ser>
        <c:ser>
          <c:idx val="7"/>
          <c:order val="5"/>
          <c:tx>
            <c:strRef>
              <c:f>Sheet1!$B$11</c:f>
              <c:strCache>
                <c:ptCount val="1"/>
                <c:pt idx="0">
                  <c:v>14/1217r1</c:v>
                </c:pt>
              </c:strCache>
            </c:strRef>
          </c:tx>
          <c:val>
            <c:numRef>
              <c:f>Sheet1!$C$46:$F$46</c:f>
              <c:numCache>
                <c:formatCode>General</c:formatCode>
                <c:ptCount val="4"/>
                <c:pt idx="0">
                  <c:v>4.58</c:v>
                </c:pt>
                <c:pt idx="1">
                  <c:v>5.29</c:v>
                </c:pt>
                <c:pt idx="2">
                  <c:v>5.56</c:v>
                </c:pt>
                <c:pt idx="3">
                  <c:v>5.71</c:v>
                </c:pt>
              </c:numCache>
            </c:numRef>
          </c:val>
          <c:smooth val="0"/>
        </c:ser>
        <c:ser>
          <c:idx val="8"/>
          <c:order val="6"/>
          <c:tx>
            <c:strRef>
              <c:f>Sheet1!$B$12</c:f>
              <c:strCache>
                <c:ptCount val="1"/>
                <c:pt idx="0">
                  <c:v>14/1147r0</c:v>
                </c:pt>
              </c:strCache>
            </c:strRef>
          </c:tx>
          <c:val>
            <c:numRef>
              <c:f>Sheet1!$C$47:$F$47</c:f>
              <c:numCache>
                <c:formatCode>General</c:formatCode>
                <c:ptCount val="4"/>
                <c:pt idx="0">
                  <c:v>4.58</c:v>
                </c:pt>
                <c:pt idx="1">
                  <c:v>5.25</c:v>
                </c:pt>
                <c:pt idx="2">
                  <c:v>5.45</c:v>
                </c:pt>
                <c:pt idx="3">
                  <c:v>5.66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440768"/>
        <c:axId val="95696768"/>
      </c:lineChart>
      <c:catAx>
        <c:axId val="87440768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AU"/>
                  <a:t>MSDU size, bytes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95696768"/>
        <c:crosses val="autoZero"/>
        <c:auto val="1"/>
        <c:lblAlgn val="ctr"/>
        <c:lblOffset val="100"/>
        <c:noMultiLvlLbl val="0"/>
      </c:catAx>
      <c:valAx>
        <c:axId val="95696768"/>
        <c:scaling>
          <c:orientation val="minMax"/>
          <c:max val="6"/>
          <c:min val="4.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/>
                  <a:t>L4 Throughput, Mbits/s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874407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3732444628631943"/>
          <c:y val="0.21446546421306831"/>
          <c:w val="0.21296795137449925"/>
          <c:h val="0.57106871633685274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14/1342r1</c:v>
                </c:pt>
              </c:strCache>
            </c:strRef>
          </c:tx>
          <c:marker>
            <c:symbol val="diamond"/>
            <c:size val="7"/>
          </c:marker>
          <c:cat>
            <c:numRef>
              <c:f>Sheet1!$C$3:$F$3</c:f>
              <c:numCache>
                <c:formatCode>General</c:formatCode>
                <c:ptCount val="4"/>
                <c:pt idx="0">
                  <c:v>500</c:v>
                </c:pt>
                <c:pt idx="1">
                  <c:v>1000</c:v>
                </c:pt>
                <c:pt idx="2">
                  <c:v>1500</c:v>
                </c:pt>
                <c:pt idx="3">
                  <c:v>2000</c:v>
                </c:pt>
              </c:numCache>
            </c:numRef>
          </c:cat>
          <c:val>
            <c:numRef>
              <c:f>Sheet1!$G$39:$J$39</c:f>
              <c:numCache>
                <c:formatCode>General</c:formatCode>
                <c:ptCount val="4"/>
                <c:pt idx="0">
                  <c:v>4.46549</c:v>
                </c:pt>
                <c:pt idx="1">
                  <c:v>5.30999</c:v>
                </c:pt>
                <c:pt idx="2">
                  <c:v>5.6548600000000002</c:v>
                </c:pt>
                <c:pt idx="3">
                  <c:v>5.8683300000000003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14/1191r0</c:v>
                </c:pt>
              </c:strCache>
            </c:strRef>
          </c:tx>
          <c:marker>
            <c:symbol val="x"/>
            <c:size val="5"/>
          </c:marker>
          <c:val>
            <c:numRef>
              <c:f>Sheet1!$G$40:$J$40</c:f>
              <c:numCache>
                <c:formatCode>General</c:formatCode>
                <c:ptCount val="4"/>
                <c:pt idx="0">
                  <c:v>4.46</c:v>
                </c:pt>
                <c:pt idx="1">
                  <c:v>5.33</c:v>
                </c:pt>
                <c:pt idx="2">
                  <c:v>5.68</c:v>
                </c:pt>
                <c:pt idx="3">
                  <c:v>5.87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14/1175r1</c:v>
                </c:pt>
              </c:strCache>
            </c:strRef>
          </c:tx>
          <c:val>
            <c:numRef>
              <c:f>Sheet1!$G$41:$J$41</c:f>
              <c:numCache>
                <c:formatCode>General</c:formatCode>
                <c:ptCount val="4"/>
                <c:pt idx="0">
                  <c:v>4.5</c:v>
                </c:pt>
                <c:pt idx="1">
                  <c:v>5.34</c:v>
                </c:pt>
                <c:pt idx="2">
                  <c:v>5.68</c:v>
                </c:pt>
                <c:pt idx="3">
                  <c:v>5.88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Sheet1!$B$7</c:f>
              <c:strCache>
                <c:ptCount val="1"/>
                <c:pt idx="0">
                  <c:v>14/600r0</c:v>
                </c:pt>
              </c:strCache>
            </c:strRef>
          </c:tx>
          <c:val>
            <c:numRef>
              <c:f>Sheet1!$G$42:$J$42</c:f>
              <c:numCache>
                <c:formatCode>General</c:formatCode>
                <c:ptCount val="4"/>
                <c:pt idx="0">
                  <c:v>4.45</c:v>
                </c:pt>
                <c:pt idx="1">
                  <c:v>5.32</c:v>
                </c:pt>
                <c:pt idx="2">
                  <c:v>5.67</c:v>
                </c:pt>
                <c:pt idx="3">
                  <c:v>5.86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Sheet1!$B$8</c:f>
              <c:strCache>
                <c:ptCount val="1"/>
                <c:pt idx="0">
                  <c:v>14/1230r2</c:v>
                </c:pt>
              </c:strCache>
            </c:strRef>
          </c:tx>
          <c:val>
            <c:numRef>
              <c:f>Sheet1!$G$43:$J$43</c:f>
              <c:numCache>
                <c:formatCode>General</c:formatCode>
                <c:ptCount val="4"/>
                <c:pt idx="0">
                  <c:v>4.3499999999999996</c:v>
                </c:pt>
                <c:pt idx="1">
                  <c:v>5.24</c:v>
                </c:pt>
                <c:pt idx="2">
                  <c:v>5.62</c:v>
                </c:pt>
                <c:pt idx="3">
                  <c:v>5.81</c:v>
                </c:pt>
              </c:numCache>
            </c:numRef>
          </c:val>
          <c:smooth val="0"/>
        </c:ser>
        <c:ser>
          <c:idx val="7"/>
          <c:order val="5"/>
          <c:tx>
            <c:strRef>
              <c:f>Sheet1!$B$11</c:f>
              <c:strCache>
                <c:ptCount val="1"/>
                <c:pt idx="0">
                  <c:v>14/1217r1</c:v>
                </c:pt>
              </c:strCache>
            </c:strRef>
          </c:tx>
          <c:val>
            <c:numRef>
              <c:f>Sheet1!$G$46:$J$46</c:f>
              <c:numCache>
                <c:formatCode>General</c:formatCode>
                <c:ptCount val="4"/>
                <c:pt idx="0">
                  <c:v>4.4800000000000004</c:v>
                </c:pt>
                <c:pt idx="1">
                  <c:v>5.32</c:v>
                </c:pt>
                <c:pt idx="2">
                  <c:v>5.67</c:v>
                </c:pt>
                <c:pt idx="3">
                  <c:v>5.85</c:v>
                </c:pt>
              </c:numCache>
            </c:numRef>
          </c:val>
          <c:smooth val="0"/>
        </c:ser>
        <c:ser>
          <c:idx val="8"/>
          <c:order val="6"/>
          <c:tx>
            <c:strRef>
              <c:f>Sheet1!$B$12</c:f>
              <c:strCache>
                <c:ptCount val="1"/>
                <c:pt idx="0">
                  <c:v>14/1147r0</c:v>
                </c:pt>
              </c:strCache>
            </c:strRef>
          </c:tx>
          <c:val>
            <c:numRef>
              <c:f>Sheet1!$G$47:$J$47</c:f>
              <c:numCache>
                <c:formatCode>General</c:formatCode>
                <c:ptCount val="4"/>
                <c:pt idx="0">
                  <c:v>4.49</c:v>
                </c:pt>
                <c:pt idx="1">
                  <c:v>5.35</c:v>
                </c:pt>
                <c:pt idx="2">
                  <c:v>5.7</c:v>
                </c:pt>
                <c:pt idx="3">
                  <c:v>5.88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340672"/>
        <c:axId val="123352576"/>
      </c:lineChart>
      <c:catAx>
        <c:axId val="12334067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AU"/>
                  <a:t>MSDU size, bytes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23352576"/>
        <c:crosses val="autoZero"/>
        <c:auto val="1"/>
        <c:lblAlgn val="ctr"/>
        <c:lblOffset val="100"/>
        <c:noMultiLvlLbl val="0"/>
      </c:catAx>
      <c:valAx>
        <c:axId val="123352576"/>
        <c:scaling>
          <c:orientation val="minMax"/>
          <c:max val="5.9"/>
          <c:min val="4.3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/>
                  <a:t>L4 Throughput, Mbits/s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2334067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Sheet1!$C$71</c:f>
              <c:strCache>
                <c:ptCount val="1"/>
                <c:pt idx="0">
                  <c:v>14/1342r1</c:v>
                </c:pt>
              </c:strCache>
            </c:strRef>
          </c:tx>
          <c:invertIfNegative val="0"/>
          <c:cat>
            <c:strRef>
              <c:f>(Sheet1!$B$73,Sheet1!$B$75)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(Sheet1!$C$73,Sheet1!$C$75)</c:f>
              <c:numCache>
                <c:formatCode>General</c:formatCode>
                <c:ptCount val="2"/>
                <c:pt idx="0">
                  <c:v>0.95094999999999996</c:v>
                </c:pt>
                <c:pt idx="1">
                  <c:v>33.960900000000002</c:v>
                </c:pt>
              </c:numCache>
            </c:numRef>
          </c:val>
        </c:ser>
        <c:ser>
          <c:idx val="1"/>
          <c:order val="1"/>
          <c:tx>
            <c:strRef>
              <c:f>Sheet1!$D$71</c:f>
              <c:strCache>
                <c:ptCount val="1"/>
                <c:pt idx="0">
                  <c:v>14/1191r0</c:v>
                </c:pt>
              </c:strCache>
            </c:strRef>
          </c:tx>
          <c:invertIfNegative val="0"/>
          <c:cat>
            <c:strRef>
              <c:f>(Sheet1!$B$73,Sheet1!$B$75)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(Sheet1!$D$73,Sheet1!$D$75)</c:f>
              <c:numCache>
                <c:formatCode>General</c:formatCode>
                <c:ptCount val="2"/>
                <c:pt idx="0">
                  <c:v>1.01</c:v>
                </c:pt>
                <c:pt idx="1">
                  <c:v>34.75</c:v>
                </c:pt>
              </c:numCache>
            </c:numRef>
          </c:val>
        </c:ser>
        <c:ser>
          <c:idx val="2"/>
          <c:order val="2"/>
          <c:tx>
            <c:strRef>
              <c:f>Sheet1!$E$71</c:f>
              <c:strCache>
                <c:ptCount val="1"/>
                <c:pt idx="0">
                  <c:v>14/1175r1</c:v>
                </c:pt>
              </c:strCache>
            </c:strRef>
          </c:tx>
          <c:invertIfNegative val="0"/>
          <c:cat>
            <c:strRef>
              <c:f>(Sheet1!$B$73,Sheet1!$B$75)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(Sheet1!$E$73,Sheet1!$E$75)</c:f>
              <c:numCache>
                <c:formatCode>General</c:formatCode>
                <c:ptCount val="2"/>
                <c:pt idx="0">
                  <c:v>1.02</c:v>
                </c:pt>
                <c:pt idx="1">
                  <c:v>35</c:v>
                </c:pt>
              </c:numCache>
            </c:numRef>
          </c:val>
        </c:ser>
        <c:ser>
          <c:idx val="3"/>
          <c:order val="3"/>
          <c:tx>
            <c:strRef>
              <c:f>Sheet1!$F$71</c:f>
              <c:strCache>
                <c:ptCount val="1"/>
                <c:pt idx="0">
                  <c:v>14/600r0</c:v>
                </c:pt>
              </c:strCache>
            </c:strRef>
          </c:tx>
          <c:invertIfNegative val="0"/>
          <c:cat>
            <c:strRef>
              <c:f>(Sheet1!$B$73,Sheet1!$B$75)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Sheet1!$F$73</c:f>
              <c:numCache>
                <c:formatCode>General</c:formatCode>
                <c:ptCount val="1"/>
                <c:pt idx="0">
                  <c:v>0.98</c:v>
                </c:pt>
              </c:numCache>
            </c:numRef>
          </c:val>
        </c:ser>
        <c:ser>
          <c:idx val="4"/>
          <c:order val="4"/>
          <c:tx>
            <c:strRef>
              <c:f>Sheet1!$G$71</c:f>
              <c:strCache>
                <c:ptCount val="1"/>
                <c:pt idx="0">
                  <c:v>14/1230r2</c:v>
                </c:pt>
              </c:strCache>
            </c:strRef>
          </c:tx>
          <c:invertIfNegative val="0"/>
          <c:cat>
            <c:strRef>
              <c:f>(Sheet1!$B$73,Sheet1!$B$75)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Sheet1!$G$73</c:f>
              <c:numCache>
                <c:formatCode>General</c:formatCode>
                <c:ptCount val="1"/>
                <c:pt idx="0">
                  <c:v>3.6310000000000002E-2</c:v>
                </c:pt>
              </c:numCache>
            </c:numRef>
          </c:val>
        </c:ser>
        <c:ser>
          <c:idx val="6"/>
          <c:order val="5"/>
          <c:tx>
            <c:strRef>
              <c:f>Sheet1!$I$71</c:f>
              <c:strCache>
                <c:ptCount val="1"/>
                <c:pt idx="0">
                  <c:v>14/1217r1</c:v>
                </c:pt>
              </c:strCache>
            </c:strRef>
          </c:tx>
          <c:invertIfNegative val="0"/>
          <c:cat>
            <c:strRef>
              <c:f>(Sheet1!$B$73,Sheet1!$B$75)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(Sheet1!$I$73,Sheet1!$I$75)</c:f>
              <c:numCache>
                <c:formatCode>General</c:formatCode>
                <c:ptCount val="2"/>
                <c:pt idx="0">
                  <c:v>1.2</c:v>
                </c:pt>
                <c:pt idx="1">
                  <c:v>35.659999999999997</c:v>
                </c:pt>
              </c:numCache>
            </c:numRef>
          </c:val>
        </c:ser>
        <c:ser>
          <c:idx val="7"/>
          <c:order val="6"/>
          <c:tx>
            <c:strRef>
              <c:f>Sheet1!$J$71</c:f>
              <c:strCache>
                <c:ptCount val="1"/>
                <c:pt idx="0">
                  <c:v>14/1147r0</c:v>
                </c:pt>
              </c:strCache>
            </c:strRef>
          </c:tx>
          <c:invertIfNegative val="0"/>
          <c:cat>
            <c:strRef>
              <c:f>(Sheet1!$B$73,Sheet1!$B$75)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Sheet1!$J$73</c:f>
              <c:numCache>
                <c:formatCode>General</c:formatCode>
                <c:ptCount val="1"/>
                <c:pt idx="0">
                  <c:v>1.06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939392"/>
        <c:axId val="118767616"/>
      </c:barChart>
      <c:catAx>
        <c:axId val="116939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18767616"/>
        <c:crosses val="autoZero"/>
        <c:auto val="1"/>
        <c:lblAlgn val="ctr"/>
        <c:lblOffset val="100"/>
        <c:noMultiLvlLbl val="0"/>
      </c:catAx>
      <c:valAx>
        <c:axId val="118767616"/>
        <c:scaling>
          <c:orientation val="minMax"/>
          <c:max val="36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/>
                  <a:t>L4 Throughput, Mbits/s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169393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Sheet1!$C$71</c:f>
              <c:strCache>
                <c:ptCount val="1"/>
                <c:pt idx="0">
                  <c:v>14/1342r1</c:v>
                </c:pt>
              </c:strCache>
            </c:strRef>
          </c:tx>
          <c:invertIfNegative val="0"/>
          <c:cat>
            <c:strRef>
              <c:f>(Sheet1!$M$73,Sheet1!$M$75)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(Sheet1!$N$73,Sheet1!$N$75)</c:f>
              <c:numCache>
                <c:formatCode>General</c:formatCode>
                <c:ptCount val="2"/>
                <c:pt idx="0">
                  <c:v>5.6107199999999997</c:v>
                </c:pt>
                <c:pt idx="1">
                  <c:v>33.816400000000002</c:v>
                </c:pt>
              </c:numCache>
            </c:numRef>
          </c:val>
        </c:ser>
        <c:ser>
          <c:idx val="1"/>
          <c:order val="1"/>
          <c:tx>
            <c:strRef>
              <c:f>Sheet1!$D$71</c:f>
              <c:strCache>
                <c:ptCount val="1"/>
                <c:pt idx="0">
                  <c:v>14/1191r0</c:v>
                </c:pt>
              </c:strCache>
            </c:strRef>
          </c:tx>
          <c:invertIfNegative val="0"/>
          <c:cat>
            <c:strRef>
              <c:f>(Sheet1!$M$73,Sheet1!$M$75)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(Sheet1!$O$73,Sheet1!$O$75)</c:f>
              <c:numCache>
                <c:formatCode>General</c:formatCode>
                <c:ptCount val="2"/>
                <c:pt idx="0">
                  <c:v>5.58</c:v>
                </c:pt>
                <c:pt idx="1">
                  <c:v>34.049999999999997</c:v>
                </c:pt>
              </c:numCache>
            </c:numRef>
          </c:val>
        </c:ser>
        <c:ser>
          <c:idx val="2"/>
          <c:order val="2"/>
          <c:tx>
            <c:strRef>
              <c:f>Sheet1!$E$71</c:f>
              <c:strCache>
                <c:ptCount val="1"/>
                <c:pt idx="0">
                  <c:v>14/1175r1</c:v>
                </c:pt>
              </c:strCache>
            </c:strRef>
          </c:tx>
          <c:invertIfNegative val="0"/>
          <c:cat>
            <c:strRef>
              <c:f>(Sheet1!$M$73,Sheet1!$M$75)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(Sheet1!$P$73,Sheet1!$P$75)</c:f>
              <c:numCache>
                <c:formatCode>General</c:formatCode>
                <c:ptCount val="2"/>
                <c:pt idx="0">
                  <c:v>5.58</c:v>
                </c:pt>
                <c:pt idx="1">
                  <c:v>34.200000000000003</c:v>
                </c:pt>
              </c:numCache>
            </c:numRef>
          </c:val>
        </c:ser>
        <c:ser>
          <c:idx val="3"/>
          <c:order val="3"/>
          <c:tx>
            <c:strRef>
              <c:f>Sheet1!$F$71</c:f>
              <c:strCache>
                <c:ptCount val="1"/>
                <c:pt idx="0">
                  <c:v>14/600r0</c:v>
                </c:pt>
              </c:strCache>
            </c:strRef>
          </c:tx>
          <c:invertIfNegative val="0"/>
          <c:cat>
            <c:strRef>
              <c:f>(Sheet1!$M$73,Sheet1!$M$75)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Sheet1!$Q$73</c:f>
              <c:numCache>
                <c:formatCode>General</c:formatCode>
                <c:ptCount val="1"/>
                <c:pt idx="0">
                  <c:v>5.55</c:v>
                </c:pt>
              </c:numCache>
            </c:numRef>
          </c:val>
        </c:ser>
        <c:ser>
          <c:idx val="4"/>
          <c:order val="4"/>
          <c:tx>
            <c:strRef>
              <c:f>Sheet1!$G$71</c:f>
              <c:strCache>
                <c:ptCount val="1"/>
                <c:pt idx="0">
                  <c:v>14/1230r2</c:v>
                </c:pt>
              </c:strCache>
            </c:strRef>
          </c:tx>
          <c:invertIfNegative val="0"/>
          <c:cat>
            <c:strRef>
              <c:f>(Sheet1!$M$73,Sheet1!$M$75)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Sheet1!$R$73</c:f>
              <c:numCache>
                <c:formatCode>General</c:formatCode>
                <c:ptCount val="1"/>
                <c:pt idx="0">
                  <c:v>5.6393300000000002</c:v>
                </c:pt>
              </c:numCache>
            </c:numRef>
          </c:val>
        </c:ser>
        <c:ser>
          <c:idx val="6"/>
          <c:order val="5"/>
          <c:tx>
            <c:strRef>
              <c:f>Sheet1!$I$71</c:f>
              <c:strCache>
                <c:ptCount val="1"/>
                <c:pt idx="0">
                  <c:v>14/1217r1</c:v>
                </c:pt>
              </c:strCache>
            </c:strRef>
          </c:tx>
          <c:invertIfNegative val="0"/>
          <c:cat>
            <c:strRef>
              <c:f>(Sheet1!$M$73,Sheet1!$M$75)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(Sheet1!$T$73,Sheet1!$T$75)</c:f>
              <c:numCache>
                <c:formatCode>General</c:formatCode>
                <c:ptCount val="2"/>
                <c:pt idx="0">
                  <c:v>5.59</c:v>
                </c:pt>
                <c:pt idx="1">
                  <c:v>31.35</c:v>
                </c:pt>
              </c:numCache>
            </c:numRef>
          </c:val>
        </c:ser>
        <c:ser>
          <c:idx val="7"/>
          <c:order val="6"/>
          <c:tx>
            <c:strRef>
              <c:f>Sheet1!$J$71</c:f>
              <c:strCache>
                <c:ptCount val="1"/>
                <c:pt idx="0">
                  <c:v>14/1147r0</c:v>
                </c:pt>
              </c:strCache>
            </c:strRef>
          </c:tx>
          <c:invertIfNegative val="0"/>
          <c:cat>
            <c:strRef>
              <c:f>(Sheet1!$M$73,Sheet1!$M$75)</c:f>
              <c:strCache>
                <c:ptCount val="2"/>
                <c:pt idx="0">
                  <c:v>FA, MCS0</c:v>
                </c:pt>
                <c:pt idx="1">
                  <c:v>FA, MCS8</c:v>
                </c:pt>
              </c:strCache>
            </c:strRef>
          </c:cat>
          <c:val>
            <c:numRef>
              <c:f>Sheet1!$U$73</c:f>
              <c:numCache>
                <c:formatCode>General</c:formatCode>
                <c:ptCount val="1"/>
                <c:pt idx="0">
                  <c:v>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124608"/>
        <c:axId val="87442560"/>
      </c:barChart>
      <c:catAx>
        <c:axId val="87124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87442560"/>
        <c:crosses val="autoZero"/>
        <c:auto val="1"/>
        <c:lblAlgn val="ctr"/>
        <c:lblOffset val="100"/>
        <c:noMultiLvlLbl val="0"/>
      </c:catAx>
      <c:valAx>
        <c:axId val="87442560"/>
        <c:scaling>
          <c:orientation val="minMax"/>
          <c:max val="3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/>
                  <a:t>L4 Throughput, Mbits/s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871246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5899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3730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머리글 개체 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25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41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머리글 개체 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38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머리글 개체 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38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머리글 개체 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38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90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AU" sz="1200" dirty="0" smtClean="0"/>
              <a:t>initial value of A-</a:t>
            </a:r>
            <a:r>
              <a:rPr lang="en-AU" sz="1200" dirty="0" err="1" smtClean="0"/>
              <a:t>MPDU_Length</a:t>
            </a:r>
            <a:r>
              <a:rPr lang="en-AU" sz="1200" dirty="0" smtClean="0"/>
              <a:t>[</a:t>
            </a:r>
            <a:r>
              <a:rPr lang="en-AU" sz="1200" i="1" dirty="0" smtClean="0"/>
              <a:t>n</a:t>
            </a:r>
            <a:r>
              <a:rPr lang="en-AU" sz="1200" dirty="0" smtClean="0"/>
              <a:t>] for user </a:t>
            </a:r>
            <a:r>
              <a:rPr lang="en-AU" sz="1200" i="1" dirty="0" smtClean="0"/>
              <a:t>n </a:t>
            </a:r>
            <a:r>
              <a:rPr lang="en-AU" sz="1200" dirty="0" smtClean="0"/>
              <a:t>is used as the APEP_LENGTH[</a:t>
            </a:r>
            <a:r>
              <a:rPr lang="en-AU" sz="1200" i="1" dirty="0" smtClean="0"/>
              <a:t>n</a:t>
            </a:r>
            <a:r>
              <a:rPr lang="en-AU" sz="1200" dirty="0" smtClean="0"/>
              <a:t>] parameter (802.11ac-2013, 9.12.6)</a:t>
            </a:r>
          </a:p>
          <a:p>
            <a:pPr lvl="1"/>
            <a:r>
              <a:rPr lang="en-AU" sz="1200" dirty="0" smtClean="0"/>
              <a:t>The A-</a:t>
            </a:r>
            <a:r>
              <a:rPr lang="en-AU" sz="1200" dirty="0" err="1" smtClean="0"/>
              <a:t>MPDU_Length</a:t>
            </a:r>
            <a:r>
              <a:rPr lang="en-AU" sz="1200" dirty="0" smtClean="0"/>
              <a:t>[</a:t>
            </a:r>
            <a:r>
              <a:rPr lang="en-AU" sz="1200" i="1" dirty="0" smtClean="0"/>
              <a:t>n</a:t>
            </a:r>
            <a:r>
              <a:rPr lang="en-AU" sz="1200" dirty="0" smtClean="0"/>
              <a:t>] for user </a:t>
            </a:r>
            <a:r>
              <a:rPr lang="en-AU" sz="1200" i="1" dirty="0" smtClean="0"/>
              <a:t>n </a:t>
            </a:r>
            <a:r>
              <a:rPr lang="en-AU" sz="1200" dirty="0" smtClean="0"/>
              <a:t>is initialized as the length of the resulting A-MPDU pre-EOF padding (802.11ac-2013, 9.12.6)</a:t>
            </a:r>
            <a:endParaRPr lang="en-US" dirty="0" smtClean="0"/>
          </a:p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92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2443" y="6475413"/>
            <a:ext cx="14314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Igor Kim, ETRI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802.11-14/1342r1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kim@etri.re.k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edward.au@huawei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MAC Calibration Results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828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01/11/2014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008268"/>
              </p:ext>
            </p:extLst>
          </p:nvPr>
        </p:nvGraphicFramePr>
        <p:xfrm>
          <a:off x="838200" y="2590800"/>
          <a:ext cx="6823711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3173"/>
                <a:gridCol w="1332230"/>
                <a:gridCol w="1036003"/>
                <a:gridCol w="1297305"/>
                <a:gridCol w="1905000"/>
              </a:tblGrid>
              <a:tr h="322445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Igor Kim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ETRI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+82-42-860-5525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hlinkClick r:id="rId3"/>
                        </a:rPr>
                        <a:t>ikim@etri.re.kr</a:t>
                      </a:r>
                      <a:endParaRPr lang="en-US" altLang="zh-CN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latin typeface="Times New Roman"/>
                          <a:ea typeface="Malgun Gothic"/>
                          <a:cs typeface="Times New Roman"/>
                        </a:rPr>
                        <a:t>Gwangzeen</a:t>
                      </a: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en-US" altLang="zh-CN" sz="1200" kern="100" dirty="0" err="1" smtClean="0">
                          <a:latin typeface="Times New Roman"/>
                          <a:ea typeface="Malgun Gothic"/>
                          <a:cs typeface="Times New Roman"/>
                        </a:rPr>
                        <a:t>Ko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ETRI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+82-42-860-4862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gogogo@etri.re.kr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latin typeface="Times New Roman"/>
                          <a:ea typeface="Malgun Gothic"/>
                          <a:cs typeface="Times New Roman"/>
                        </a:rPr>
                        <a:t>Hyunduk</a:t>
                      </a: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 Kang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ETRI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+82-42-860-1074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henry@etri.re.kr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altLang="zh-CN" sz="1200" kern="100" dirty="0" err="1" smtClean="0">
                          <a:latin typeface="+mn-lt"/>
                          <a:ea typeface="Malgun Gothic"/>
                          <a:cs typeface="Times New Roman"/>
                        </a:rPr>
                        <a:t>Myung</a:t>
                      </a:r>
                      <a:r>
                        <a:rPr lang="en-AU" altLang="zh-CN" sz="1200" kern="100" dirty="0" smtClean="0">
                          <a:latin typeface="+mn-lt"/>
                          <a:ea typeface="Malgun Gothic"/>
                          <a:cs typeface="Times New Roman"/>
                        </a:rPr>
                        <a:t>-Sun Song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ETRI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+82-42-860-5046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mssong@etri.re.kr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1b. Throughput Results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487567"/>
              </p:ext>
            </p:extLst>
          </p:nvPr>
        </p:nvGraphicFramePr>
        <p:xfrm>
          <a:off x="304800" y="2057400"/>
          <a:ext cx="8458200" cy="3621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560"/>
                <a:gridCol w="1037326"/>
                <a:gridCol w="797943"/>
                <a:gridCol w="1720971"/>
                <a:gridCol w="1600200"/>
                <a:gridCol w="1371600"/>
                <a:gridCol w="1371600"/>
              </a:tblGrid>
              <a:tr h="432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MCS index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data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MSDU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Numerical L4</a:t>
                      </a:r>
                      <a:r>
                        <a:rPr lang="en-GB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Throughput, [Mbit/s]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L4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Numerical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MAC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MAC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4.42555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4.42499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4.76891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4.76830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5.30849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5.30908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5.50673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5.50734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5.66134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5.66016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5.80056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5.79935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2000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5.85228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5.85183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5.95955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5.95910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15.94730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15.94436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17.18459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17.18142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27.08182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26.96925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28.09317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27.97640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34.98556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34.98834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35.84586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35.84872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2000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40.62398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40.62964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41.36861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41.37439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25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2a. Deferral Test1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47142"/>
            <a:ext cx="7772400" cy="2648857"/>
          </a:xfrm>
        </p:spPr>
        <p:txBody>
          <a:bodyPr>
            <a:normAutofit fontScale="55000" lnSpcReduction="20000"/>
          </a:bodyPr>
          <a:lstStyle/>
          <a:p>
            <a:pPr lvl="1"/>
            <a:r>
              <a:rPr lang="en-US" dirty="0"/>
              <a:t>Guard interval: long</a:t>
            </a:r>
          </a:p>
          <a:p>
            <a:pPr lvl="1"/>
            <a:r>
              <a:rPr lang="en-US" dirty="0"/>
              <a:t>Data preamble: 11ac</a:t>
            </a:r>
          </a:p>
          <a:p>
            <a:pPr lvl="1"/>
            <a:r>
              <a:rPr lang="en-US" dirty="0"/>
              <a:t>Bandwidth: 20 MHz</a:t>
            </a:r>
          </a:p>
          <a:p>
            <a:pPr lvl="1"/>
            <a:r>
              <a:rPr lang="en-US" dirty="0"/>
              <a:t>A-MPDU aggregation: 2 MPDU per A-MPDU</a:t>
            </a:r>
          </a:p>
          <a:p>
            <a:pPr lvl="1"/>
            <a:r>
              <a:rPr lang="en-US" dirty="0"/>
              <a:t>Max retries: 10</a:t>
            </a:r>
          </a:p>
          <a:p>
            <a:pPr lvl="1"/>
            <a:r>
              <a:rPr lang="en-US" dirty="0"/>
              <a:t>Fixed MCS: MCS0 (6.5 Mbit/s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RTS/CTS: </a:t>
            </a:r>
            <a:r>
              <a:rPr lang="en-US" dirty="0" smtClean="0"/>
              <a:t>[OFF, ON]</a:t>
            </a:r>
            <a:endParaRPr lang="en-US" dirty="0"/>
          </a:p>
          <a:p>
            <a:pPr lvl="1"/>
            <a:r>
              <a:rPr lang="en-US" dirty="0" err="1"/>
              <a:t>Cwmin</a:t>
            </a:r>
            <a:r>
              <a:rPr lang="en-US" dirty="0"/>
              <a:t>: 15</a:t>
            </a:r>
          </a:p>
          <a:p>
            <a:pPr lvl="1"/>
            <a:r>
              <a:rPr lang="en-US" dirty="0"/>
              <a:t>AIFSN [BE]: 2</a:t>
            </a:r>
          </a:p>
          <a:p>
            <a:pPr lvl="1"/>
            <a:r>
              <a:rPr lang="en-US" dirty="0"/>
              <a:t>PER: 0</a:t>
            </a:r>
          </a:p>
          <a:p>
            <a:pPr lvl="1"/>
            <a:r>
              <a:rPr lang="en-US" dirty="0"/>
              <a:t>MSDU length: 500, 1000, 1500, 2000 bytes</a:t>
            </a:r>
          </a:p>
          <a:p>
            <a:pPr lvl="1"/>
            <a:r>
              <a:rPr lang="en-US" dirty="0"/>
              <a:t>Application data size: 464, 964, 1464, 1964 bytes</a:t>
            </a:r>
          </a:p>
          <a:p>
            <a:pPr lvl="1"/>
            <a:r>
              <a:rPr lang="en-US" dirty="0"/>
              <a:t>L4 – L3 header overhead: 36 bytes</a:t>
            </a:r>
          </a:p>
          <a:p>
            <a:pPr lvl="1"/>
            <a:r>
              <a:rPr lang="en-US" dirty="0"/>
              <a:t>SIFS: 16us, DIFS = AIFS [BE] = 34us</a:t>
            </a:r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889544" y="1591196"/>
            <a:ext cx="3428897" cy="1855946"/>
            <a:chOff x="-2667" y="0"/>
            <a:chExt cx="33534" cy="13614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9431" y="5715"/>
              <a:ext cx="6651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9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1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9954" y="1111"/>
              <a:ext cx="6128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 2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74" y="1127"/>
              <a:ext cx="6064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AP1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0" y="5699"/>
              <a:ext cx="6794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2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cxnSp>
          <p:nvCxnSpPr>
            <p:cNvPr id="12" name="Straight Arrow Connector 11"/>
            <p:cNvCxnSpPr>
              <a:cxnSpLocks noChangeShapeType="1"/>
            </p:cNvCxnSpPr>
            <p:nvPr/>
          </p:nvCxnSpPr>
          <p:spPr bwMode="auto">
            <a:xfrm flipV="1">
              <a:off x="6794" y="5000"/>
              <a:ext cx="14065" cy="2985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TextBox 15"/>
            <p:cNvSpPr txBox="1">
              <a:spLocks noChangeArrowheads="1"/>
            </p:cNvSpPr>
            <p:nvPr/>
          </p:nvSpPr>
          <p:spPr bwMode="auto">
            <a:xfrm>
              <a:off x="9095" y="0"/>
              <a:ext cx="2693" cy="2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 eaLnBrk="0" fontAlgn="base" hangingPunct="0">
                <a:spcAft>
                  <a:spcPts val="0"/>
                </a:spcAft>
              </a:pPr>
              <a:r>
                <a:rPr lang="en-US" sz="1200">
                  <a:effectLst/>
                  <a:latin typeface="굴림"/>
                  <a:cs typeface="굴림"/>
                </a:rPr>
                <a:t> 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sp>
          <p:nvSpPr>
            <p:cNvPr id="14" name="TextBox 16"/>
            <p:cNvSpPr txBox="1">
              <a:spLocks noChangeArrowheads="1"/>
            </p:cNvSpPr>
            <p:nvPr/>
          </p:nvSpPr>
          <p:spPr bwMode="auto">
            <a:xfrm>
              <a:off x="11636" y="7494"/>
              <a:ext cx="2464" cy="2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1100">
                  <a:effectLst/>
                  <a:latin typeface="Times New Roman"/>
                  <a:ea typeface="Times New Roman"/>
                  <a:cs typeface="굴림"/>
                </a:rPr>
                <a:t> </a:t>
              </a:r>
              <a:endParaRPr lang="en-AU" sz="1100">
                <a:effectLst/>
                <a:latin typeface="Times New Roman"/>
                <a:ea typeface="Times New Roman"/>
                <a:cs typeface="굴림"/>
              </a:endParaRPr>
            </a:p>
          </p:txBody>
        </p:sp>
        <p:sp>
          <p:nvSpPr>
            <p:cNvPr id="15" name="TextBox 17"/>
            <p:cNvSpPr txBox="1">
              <a:spLocks noChangeArrowheads="1"/>
            </p:cNvSpPr>
            <p:nvPr/>
          </p:nvSpPr>
          <p:spPr bwMode="auto">
            <a:xfrm>
              <a:off x="10556" y="3398"/>
              <a:ext cx="2693" cy="2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 eaLnBrk="0" fontAlgn="base" hangingPunct="0">
                <a:spcAft>
                  <a:spcPts val="0"/>
                </a:spcAft>
              </a:pPr>
              <a:r>
                <a:rPr lang="en-US" sz="1200">
                  <a:effectLst/>
                  <a:latin typeface="굴림"/>
                  <a:cs typeface="굴림"/>
                </a:rPr>
                <a:t> 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cxnSp>
          <p:nvCxnSpPr>
            <p:cNvPr id="16" name="Straight Arrow Connector 15"/>
            <p:cNvCxnSpPr>
              <a:cxnSpLocks noChangeShapeType="1"/>
            </p:cNvCxnSpPr>
            <p:nvPr/>
          </p:nvCxnSpPr>
          <p:spPr bwMode="auto">
            <a:xfrm flipH="1" flipV="1">
              <a:off x="6794" y="5318"/>
              <a:ext cx="12525" cy="2365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extBox 32"/>
            <p:cNvSpPr txBox="1">
              <a:spLocks noChangeArrowheads="1"/>
            </p:cNvSpPr>
            <p:nvPr/>
          </p:nvSpPr>
          <p:spPr bwMode="auto">
            <a:xfrm>
              <a:off x="-2667" y="11582"/>
              <a:ext cx="33534" cy="2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eaLnBrk="0" fontAlgn="base" hangingPunct="0">
                <a:spcAft>
                  <a:spcPts val="0"/>
                </a:spcAft>
              </a:pPr>
              <a:r>
                <a:rPr lang="en-US" sz="1200" kern="1200" dirty="0">
                  <a:solidFill>
                    <a:srgbClr val="000000"/>
                  </a:solidFill>
                  <a:effectLst/>
                  <a:latin typeface="굴림"/>
                  <a:ea typeface="MS PGothic"/>
                  <a:cs typeface="Times New Roman"/>
                </a:rPr>
                <a:t>(AP1 and STA2 are essentially co-located)</a:t>
              </a:r>
              <a:endParaRPr lang="en-AU" sz="1200" dirty="0">
                <a:effectLst/>
                <a:latin typeface="굴림"/>
                <a:cs typeface="굴림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429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2a. Throughput and PER Results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5710335"/>
              </p:ext>
            </p:extLst>
          </p:nvPr>
        </p:nvGraphicFramePr>
        <p:xfrm>
          <a:off x="1219200" y="2209800"/>
          <a:ext cx="7086600" cy="3621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560"/>
                <a:gridCol w="1037326"/>
                <a:gridCol w="797943"/>
                <a:gridCol w="1720971"/>
                <a:gridCol w="1600200"/>
                <a:gridCol w="1371600"/>
              </a:tblGrid>
              <a:tr h="432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RTS/CTS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data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MSDU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PER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L4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MAC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No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0.10934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4.59254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4.94887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No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0.111242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5.28223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5.47949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No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0.112979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5.54912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5.68559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No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2000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0.108886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5.68078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5.78491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0.0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4.46549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4.81195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0.0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5.30999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5.50829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0.0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5.65486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5.79393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2000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0.0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5.86833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5.97590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22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2b. Deferral Test2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47142"/>
            <a:ext cx="7772400" cy="2648857"/>
          </a:xfrm>
        </p:spPr>
        <p:txBody>
          <a:bodyPr>
            <a:normAutofit fontScale="55000" lnSpcReduction="20000"/>
          </a:bodyPr>
          <a:lstStyle/>
          <a:p>
            <a:pPr lvl="1"/>
            <a:r>
              <a:rPr lang="en-US" dirty="0"/>
              <a:t>Guard interval: long</a:t>
            </a:r>
          </a:p>
          <a:p>
            <a:pPr lvl="1"/>
            <a:r>
              <a:rPr lang="en-US" dirty="0"/>
              <a:t>Data preamble: 11ac</a:t>
            </a:r>
          </a:p>
          <a:p>
            <a:pPr lvl="1"/>
            <a:r>
              <a:rPr lang="en-US" dirty="0"/>
              <a:t>Bandwidth: 20 MHz</a:t>
            </a:r>
          </a:p>
          <a:p>
            <a:pPr lvl="1"/>
            <a:r>
              <a:rPr lang="en-US" dirty="0"/>
              <a:t>A-MPDU aggregation: 2 MPDU per </a:t>
            </a:r>
            <a:r>
              <a:rPr lang="en-US" dirty="0" smtClean="0"/>
              <a:t>A-MPDU, OFF</a:t>
            </a:r>
            <a:endParaRPr lang="en-US" dirty="0"/>
          </a:p>
          <a:p>
            <a:pPr lvl="1"/>
            <a:r>
              <a:rPr lang="en-US" dirty="0"/>
              <a:t>Max retries: 10</a:t>
            </a:r>
          </a:p>
          <a:p>
            <a:pPr lvl="1"/>
            <a:r>
              <a:rPr lang="en-US" dirty="0"/>
              <a:t>Fixed MCS: MCS0 (6.5 Mbit/s</a:t>
            </a:r>
            <a:r>
              <a:rPr lang="en-US" dirty="0" smtClean="0"/>
              <a:t>)</a:t>
            </a:r>
            <a:r>
              <a:rPr lang="en-US" dirty="0"/>
              <a:t> and MCS8 (78 Mbit/s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RTS/CTS: </a:t>
            </a:r>
            <a:r>
              <a:rPr lang="en-US" dirty="0" smtClean="0"/>
              <a:t>[OFF]</a:t>
            </a:r>
            <a:endParaRPr lang="en-US" dirty="0"/>
          </a:p>
          <a:p>
            <a:pPr lvl="1"/>
            <a:r>
              <a:rPr lang="en-US" dirty="0" err="1"/>
              <a:t>Cwmin</a:t>
            </a:r>
            <a:r>
              <a:rPr lang="en-US" dirty="0"/>
              <a:t>: 15</a:t>
            </a:r>
          </a:p>
          <a:p>
            <a:pPr lvl="1"/>
            <a:r>
              <a:rPr lang="en-US" dirty="0"/>
              <a:t>AIFSN [BE]: 2</a:t>
            </a:r>
          </a:p>
          <a:p>
            <a:pPr lvl="1"/>
            <a:r>
              <a:rPr lang="en-US" dirty="0"/>
              <a:t>PER: 0</a:t>
            </a:r>
          </a:p>
          <a:p>
            <a:pPr lvl="1"/>
            <a:r>
              <a:rPr lang="en-US" dirty="0"/>
              <a:t>MSDU length: </a:t>
            </a:r>
            <a:r>
              <a:rPr lang="en-US" dirty="0" smtClean="0"/>
              <a:t>1500 bytes</a:t>
            </a:r>
            <a:endParaRPr lang="en-US" dirty="0"/>
          </a:p>
          <a:p>
            <a:pPr lvl="1"/>
            <a:r>
              <a:rPr lang="en-US" dirty="0"/>
              <a:t>Application data size: </a:t>
            </a:r>
            <a:r>
              <a:rPr lang="en-US" dirty="0" smtClean="0"/>
              <a:t>1464 </a:t>
            </a:r>
            <a:r>
              <a:rPr lang="en-US" dirty="0"/>
              <a:t>bytes</a:t>
            </a:r>
          </a:p>
          <a:p>
            <a:pPr lvl="1"/>
            <a:r>
              <a:rPr lang="en-US" dirty="0"/>
              <a:t>L4 – L3 header overhead: 36 bytes</a:t>
            </a:r>
          </a:p>
          <a:p>
            <a:pPr lvl="1"/>
            <a:r>
              <a:rPr lang="en-US" dirty="0"/>
              <a:t>SIFS: 16us, DIFS = AIFS [BE] = 34us</a:t>
            </a:r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pSp>
        <p:nvGrpSpPr>
          <p:cNvPr id="19" name="Group 29696"/>
          <p:cNvGrpSpPr>
            <a:grpSpLocks/>
          </p:cNvGrpSpPr>
          <p:nvPr/>
        </p:nvGrpSpPr>
        <p:grpSpPr bwMode="auto">
          <a:xfrm>
            <a:off x="838200" y="1828800"/>
            <a:ext cx="7543800" cy="1371600"/>
            <a:chOff x="0" y="0"/>
            <a:chExt cx="69802" cy="9985"/>
          </a:xfrm>
        </p:grpSpPr>
        <p:sp>
          <p:nvSpPr>
            <p:cNvPr id="20" name="Oval 263"/>
            <p:cNvSpPr>
              <a:spLocks noChangeArrowheads="1"/>
            </p:cNvSpPr>
            <p:nvPr/>
          </p:nvSpPr>
          <p:spPr bwMode="auto">
            <a:xfrm>
              <a:off x="27828" y="5413"/>
              <a:ext cx="7224" cy="4572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264"/>
            <p:cNvSpPr>
              <a:spLocks noChangeArrowheads="1"/>
            </p:cNvSpPr>
            <p:nvPr/>
          </p:nvSpPr>
          <p:spPr bwMode="auto">
            <a:xfrm>
              <a:off x="63531" y="2270"/>
              <a:ext cx="6271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AP 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Oval 265"/>
            <p:cNvSpPr>
              <a:spLocks noChangeArrowheads="1"/>
            </p:cNvSpPr>
            <p:nvPr/>
          </p:nvSpPr>
          <p:spPr bwMode="auto">
            <a:xfrm>
              <a:off x="0" y="3698"/>
              <a:ext cx="5667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AP1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Oval 266"/>
            <p:cNvSpPr>
              <a:spLocks noChangeArrowheads="1"/>
            </p:cNvSpPr>
            <p:nvPr/>
          </p:nvSpPr>
          <p:spPr bwMode="auto">
            <a:xfrm>
              <a:off x="25908" y="603"/>
              <a:ext cx="7540" cy="4572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Straight Arrow Connector 267"/>
            <p:cNvSpPr>
              <a:spLocks noChangeShapeType="1"/>
            </p:cNvSpPr>
            <p:nvPr/>
          </p:nvSpPr>
          <p:spPr bwMode="auto">
            <a:xfrm>
              <a:off x="33448" y="2889"/>
              <a:ext cx="30083" cy="2079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" name="Straight Arrow Connector 268"/>
            <p:cNvSpPr>
              <a:spLocks noChangeShapeType="1"/>
            </p:cNvSpPr>
            <p:nvPr/>
          </p:nvSpPr>
          <p:spPr bwMode="auto">
            <a:xfrm flipH="1" flipV="1">
              <a:off x="4524" y="5984"/>
              <a:ext cx="23304" cy="1715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6" name="TextBox 16"/>
            <p:cNvSpPr txBox="1">
              <a:spLocks noChangeArrowheads="1"/>
            </p:cNvSpPr>
            <p:nvPr/>
          </p:nvSpPr>
          <p:spPr bwMode="auto">
            <a:xfrm>
              <a:off x="38177" y="0"/>
              <a:ext cx="11854" cy="49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17"/>
            <p:cNvSpPr txBox="1">
              <a:spLocks noChangeArrowheads="1"/>
            </p:cNvSpPr>
            <p:nvPr/>
          </p:nvSpPr>
          <p:spPr bwMode="auto">
            <a:xfrm>
              <a:off x="14255" y="2270"/>
              <a:ext cx="8815" cy="3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041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2b. Throughput and PER Results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 – frame aggregation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448382"/>
              </p:ext>
            </p:extLst>
          </p:nvPr>
        </p:nvGraphicFramePr>
        <p:xfrm>
          <a:off x="990600" y="3200400"/>
          <a:ext cx="7086599" cy="2097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751"/>
                <a:gridCol w="517751"/>
                <a:gridCol w="961538"/>
                <a:gridCol w="739645"/>
                <a:gridCol w="1595236"/>
                <a:gridCol w="1483288"/>
                <a:gridCol w="1271390"/>
              </a:tblGrid>
              <a:tr h="432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FA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MCS index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data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MSDU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PER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L4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MAC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0.877915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0.950949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0.974342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0.152984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33.960896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34.796107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No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0.732127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1.62026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1.66012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No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0.197594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28.84498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29.55438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05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3. NAV Deferral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47142"/>
            <a:ext cx="7772400" cy="2648857"/>
          </a:xfrm>
        </p:spPr>
        <p:txBody>
          <a:bodyPr>
            <a:normAutofit fontScale="55000" lnSpcReduction="20000"/>
          </a:bodyPr>
          <a:lstStyle/>
          <a:p>
            <a:pPr lvl="1"/>
            <a:r>
              <a:rPr lang="en-US" dirty="0"/>
              <a:t>Guard interval: long</a:t>
            </a:r>
          </a:p>
          <a:p>
            <a:pPr lvl="1"/>
            <a:r>
              <a:rPr lang="en-US" dirty="0"/>
              <a:t>Data preamble: 11ac</a:t>
            </a:r>
          </a:p>
          <a:p>
            <a:pPr lvl="1"/>
            <a:r>
              <a:rPr lang="en-US" dirty="0"/>
              <a:t>Bandwidth: 20 MHz</a:t>
            </a:r>
          </a:p>
          <a:p>
            <a:pPr lvl="1"/>
            <a:r>
              <a:rPr lang="en-US" dirty="0"/>
              <a:t>A-MPDU aggregation: 2 MPDU per </a:t>
            </a:r>
            <a:r>
              <a:rPr lang="en-US" dirty="0" smtClean="0"/>
              <a:t>A-MPDU, OFF</a:t>
            </a:r>
            <a:endParaRPr lang="en-US" dirty="0"/>
          </a:p>
          <a:p>
            <a:pPr lvl="1"/>
            <a:r>
              <a:rPr lang="en-US" dirty="0"/>
              <a:t>Max retries: 10</a:t>
            </a:r>
          </a:p>
          <a:p>
            <a:pPr lvl="1"/>
            <a:r>
              <a:rPr lang="en-US" dirty="0"/>
              <a:t>Fixed MCS: MCS0 (6.5 Mbit/s</a:t>
            </a:r>
            <a:r>
              <a:rPr lang="en-US" dirty="0" smtClean="0"/>
              <a:t>)</a:t>
            </a:r>
            <a:r>
              <a:rPr lang="en-US" dirty="0"/>
              <a:t> and MCS8 (78 Mbit/s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RTS/CTS: </a:t>
            </a:r>
            <a:r>
              <a:rPr lang="en-US" dirty="0" smtClean="0"/>
              <a:t>[ON]</a:t>
            </a:r>
            <a:endParaRPr lang="en-US" dirty="0"/>
          </a:p>
          <a:p>
            <a:pPr lvl="1"/>
            <a:r>
              <a:rPr lang="en-US" dirty="0" err="1"/>
              <a:t>Cwmin</a:t>
            </a:r>
            <a:r>
              <a:rPr lang="en-US" dirty="0"/>
              <a:t>: 15</a:t>
            </a:r>
          </a:p>
          <a:p>
            <a:pPr lvl="1"/>
            <a:r>
              <a:rPr lang="en-US" dirty="0"/>
              <a:t>AIFSN [BE]: 2</a:t>
            </a:r>
          </a:p>
          <a:p>
            <a:pPr lvl="1"/>
            <a:r>
              <a:rPr lang="en-US" dirty="0"/>
              <a:t>PER: 0</a:t>
            </a:r>
          </a:p>
          <a:p>
            <a:pPr lvl="1"/>
            <a:r>
              <a:rPr lang="en-US" dirty="0"/>
              <a:t>MSDU length: </a:t>
            </a:r>
            <a:r>
              <a:rPr lang="en-US" dirty="0" smtClean="0"/>
              <a:t>1500 bytes</a:t>
            </a:r>
            <a:endParaRPr lang="en-US" dirty="0"/>
          </a:p>
          <a:p>
            <a:pPr lvl="1"/>
            <a:r>
              <a:rPr lang="en-US" dirty="0"/>
              <a:t>Application data size: </a:t>
            </a:r>
            <a:r>
              <a:rPr lang="en-US" dirty="0" smtClean="0"/>
              <a:t>1464 </a:t>
            </a:r>
            <a:r>
              <a:rPr lang="en-US" dirty="0"/>
              <a:t>bytes</a:t>
            </a:r>
          </a:p>
          <a:p>
            <a:pPr lvl="1"/>
            <a:r>
              <a:rPr lang="en-US" dirty="0"/>
              <a:t>L4 – L3 header overhead: 36 bytes</a:t>
            </a:r>
          </a:p>
          <a:p>
            <a:pPr lvl="1"/>
            <a:r>
              <a:rPr lang="en-US" dirty="0"/>
              <a:t>SIFS: 16us, DIFS = AIFS [BE] = 34us</a:t>
            </a:r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pSp>
        <p:nvGrpSpPr>
          <p:cNvPr id="19" name="Group 29696"/>
          <p:cNvGrpSpPr>
            <a:grpSpLocks/>
          </p:cNvGrpSpPr>
          <p:nvPr/>
        </p:nvGrpSpPr>
        <p:grpSpPr bwMode="auto">
          <a:xfrm>
            <a:off x="838200" y="1828800"/>
            <a:ext cx="7543800" cy="1371600"/>
            <a:chOff x="0" y="0"/>
            <a:chExt cx="69802" cy="9985"/>
          </a:xfrm>
        </p:grpSpPr>
        <p:sp>
          <p:nvSpPr>
            <p:cNvPr id="20" name="Oval 263"/>
            <p:cNvSpPr>
              <a:spLocks noChangeArrowheads="1"/>
            </p:cNvSpPr>
            <p:nvPr/>
          </p:nvSpPr>
          <p:spPr bwMode="auto">
            <a:xfrm>
              <a:off x="27828" y="5413"/>
              <a:ext cx="7224" cy="4572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264"/>
            <p:cNvSpPr>
              <a:spLocks noChangeArrowheads="1"/>
            </p:cNvSpPr>
            <p:nvPr/>
          </p:nvSpPr>
          <p:spPr bwMode="auto">
            <a:xfrm>
              <a:off x="63531" y="2270"/>
              <a:ext cx="6271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AP 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Oval 265"/>
            <p:cNvSpPr>
              <a:spLocks noChangeArrowheads="1"/>
            </p:cNvSpPr>
            <p:nvPr/>
          </p:nvSpPr>
          <p:spPr bwMode="auto">
            <a:xfrm>
              <a:off x="0" y="3698"/>
              <a:ext cx="5667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AP1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Oval 266"/>
            <p:cNvSpPr>
              <a:spLocks noChangeArrowheads="1"/>
            </p:cNvSpPr>
            <p:nvPr/>
          </p:nvSpPr>
          <p:spPr bwMode="auto">
            <a:xfrm>
              <a:off x="25908" y="603"/>
              <a:ext cx="7540" cy="4572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Straight Arrow Connector 267"/>
            <p:cNvSpPr>
              <a:spLocks noChangeShapeType="1"/>
            </p:cNvSpPr>
            <p:nvPr/>
          </p:nvSpPr>
          <p:spPr bwMode="auto">
            <a:xfrm>
              <a:off x="33448" y="2889"/>
              <a:ext cx="30083" cy="2079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" name="Straight Arrow Connector 268"/>
            <p:cNvSpPr>
              <a:spLocks noChangeShapeType="1"/>
            </p:cNvSpPr>
            <p:nvPr/>
          </p:nvSpPr>
          <p:spPr bwMode="auto">
            <a:xfrm flipH="1" flipV="1">
              <a:off x="4524" y="5984"/>
              <a:ext cx="23304" cy="1715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6" name="TextBox 16"/>
            <p:cNvSpPr txBox="1">
              <a:spLocks noChangeArrowheads="1"/>
            </p:cNvSpPr>
            <p:nvPr/>
          </p:nvSpPr>
          <p:spPr bwMode="auto">
            <a:xfrm>
              <a:off x="38177" y="0"/>
              <a:ext cx="11854" cy="49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17"/>
            <p:cNvSpPr txBox="1">
              <a:spLocks noChangeArrowheads="1"/>
            </p:cNvSpPr>
            <p:nvPr/>
          </p:nvSpPr>
          <p:spPr bwMode="auto">
            <a:xfrm>
              <a:off x="14255" y="2270"/>
              <a:ext cx="8815" cy="3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764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3. Throughput and PER Results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 – frame aggregation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92701"/>
              </p:ext>
            </p:extLst>
          </p:nvPr>
        </p:nvGraphicFramePr>
        <p:xfrm>
          <a:off x="990600" y="3200400"/>
          <a:ext cx="7086599" cy="2097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751"/>
                <a:gridCol w="517751"/>
                <a:gridCol w="961538"/>
                <a:gridCol w="739645"/>
                <a:gridCol w="1595236"/>
                <a:gridCol w="1483288"/>
                <a:gridCol w="1271390"/>
              </a:tblGrid>
              <a:tr h="432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FA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MCS index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data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MSDU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PER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L4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MAC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5.610717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5.748704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33.816448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34.64802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No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5.194439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5.32219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No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21.635812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22.167891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76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1a. Results Comparison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659099"/>
              </p:ext>
            </p:extLst>
          </p:nvPr>
        </p:nvGraphicFramePr>
        <p:xfrm>
          <a:off x="1828800" y="1600200"/>
          <a:ext cx="5638807" cy="1591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719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</a:tblGrid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/>
                        <a:t>Configurations (doc. #)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MCS0 (6.5Mbps)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MCS8 (78Mbps)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2000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2000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14/1342r1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4.79111</a:t>
                      </a: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5.55293</a:t>
                      </a: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5.84192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5.99482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21.9906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34.9422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43.2656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48.6849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14/1191r0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4.79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5.55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5.84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6.00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21.98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34.91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43.24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48.67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14/1175r1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4.81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5.55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5.84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5.99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22.4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35.2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43.25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48.9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14/600r0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4.76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5.53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5.82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5.98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23.92</a:t>
                      </a:r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37.25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45.55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50.81</a:t>
                      </a:r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14/1230r2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4.76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5.53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5.82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5.98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21.71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34.65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42.71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48.15 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14/1217r1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4.76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5.52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5.83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5.97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21.19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34.22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41.93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47.74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14/1147r0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4.79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5.54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5.84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6.00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22.00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35.00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43.20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48.40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969108" y="6186100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MCS0</a:t>
            </a:r>
            <a:endParaRPr lang="en-A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248400" y="6180950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MCS8</a:t>
            </a:r>
            <a:endParaRPr lang="en-AU" b="1" dirty="0"/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6028010"/>
              </p:ext>
            </p:extLst>
          </p:nvPr>
        </p:nvGraphicFramePr>
        <p:xfrm>
          <a:off x="304800" y="3543299"/>
          <a:ext cx="4343401" cy="277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4764638"/>
              </p:ext>
            </p:extLst>
          </p:nvPr>
        </p:nvGraphicFramePr>
        <p:xfrm>
          <a:off x="4648200" y="3505200"/>
          <a:ext cx="4343400" cy="2819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152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1b. </a:t>
            </a:r>
            <a:r>
              <a:rPr lang="en-US" dirty="0"/>
              <a:t>Results Comparison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539964"/>
              </p:ext>
            </p:extLst>
          </p:nvPr>
        </p:nvGraphicFramePr>
        <p:xfrm>
          <a:off x="1676404" y="1600200"/>
          <a:ext cx="5791203" cy="1591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8670"/>
                <a:gridCol w="501194"/>
                <a:gridCol w="554477"/>
                <a:gridCol w="554477"/>
                <a:gridCol w="554477"/>
                <a:gridCol w="554477"/>
                <a:gridCol w="554477"/>
                <a:gridCol w="554477"/>
                <a:gridCol w="554477"/>
              </a:tblGrid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 smtClean="0"/>
                        <a:t>Configurations (doc. #)</a:t>
                      </a:r>
                      <a:endParaRPr lang="en-US" sz="11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MCS0 (6.5Mbps)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MCS8 (78Mbps)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2000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2000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14/1342r1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4.42499</a:t>
                      </a: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5.30908</a:t>
                      </a: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5.66016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5.85183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15.9444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26.9693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34.9883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40.6296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14/1191r0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4.42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5.31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5.66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15.94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27.07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34.97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40.61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14/1175r1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4.45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5.31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5.66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5.86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16.2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27.3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40.8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14/600r0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5.29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5.64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5.84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18.64</a:t>
                      </a:r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30.75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38.94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44.51</a:t>
                      </a:r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14/1230r2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4.40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5.29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5.84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15.79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26.90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34.62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40.24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14/1217r1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4.40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5.28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5.83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15.52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26.66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34.12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39.96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14/1147r0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4.42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5.67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5.85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16.00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27.10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34.97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40.40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828800" y="6186100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MCS0</a:t>
            </a:r>
            <a:endParaRPr lang="en-A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324600" y="6171424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MCS8</a:t>
            </a:r>
            <a:endParaRPr lang="en-AU" b="1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4636818"/>
              </p:ext>
            </p:extLst>
          </p:nvPr>
        </p:nvGraphicFramePr>
        <p:xfrm>
          <a:off x="304800" y="3481385"/>
          <a:ext cx="4267200" cy="282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1321517"/>
              </p:ext>
            </p:extLst>
          </p:nvPr>
        </p:nvGraphicFramePr>
        <p:xfrm>
          <a:off x="4648200" y="3492517"/>
          <a:ext cx="4343400" cy="2817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999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2a. </a:t>
            </a:r>
            <a:r>
              <a:rPr lang="en-US" dirty="0"/>
              <a:t>Results Comparison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272088"/>
              </p:ext>
            </p:extLst>
          </p:nvPr>
        </p:nvGraphicFramePr>
        <p:xfrm>
          <a:off x="1828800" y="1600200"/>
          <a:ext cx="5638807" cy="1591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719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</a:tblGrid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 smtClean="0"/>
                        <a:t>Configurations (doc. #)</a:t>
                      </a:r>
                      <a:endParaRPr lang="en-US" sz="11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/>
                        <a:t>Without RTS/CTS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/>
                        <a:t>With RTS/CTS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2000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1500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2000</a:t>
                      </a:r>
                      <a:endParaRPr lang="en-US" altLang="zh-CN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rgbClr val="FFC000"/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14/1342r1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4.59254</a:t>
                      </a: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5.28223</a:t>
                      </a: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5.54912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5.68078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4.46549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5.30999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5.65486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5.86833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14/1191r0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4.56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5.25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5.51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5.66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4.46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5.33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5.68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14/1175r1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4.62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5.28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5.66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4.5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5.34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5.68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14/600r0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4.57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5.26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5.53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5.67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4.45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5.32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5.67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5.86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14/1230r2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4.71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5.48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4.35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5.24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5.62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5.81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14/1217r1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4.58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5.29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5.56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5.71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4.48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5.32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5.67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5.85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1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14/1147r0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4.58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5.25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5.45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5.66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4.49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5.35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5.70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5.88 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714500" y="6222889"/>
            <a:ext cx="1088183" cy="2518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w/o RTS/CTS</a:t>
            </a:r>
            <a:endParaRPr lang="en-A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943600" y="6232414"/>
            <a:ext cx="10112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w/ RTS/CTS</a:t>
            </a:r>
            <a:endParaRPr lang="en-AU" b="1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075453"/>
              </p:ext>
            </p:extLst>
          </p:nvPr>
        </p:nvGraphicFramePr>
        <p:xfrm>
          <a:off x="228600" y="3505200"/>
          <a:ext cx="4343400" cy="2815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6071759"/>
              </p:ext>
            </p:extLst>
          </p:nvPr>
        </p:nvGraphicFramePr>
        <p:xfrm>
          <a:off x="4495800" y="3581400"/>
          <a:ext cx="4495800" cy="2767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224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[1], [2] simulation scenarios and evaluation methods for MAC simulator are described</a:t>
            </a:r>
          </a:p>
          <a:p>
            <a:r>
              <a:rPr lang="en-US" dirty="0" smtClean="0"/>
              <a:t>Some MAC calibrations are described in [3] – [8]</a:t>
            </a:r>
          </a:p>
          <a:p>
            <a:r>
              <a:rPr lang="en-US" dirty="0" smtClean="0"/>
              <a:t>In [9] comparison of each company’s MAC calibration for scenarios 1 – 3 is done</a:t>
            </a:r>
            <a:endParaRPr lang="en-AU" dirty="0"/>
          </a:p>
          <a:p>
            <a:r>
              <a:rPr lang="en-US" dirty="0" smtClean="0"/>
              <a:t>This document provides results of MAC simulator for </a:t>
            </a:r>
          </a:p>
          <a:p>
            <a:pPr lvl="1"/>
            <a:r>
              <a:rPr lang="en-US" dirty="0" smtClean="0"/>
              <a:t>MAC overhead (test </a:t>
            </a:r>
            <a:r>
              <a:rPr lang="en-US" b="1" dirty="0" smtClean="0"/>
              <a:t>1a</a:t>
            </a:r>
            <a:r>
              <a:rPr lang="en-US" dirty="0" smtClean="0"/>
              <a:t> (w/o RTS) and </a:t>
            </a:r>
            <a:r>
              <a:rPr lang="en-US" b="1" dirty="0" smtClean="0"/>
              <a:t>1b</a:t>
            </a:r>
            <a:r>
              <a:rPr lang="en-US" dirty="0" smtClean="0"/>
              <a:t> (w/ RTS))</a:t>
            </a:r>
          </a:p>
          <a:p>
            <a:pPr lvl="1"/>
            <a:r>
              <a:rPr lang="en-US" dirty="0" smtClean="0"/>
              <a:t>Deferral tests (tests </a:t>
            </a:r>
            <a:r>
              <a:rPr lang="en-US" b="1" dirty="0" smtClean="0"/>
              <a:t>2a</a:t>
            </a:r>
            <a:r>
              <a:rPr lang="en-US" dirty="0" smtClean="0"/>
              <a:t> (w/o hidden node) and </a:t>
            </a:r>
            <a:r>
              <a:rPr lang="en-US" b="1" dirty="0" smtClean="0"/>
              <a:t>2b</a:t>
            </a:r>
            <a:r>
              <a:rPr lang="en-US" dirty="0" smtClean="0"/>
              <a:t> (w/ hidden node))</a:t>
            </a:r>
          </a:p>
          <a:p>
            <a:pPr lvl="1"/>
            <a:r>
              <a:rPr lang="en-US" dirty="0" smtClean="0"/>
              <a:t>NAV deferral (test </a:t>
            </a:r>
            <a:r>
              <a:rPr lang="en-US" b="1" dirty="0" smtClean="0"/>
              <a:t>3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Compare MAC simulator results by company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2" y="6475413"/>
            <a:ext cx="989053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2b. Results Comparison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2" y="6475413"/>
            <a:ext cx="989053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589202"/>
              </p:ext>
            </p:extLst>
          </p:nvPr>
        </p:nvGraphicFramePr>
        <p:xfrm>
          <a:off x="1828798" y="1828800"/>
          <a:ext cx="5447347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6610"/>
                <a:gridCol w="657189"/>
                <a:gridCol w="657189"/>
                <a:gridCol w="627063"/>
                <a:gridCol w="557213"/>
                <a:gridCol w="627063"/>
                <a:gridCol w="597510"/>
                <a:gridCol w="59751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Scenarios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14/1342r1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14/1191r0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14/1175r1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14/600r0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14/1230r2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14/1217r1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14/1147r0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latin typeface="+mj-lt"/>
                        </a:rPr>
                        <a:t>No FA,</a:t>
                      </a:r>
                      <a:r>
                        <a:rPr lang="en-US" sz="1100" u="none" strike="noStrike" baseline="0" dirty="0" smtClean="0">
                          <a:latin typeface="+mj-lt"/>
                        </a:rPr>
                        <a:t> </a:t>
                      </a:r>
                      <a:r>
                        <a:rPr lang="en-US" sz="1100" u="none" strike="noStrike" dirty="0" smtClean="0">
                          <a:latin typeface="+mj-lt"/>
                        </a:rPr>
                        <a:t>MCS0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1.62026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>
                          <a:latin typeface="+mj-lt"/>
                        </a:rPr>
                        <a:t>1.62 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>
                          <a:latin typeface="+mj-lt"/>
                        </a:rPr>
                        <a:t>1.7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zh-CN" altLang="en-US" sz="1100" u="none" strike="noStrike">
                          <a:latin typeface="+mj-lt"/>
                        </a:rPr>
                        <a:t>　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latin typeface="+mj-lt"/>
                        </a:rPr>
                        <a:t>FA, MCS0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0.95095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1.01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0.98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0.03631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1.20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1.06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latin typeface="+mj-lt"/>
                        </a:rPr>
                        <a:t>No</a:t>
                      </a:r>
                      <a:r>
                        <a:rPr lang="en-US" sz="1100" u="none" strike="noStrike" baseline="0" dirty="0" smtClean="0">
                          <a:latin typeface="+mj-lt"/>
                        </a:rPr>
                        <a:t> </a:t>
                      </a:r>
                      <a:r>
                        <a:rPr lang="en-US" sz="1100" u="none" strike="noStrike" dirty="0" smtClean="0">
                          <a:latin typeface="+mj-lt"/>
                        </a:rPr>
                        <a:t>FA, MCS8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28.845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>
                          <a:latin typeface="+mj-lt"/>
                        </a:rPr>
                        <a:t>26.54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>
                          <a:latin typeface="+mj-lt"/>
                        </a:rPr>
                        <a:t>26.8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latin typeface="+mj-lt"/>
                        </a:rPr>
                        <a:t>　</a:t>
                      </a:r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latin typeface="+mj-lt"/>
                        </a:rPr>
                        <a:t>FA, MCS8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33.9609</a:t>
                      </a:r>
                      <a:endParaRPr lang="en-US" altLang="zh-CN" sz="11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34.75 </a:t>
                      </a:r>
                      <a:endParaRPr lang="en-US" altLang="zh-CN" sz="1100" b="1" i="0" u="none" strike="noStrike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 smtClean="0">
                          <a:latin typeface="+mj-lt"/>
                        </a:rPr>
                        <a:t>35.0</a:t>
                      </a:r>
                      <a:r>
                        <a:rPr lang="zh-CN" altLang="en-US" sz="1100" u="none" strike="noStrike" dirty="0">
                          <a:latin typeface="+mj-lt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latin typeface="+mj-lt"/>
                        </a:rPr>
                        <a:t>　</a:t>
                      </a:r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latin typeface="+mj-lt"/>
                        </a:rPr>
                        <a:t>35.66 </a:t>
                      </a:r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2888919"/>
              </p:ext>
            </p:extLst>
          </p:nvPr>
        </p:nvGraphicFramePr>
        <p:xfrm>
          <a:off x="1143000" y="2895600"/>
          <a:ext cx="6853237" cy="3493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51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3. Results Comparison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839820"/>
              </p:ext>
            </p:extLst>
          </p:nvPr>
        </p:nvGraphicFramePr>
        <p:xfrm>
          <a:off x="1752598" y="1828800"/>
          <a:ext cx="5687256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2753"/>
                <a:gridCol w="689939"/>
                <a:gridCol w="689939"/>
                <a:gridCol w="713971"/>
                <a:gridCol w="529243"/>
                <a:gridCol w="627063"/>
                <a:gridCol w="627063"/>
                <a:gridCol w="62728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Scenarios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14/1342r1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14/1191r0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14/1175r1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14/600r0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14/1230r2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14/1217r1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14/1147r0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latin typeface="+mj-lt"/>
                        </a:rPr>
                        <a:t>No FA,</a:t>
                      </a:r>
                      <a:r>
                        <a:rPr lang="en-US" sz="1100" u="none" strike="noStrike" baseline="0" dirty="0" smtClean="0">
                          <a:latin typeface="+mj-lt"/>
                        </a:rPr>
                        <a:t> </a:t>
                      </a:r>
                      <a:r>
                        <a:rPr lang="en-US" sz="1100" u="none" strike="noStrike" dirty="0" smtClean="0">
                          <a:latin typeface="+mj-lt"/>
                        </a:rPr>
                        <a:t>MCS0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5.19444</a:t>
                      </a:r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5.15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5.14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latin typeface="+mj-lt"/>
                        </a:rPr>
                        <a:t>FA, MCS0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5.61072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5.58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  <a:r>
                        <a:rPr lang="zh-CN" altLang="en-US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5.63933 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5.59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5.40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latin typeface="+mj-lt"/>
                        </a:rPr>
                        <a:t>No</a:t>
                      </a:r>
                      <a:r>
                        <a:rPr lang="en-US" sz="1100" u="none" strike="noStrike" baseline="0" dirty="0" smtClean="0">
                          <a:latin typeface="+mj-lt"/>
                        </a:rPr>
                        <a:t> </a:t>
                      </a:r>
                      <a:r>
                        <a:rPr lang="en-US" sz="1100" u="none" strike="noStrike" dirty="0" smtClean="0">
                          <a:latin typeface="+mj-lt"/>
                        </a:rPr>
                        <a:t>FA, MCS8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21.6358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22.04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22.4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latin typeface="+mj-lt"/>
                        </a:rPr>
                        <a:t>FA, MCS8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33.8164</a:t>
                      </a:r>
                      <a:endParaRPr lang="en-US" altLang="zh-CN" sz="11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34.05 </a:t>
                      </a:r>
                      <a:endParaRPr lang="en-US" altLang="zh-CN" sz="1100" b="1" i="0" u="none" strike="noStrike"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 smtClean="0"/>
                        <a:t>34.2</a:t>
                      </a:r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31.35</a:t>
                      </a:r>
                      <a:endParaRPr lang="zh-CN" alt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0330937"/>
              </p:ext>
            </p:extLst>
          </p:nvPr>
        </p:nvGraphicFramePr>
        <p:xfrm>
          <a:off x="1295400" y="2971800"/>
          <a:ext cx="6638925" cy="3405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11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Clarification Issues (1)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Defer &amp; </a:t>
            </a:r>
            <a:r>
              <a:rPr lang="en-US" dirty="0" err="1" smtClean="0"/>
              <a:t>Backoff</a:t>
            </a:r>
            <a:r>
              <a:rPr lang="en-US" dirty="0" smtClean="0"/>
              <a:t> duration formula in Test 1a</a:t>
            </a:r>
          </a:p>
          <a:p>
            <a:pPr lvl="1"/>
            <a:r>
              <a:rPr lang="en-US" dirty="0" smtClean="0"/>
              <a:t>Correct formula and value</a:t>
            </a:r>
            <a:endParaRPr lang="en-AU" dirty="0" smtClean="0"/>
          </a:p>
          <a:p>
            <a:pPr lvl="2"/>
            <a:r>
              <a:rPr lang="en-AU" sz="1800" dirty="0" smtClean="0"/>
              <a:t>DIFS(34 </a:t>
            </a:r>
            <a:r>
              <a:rPr lang="en-AU" sz="1800" dirty="0"/>
              <a:t>us)+</a:t>
            </a:r>
            <a:r>
              <a:rPr lang="en-AU" sz="1800" dirty="0" err="1"/>
              <a:t>backoff</a:t>
            </a:r>
            <a:r>
              <a:rPr lang="en-AU" sz="1800" dirty="0"/>
              <a:t> (</a:t>
            </a:r>
            <a:r>
              <a:rPr lang="en-AU" sz="1800" dirty="0" err="1"/>
              <a:t>CWmin</a:t>
            </a:r>
            <a:r>
              <a:rPr lang="en-AU" sz="1800" dirty="0" smtClean="0"/>
              <a:t>)/2=34us+</a:t>
            </a:r>
            <a:r>
              <a:rPr lang="en-AU" sz="1800" i="1" dirty="0" smtClean="0"/>
              <a:t>n</a:t>
            </a:r>
            <a:r>
              <a:rPr lang="en-AU" sz="1800" dirty="0" smtClean="0"/>
              <a:t>*9/2us = 101.5us</a:t>
            </a:r>
          </a:p>
          <a:p>
            <a:pPr lvl="2"/>
            <a:r>
              <a:rPr lang="en-AU" sz="1800" i="1" dirty="0" smtClean="0"/>
              <a:t>n</a:t>
            </a:r>
            <a:r>
              <a:rPr lang="en-AU" sz="1800" dirty="0" smtClean="0"/>
              <a:t> = 15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64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Clarification Issues </a:t>
            </a:r>
            <a:r>
              <a:rPr lang="en-US" dirty="0" smtClean="0"/>
              <a:t>(2)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Signal propagation delay</a:t>
            </a:r>
          </a:p>
          <a:p>
            <a:pPr lvl="1"/>
            <a:r>
              <a:rPr lang="en-US" dirty="0"/>
              <a:t>Signal propagation delay </a:t>
            </a:r>
            <a:r>
              <a:rPr lang="en-US" dirty="0" err="1"/>
              <a:t>T</a:t>
            </a:r>
            <a:r>
              <a:rPr lang="en-US" baseline="-25000" dirty="0" err="1"/>
              <a:t>prop</a:t>
            </a:r>
            <a:r>
              <a:rPr lang="en-US" dirty="0"/>
              <a:t> = d/c</a:t>
            </a:r>
          </a:p>
          <a:p>
            <a:pPr lvl="2"/>
            <a:r>
              <a:rPr lang="en-US" sz="1800" dirty="0"/>
              <a:t>d – distance between transmitter and receiver</a:t>
            </a:r>
          </a:p>
          <a:p>
            <a:pPr lvl="2"/>
            <a:r>
              <a:rPr lang="en-US" sz="1800" dirty="0"/>
              <a:t>c – speed of light in vacuum (3*10</a:t>
            </a:r>
            <a:r>
              <a:rPr lang="en-US" sz="1800" baseline="30000" dirty="0"/>
              <a:t>8</a:t>
            </a:r>
            <a:r>
              <a:rPr lang="en-US" sz="1800" dirty="0"/>
              <a:t> m/s)</a:t>
            </a:r>
          </a:p>
          <a:p>
            <a:pPr lvl="1"/>
            <a:r>
              <a:rPr lang="en-US" dirty="0"/>
              <a:t>A distance of 100m adds 0.333 us propagation delay</a:t>
            </a:r>
          </a:p>
          <a:p>
            <a:pPr lvl="1"/>
            <a:r>
              <a:rPr lang="en-US" dirty="0"/>
              <a:t>Do we need to consider it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 smtClean="0"/>
              <a:t>What are the proper locations of each check point (CP)? (STA, AP)</a:t>
            </a:r>
          </a:p>
          <a:p>
            <a:pPr lvl="2"/>
            <a:r>
              <a:rPr lang="en-US" sz="1800" dirty="0" smtClean="0"/>
              <a:t>Start of frame </a:t>
            </a:r>
            <a:r>
              <a:rPr lang="en-US" sz="1800" dirty="0" err="1" smtClean="0"/>
              <a:t>Tx</a:t>
            </a:r>
            <a:r>
              <a:rPr lang="en-US" sz="1800" dirty="0" smtClean="0"/>
              <a:t> must be measured at transmitter, while end of frame Rx must be measured at receiver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图片 0" descr="Figure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5438775"/>
            <a:ext cx="7620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302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Clarification Issues </a:t>
            </a:r>
            <a:r>
              <a:rPr lang="en-US" dirty="0" smtClean="0"/>
              <a:t>(3)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A-MPDU </a:t>
            </a:r>
            <a:r>
              <a:rPr lang="en-US" dirty="0" err="1" smtClean="0"/>
              <a:t>Tx</a:t>
            </a:r>
            <a:r>
              <a:rPr lang="en-US" dirty="0" smtClean="0"/>
              <a:t> time estimation</a:t>
            </a:r>
          </a:p>
          <a:p>
            <a:pPr lvl="1"/>
            <a:r>
              <a:rPr lang="en-AU" dirty="0"/>
              <a:t>In a VHT PPDU, the final </a:t>
            </a:r>
            <a:r>
              <a:rPr lang="en-AU" dirty="0" smtClean="0"/>
              <a:t>A-MPDU </a:t>
            </a:r>
            <a:r>
              <a:rPr lang="en-AU" dirty="0" err="1" smtClean="0"/>
              <a:t>subframe</a:t>
            </a:r>
            <a:r>
              <a:rPr lang="en-AU" dirty="0" smtClean="0"/>
              <a:t> </a:t>
            </a:r>
            <a:r>
              <a:rPr lang="en-AU" dirty="0"/>
              <a:t>is padded to the last octet of the PSDU or to a multiple of 4 octets in length, </a:t>
            </a:r>
            <a:r>
              <a:rPr lang="en-AU" u="sng" dirty="0"/>
              <a:t>whichever comes </a:t>
            </a:r>
            <a:r>
              <a:rPr lang="en-AU" u="sng" dirty="0" smtClean="0"/>
              <a:t>first</a:t>
            </a:r>
            <a:r>
              <a:rPr lang="en-AU" dirty="0" smtClean="0"/>
              <a:t> (802.11ac-2013, 8.6.1)</a:t>
            </a:r>
            <a:endParaRPr lang="en-US" dirty="0" smtClean="0"/>
          </a:p>
          <a:p>
            <a:pPr lvl="2"/>
            <a:r>
              <a:rPr lang="en-US" sz="1600" dirty="0" smtClean="0"/>
              <a:t>Find PSDU_LENGTH (</a:t>
            </a:r>
            <a:r>
              <a:rPr lang="en-AU" sz="1600" dirty="0"/>
              <a:t>802.11ac-2013, </a:t>
            </a:r>
            <a:r>
              <a:rPr lang="en-AU" sz="1600" dirty="0" smtClean="0"/>
              <a:t>22.4.3</a:t>
            </a:r>
            <a:r>
              <a:rPr lang="en-US" sz="1600" dirty="0" smtClean="0"/>
              <a:t>)</a:t>
            </a:r>
          </a:p>
          <a:p>
            <a:pPr lvl="2"/>
            <a:r>
              <a:rPr lang="en-AU" sz="1600" dirty="0" smtClean="0"/>
              <a:t>An </a:t>
            </a:r>
            <a:r>
              <a:rPr lang="en-AU" sz="1600" dirty="0"/>
              <a:t>A-MPDU pre-EOF padding </a:t>
            </a:r>
            <a:r>
              <a:rPr lang="en-AU" sz="1600" dirty="0" smtClean="0"/>
              <a:t>is </a:t>
            </a:r>
          </a:p>
          <a:p>
            <a:pPr lvl="3"/>
            <a:r>
              <a:rPr lang="en-AU" sz="1400" dirty="0"/>
              <a:t>The portion of the A-MPDU up to and including the last A-MPDU </a:t>
            </a:r>
            <a:r>
              <a:rPr lang="en-AU" sz="1400" dirty="0" err="1"/>
              <a:t>subframe</a:t>
            </a:r>
            <a:r>
              <a:rPr lang="en-AU" sz="1400" dirty="0"/>
              <a:t> if no </a:t>
            </a:r>
            <a:r>
              <a:rPr lang="en-AU" sz="1400" dirty="0" smtClean="0"/>
              <a:t>A-MPDU </a:t>
            </a:r>
            <a:r>
              <a:rPr lang="en-AU" sz="1400" dirty="0" err="1" smtClean="0"/>
              <a:t>subframes</a:t>
            </a:r>
            <a:r>
              <a:rPr lang="en-AU" sz="1400" dirty="0" smtClean="0"/>
              <a:t> </a:t>
            </a:r>
            <a:r>
              <a:rPr lang="en-AU" sz="1400" dirty="0"/>
              <a:t>with 0 in the MPDU Length field and 1 in the EOF field are present, </a:t>
            </a:r>
            <a:r>
              <a:rPr lang="en-AU" sz="1400" u="sng" dirty="0"/>
              <a:t>but excluding </a:t>
            </a:r>
            <a:r>
              <a:rPr lang="en-AU" sz="1400" u="sng" dirty="0" smtClean="0"/>
              <a:t>any </a:t>
            </a:r>
            <a:r>
              <a:rPr lang="en-AU" sz="1400" u="sng" dirty="0" err="1" smtClean="0"/>
              <a:t>subframe</a:t>
            </a:r>
            <a:r>
              <a:rPr lang="en-AU" sz="1400" u="sng" dirty="0" smtClean="0"/>
              <a:t> </a:t>
            </a:r>
            <a:r>
              <a:rPr lang="en-AU" sz="1400" u="sng" dirty="0"/>
              <a:t>padding in the last </a:t>
            </a:r>
            <a:r>
              <a:rPr lang="en-AU" sz="1400" u="sng" dirty="0" err="1" smtClean="0"/>
              <a:t>subframe</a:t>
            </a:r>
            <a:r>
              <a:rPr lang="en-AU" sz="1400" dirty="0" smtClean="0"/>
              <a:t> </a:t>
            </a:r>
            <a:r>
              <a:rPr lang="en-AU" sz="1200" dirty="0"/>
              <a:t>(802.11ac-2013, 8.6.1</a:t>
            </a:r>
            <a:r>
              <a:rPr lang="en-AU" sz="1200" dirty="0" smtClean="0"/>
              <a:t>)</a:t>
            </a:r>
          </a:p>
          <a:p>
            <a:pPr lvl="3"/>
            <a:r>
              <a:rPr lang="en-US" sz="1200" i="1" dirty="0" smtClean="0"/>
              <a:t>APEP_LENGTH</a:t>
            </a:r>
            <a:r>
              <a:rPr lang="en-US" sz="1200" dirty="0" smtClean="0"/>
              <a:t> = </a:t>
            </a:r>
            <a:r>
              <a:rPr lang="en-US" sz="1400" dirty="0"/>
              <a:t>(MSDU + MAC header + </a:t>
            </a:r>
            <a:r>
              <a:rPr lang="en-US" sz="1400" dirty="0" smtClean="0"/>
              <a:t>delimiter)*2 + padding = (1500 + 30 + 4)*2 + 2 = 3070 bytes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151875"/>
              </p:ext>
            </p:extLst>
          </p:nvPr>
        </p:nvGraphicFramePr>
        <p:xfrm>
          <a:off x="1866900" y="5791200"/>
          <a:ext cx="61658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Equation" r:id="rId4" imgW="5333760" imgH="482400" progId="Equation.3">
                  <p:embed/>
                </p:oleObj>
              </mc:Choice>
              <mc:Fallback>
                <p:oleObj name="Equation" r:id="rId4" imgW="533376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66900" y="5791200"/>
                        <a:ext cx="616585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084691"/>
              </p:ext>
            </p:extLst>
          </p:nvPr>
        </p:nvGraphicFramePr>
        <p:xfrm>
          <a:off x="2065338" y="5181600"/>
          <a:ext cx="57562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Equation" r:id="rId6" imgW="4978080" imgH="482400" progId="Equation.3">
                  <p:embed/>
                </p:oleObj>
              </mc:Choice>
              <mc:Fallback>
                <p:oleObj name="Equation" r:id="rId6" imgW="4978080" imgH="482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338" y="5181600"/>
                        <a:ext cx="57562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000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Clarification Issues (3)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A-MPDU </a:t>
            </a:r>
            <a:r>
              <a:rPr lang="en-US" dirty="0" err="1"/>
              <a:t>Tx</a:t>
            </a:r>
            <a:r>
              <a:rPr lang="en-US" dirty="0"/>
              <a:t> time </a:t>
            </a:r>
            <a:r>
              <a:rPr lang="en-US" dirty="0" smtClean="0"/>
              <a:t>estimation (cont.)</a:t>
            </a:r>
          </a:p>
          <a:p>
            <a:pPr lvl="1"/>
            <a:r>
              <a:rPr lang="en-US" dirty="0" smtClean="0"/>
              <a:t>A-MPDU </a:t>
            </a:r>
            <a:r>
              <a:rPr lang="en-US" dirty="0"/>
              <a:t>size = (</a:t>
            </a:r>
            <a:r>
              <a:rPr lang="en-US" dirty="0" smtClean="0"/>
              <a:t>(</a:t>
            </a:r>
            <a:r>
              <a:rPr lang="en-US" dirty="0"/>
              <a:t>MSDU + MAC header + delimiter </a:t>
            </a:r>
            <a:r>
              <a:rPr lang="en-US" dirty="0" smtClean="0"/>
              <a:t>)*2 + padding1 + padding2)*8 </a:t>
            </a:r>
            <a:r>
              <a:rPr lang="en-US" dirty="0"/>
              <a:t>+ service + tail = </a:t>
            </a:r>
            <a:r>
              <a:rPr lang="en-US" dirty="0" smtClean="0"/>
              <a:t>((</a:t>
            </a:r>
            <a:r>
              <a:rPr lang="en-US" dirty="0"/>
              <a:t>1500 + 30 + </a:t>
            </a:r>
            <a:r>
              <a:rPr lang="en-US" dirty="0" smtClean="0"/>
              <a:t>4)*2 </a:t>
            </a:r>
            <a:r>
              <a:rPr lang="en-US" dirty="0"/>
              <a:t>+ </a:t>
            </a:r>
            <a:r>
              <a:rPr lang="en-US" dirty="0" smtClean="0"/>
              <a:t>2 + 1)*8 +16 </a:t>
            </a:r>
            <a:r>
              <a:rPr lang="en-US" dirty="0"/>
              <a:t>+ 6 = </a:t>
            </a:r>
            <a:r>
              <a:rPr lang="en-US" dirty="0" smtClean="0"/>
              <a:t>24590 </a:t>
            </a:r>
            <a:r>
              <a:rPr lang="en-US" dirty="0"/>
              <a:t>bits</a:t>
            </a:r>
          </a:p>
          <a:p>
            <a:pPr lvl="1"/>
            <a:r>
              <a:rPr lang="en-US" dirty="0"/>
              <a:t>A-MPDU duration = ceil((</a:t>
            </a:r>
            <a:r>
              <a:rPr lang="en-US" dirty="0" err="1"/>
              <a:t>FrameLength</a:t>
            </a:r>
            <a:r>
              <a:rPr lang="en-US" dirty="0"/>
              <a:t>*8) /rate /</a:t>
            </a:r>
            <a:r>
              <a:rPr lang="en-US" dirty="0" err="1"/>
              <a:t>OFDMsymbolduration</a:t>
            </a:r>
            <a:r>
              <a:rPr lang="en-US" dirty="0"/>
              <a:t>) * </a:t>
            </a:r>
            <a:r>
              <a:rPr lang="en-US" dirty="0" err="1"/>
              <a:t>OFDMsymbolduration</a:t>
            </a:r>
            <a:r>
              <a:rPr lang="en-US" dirty="0"/>
              <a:t> + PHY Header = ceil(24598/6.5/4) * 4 + 40 = </a:t>
            </a:r>
            <a:r>
              <a:rPr lang="en-US" dirty="0" smtClean="0"/>
              <a:t>3824 us</a:t>
            </a:r>
          </a:p>
          <a:p>
            <a:r>
              <a:rPr lang="en-US" dirty="0" smtClean="0"/>
              <a:t>EOF padding is 0 octets</a:t>
            </a:r>
            <a:endParaRPr lang="en-AU" sz="2800" dirty="0"/>
          </a:p>
          <a:p>
            <a:pPr lvl="1"/>
            <a:r>
              <a:rPr lang="en-US" dirty="0" smtClean="0"/>
              <a:t>Since A-MPDU is already aligned to PSDU_LENGTH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23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 calibration results</a:t>
            </a:r>
          </a:p>
          <a:p>
            <a:pPr lvl="1"/>
            <a:r>
              <a:rPr lang="en-US" dirty="0" smtClean="0"/>
              <a:t>Performed simulations for Tests 1 – 3</a:t>
            </a:r>
          </a:p>
          <a:p>
            <a:pPr lvl="1"/>
            <a:r>
              <a:rPr lang="en-US" dirty="0" smtClean="0"/>
              <a:t>Simulation results show similar trend with other companies results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7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b="0" dirty="0" smtClean="0"/>
              <a:t>[1</a:t>
            </a:r>
            <a:r>
              <a:rPr lang="en-US" altLang="zh-CN" b="0" dirty="0"/>
              <a:t>] </a:t>
            </a:r>
            <a:r>
              <a:rPr lang="en-US" altLang="zh-CN" b="0" dirty="0" smtClean="0"/>
              <a:t>11-14-0980-04-00ax-simulation-scenarios</a:t>
            </a:r>
          </a:p>
          <a:p>
            <a:pPr>
              <a:buNone/>
            </a:pPr>
            <a:r>
              <a:rPr lang="en-US" altLang="zh-CN" b="0" dirty="0" smtClean="0"/>
              <a:t>[2</a:t>
            </a:r>
            <a:r>
              <a:rPr lang="en-US" altLang="zh-CN" b="0" dirty="0"/>
              <a:t>] </a:t>
            </a:r>
            <a:r>
              <a:rPr lang="en-US" altLang="zh-CN" b="0" dirty="0" smtClean="0"/>
              <a:t>11-14-0571-05-00ax-evaluation-methodology</a:t>
            </a:r>
          </a:p>
          <a:p>
            <a:pPr>
              <a:buNone/>
            </a:pPr>
            <a:r>
              <a:rPr lang="en-US" altLang="zh-CN" b="0" dirty="0" smtClean="0"/>
              <a:t>[3] 11-14-1175-01-00ax-mac-calibration-results</a:t>
            </a:r>
          </a:p>
          <a:p>
            <a:pPr>
              <a:buNone/>
            </a:pPr>
            <a:r>
              <a:rPr lang="en-US" altLang="zh-CN" b="0" dirty="0" smtClean="0"/>
              <a:t>[4] 11-14-0600-00-00ax-mac-simulator-calibration</a:t>
            </a:r>
          </a:p>
          <a:p>
            <a:pPr>
              <a:buNone/>
            </a:pPr>
            <a:r>
              <a:rPr lang="en-US" altLang="zh-CN" b="0" dirty="0" smtClean="0"/>
              <a:t>[5] 11-14-1230-00-00ax-mac-calibration-result</a:t>
            </a:r>
          </a:p>
          <a:p>
            <a:pPr>
              <a:buNone/>
            </a:pPr>
            <a:r>
              <a:rPr lang="en-US" altLang="zh-CN" b="0" dirty="0" smtClean="0"/>
              <a:t>[6] 11-14-1217-00-00ax-mac-calibration-results-for-test-1-and-2</a:t>
            </a:r>
          </a:p>
          <a:p>
            <a:pPr>
              <a:buNone/>
            </a:pPr>
            <a:r>
              <a:rPr lang="en-US" altLang="zh-CN" b="0" dirty="0" smtClean="0"/>
              <a:t>[7] 11-14-1191-00-00ax-mac-calibration-huawei-results</a:t>
            </a:r>
          </a:p>
          <a:p>
            <a:pPr>
              <a:buNone/>
            </a:pPr>
            <a:r>
              <a:rPr lang="en-US" altLang="zh-CN" b="0" dirty="0" smtClean="0"/>
              <a:t>[8] 11-14-1147-00-00ax-mac-simulator-calibration-results</a:t>
            </a:r>
          </a:p>
          <a:p>
            <a:pPr>
              <a:buNone/>
            </a:pPr>
            <a:r>
              <a:rPr lang="en-US" altLang="zh-CN" b="0" dirty="0" smtClean="0"/>
              <a:t>[9] 11-14-1192-03-00ax-comparing-mac-calibration-results</a:t>
            </a:r>
          </a:p>
          <a:p>
            <a:pPr>
              <a:buNone/>
            </a:pPr>
            <a:endParaRPr lang="en-US" altLang="ja-JP" b="0" dirty="0" smtClean="0">
              <a:ea typeface="MS PGothic" pitchFamily="34" charset="-128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Igor Kim, ETRI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1a. MAC Overhead w/o RTS/CTS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199"/>
            <a:ext cx="7772400" cy="33527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Simulation Parameters</a:t>
            </a:r>
          </a:p>
          <a:p>
            <a:pPr lvl="1"/>
            <a:r>
              <a:rPr lang="en-US" dirty="0" smtClean="0"/>
              <a:t>Guard interval: long</a:t>
            </a:r>
          </a:p>
          <a:p>
            <a:pPr lvl="1"/>
            <a:r>
              <a:rPr lang="en-US" dirty="0" smtClean="0"/>
              <a:t>Data preamble: 11ac</a:t>
            </a:r>
          </a:p>
          <a:p>
            <a:pPr lvl="1"/>
            <a:r>
              <a:rPr lang="en-US" dirty="0" smtClean="0"/>
              <a:t>Bandwidth: 20 MHz</a:t>
            </a:r>
          </a:p>
          <a:p>
            <a:pPr lvl="1"/>
            <a:r>
              <a:rPr lang="en-US" dirty="0" smtClean="0"/>
              <a:t>A-MPDU aggregation: 2 MPDU per A-MPDU</a:t>
            </a:r>
          </a:p>
          <a:p>
            <a:pPr lvl="1"/>
            <a:r>
              <a:rPr lang="en-US" dirty="0" smtClean="0"/>
              <a:t>Max retries: 10</a:t>
            </a:r>
          </a:p>
          <a:p>
            <a:pPr lvl="1"/>
            <a:r>
              <a:rPr lang="en-US" dirty="0" smtClean="0"/>
              <a:t>Fixed MCS: MCS0 (6.5 Mbit/s) and MCS8 (78 Mbit/s)</a:t>
            </a:r>
          </a:p>
          <a:p>
            <a:pPr lvl="1"/>
            <a:r>
              <a:rPr lang="en-US" dirty="0" smtClean="0"/>
              <a:t>RTS/CTS: off</a:t>
            </a:r>
          </a:p>
          <a:p>
            <a:pPr lvl="1"/>
            <a:r>
              <a:rPr lang="en-US" dirty="0" err="1" smtClean="0"/>
              <a:t>Cwmin</a:t>
            </a:r>
            <a:r>
              <a:rPr lang="en-US" dirty="0" smtClean="0"/>
              <a:t>: 15</a:t>
            </a:r>
          </a:p>
          <a:p>
            <a:pPr lvl="1"/>
            <a:r>
              <a:rPr lang="en-US" dirty="0" smtClean="0"/>
              <a:t>AIFSN [BE]: 2</a:t>
            </a:r>
          </a:p>
          <a:p>
            <a:pPr lvl="1"/>
            <a:r>
              <a:rPr lang="en-US" dirty="0" smtClean="0"/>
              <a:t>PER: 0</a:t>
            </a:r>
          </a:p>
          <a:p>
            <a:pPr lvl="1"/>
            <a:r>
              <a:rPr lang="en-US" dirty="0" smtClean="0"/>
              <a:t>MSDU length: 500, 1000, 1500, 2000 bytes</a:t>
            </a:r>
          </a:p>
          <a:p>
            <a:pPr lvl="1"/>
            <a:r>
              <a:rPr lang="en-US" dirty="0" smtClean="0"/>
              <a:t>Application data size: 464, 964, 1464, 1964 bytes</a:t>
            </a:r>
          </a:p>
          <a:p>
            <a:pPr lvl="1"/>
            <a:r>
              <a:rPr lang="en-US" dirty="0" smtClean="0"/>
              <a:t>L4 – L3 header overhead: 36 bytes</a:t>
            </a:r>
          </a:p>
          <a:p>
            <a:pPr lvl="1"/>
            <a:r>
              <a:rPr lang="en-US" dirty="0" smtClean="0"/>
              <a:t>SIFS: 16us, DIFS = AIFS [BE] = 34us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2" y="6475413"/>
            <a:ext cx="989053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Group 6"/>
          <p:cNvGrpSpPr>
            <a:grpSpLocks/>
          </p:cNvGrpSpPr>
          <p:nvPr/>
        </p:nvGrpSpPr>
        <p:grpSpPr>
          <a:xfrm>
            <a:off x="2895600" y="1828800"/>
            <a:ext cx="3124200" cy="790549"/>
            <a:chOff x="0" y="0"/>
            <a:chExt cx="1999753" cy="473102"/>
          </a:xfrm>
        </p:grpSpPr>
        <p:sp>
          <p:nvSpPr>
            <p:cNvPr id="8" name="Oval 7"/>
            <p:cNvSpPr/>
            <p:nvPr/>
          </p:nvSpPr>
          <p:spPr>
            <a:xfrm>
              <a:off x="0" y="0"/>
              <a:ext cx="561975" cy="457200"/>
            </a:xfrm>
            <a:prstGeom prst="ellipse">
              <a:avLst/>
            </a:prstGeom>
            <a:solidFill>
              <a:srgbClr val="969696">
                <a:lumMod val="90000"/>
              </a:srgbClr>
            </a:solidFill>
            <a:ln w="9525" cap="flat" cmpd="sng" algn="ctr">
              <a:solidFill>
                <a:srgbClr val="00CC9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b="1" kern="1200" dirty="0">
                  <a:solidFill>
                    <a:srgbClr val="FFFFFF"/>
                  </a:solidFill>
                  <a:effectLst/>
                  <a:latin typeface="굴림"/>
                  <a:cs typeface="굴림"/>
                </a:rPr>
                <a:t>STA 1</a:t>
              </a:r>
              <a:endParaRPr lang="en-AU" sz="2000" b="1" dirty="0">
                <a:effectLst/>
                <a:latin typeface="굴림"/>
                <a:cs typeface="굴림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542553" y="15902"/>
              <a:ext cx="457200" cy="457200"/>
            </a:xfrm>
            <a:prstGeom prst="ellipse">
              <a:avLst/>
            </a:prstGeom>
            <a:gradFill rotWithShape="1">
              <a:gsLst>
                <a:gs pos="0">
                  <a:srgbClr val="00CC99">
                    <a:shade val="51000"/>
                    <a:satMod val="130000"/>
                  </a:srgbClr>
                </a:gs>
                <a:gs pos="80000">
                  <a:srgbClr val="00CC99">
                    <a:shade val="93000"/>
                    <a:satMod val="130000"/>
                  </a:srgbClr>
                </a:gs>
                <a:gs pos="100000">
                  <a:srgbClr val="00CC99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00CC9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b="1" kern="1200">
                  <a:solidFill>
                    <a:srgbClr val="FFFFFF"/>
                  </a:solidFill>
                  <a:effectLst/>
                  <a:latin typeface="굴림"/>
                  <a:cs typeface="굴림"/>
                </a:rPr>
                <a:t>AP1</a:t>
              </a:r>
              <a:endParaRPr lang="en-AU" sz="2400" b="1">
                <a:effectLst/>
                <a:latin typeface="굴림"/>
                <a:cs typeface="굴림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572494" y="270344"/>
              <a:ext cx="9525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0CC99"/>
              </a:solidFill>
              <a:prstDash val="solid"/>
              <a:headEnd type="none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</p:spTree>
    <p:extLst>
      <p:ext uri="{BB962C8B-B14F-4D97-AF65-F5344CB8AC3E}">
        <p14:creationId xmlns:p14="http://schemas.microsoft.com/office/powerpoint/2010/main" val="51804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/>
              <a:t>1a</a:t>
            </a:r>
            <a:r>
              <a:rPr lang="en-US" dirty="0" smtClean="0"/>
              <a:t>. Check Points</a:t>
            </a:r>
            <a:endParaRPr lang="en-AU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85685"/>
              </p:ext>
            </p:extLst>
          </p:nvPr>
        </p:nvGraphicFramePr>
        <p:xfrm>
          <a:off x="990600" y="3505200"/>
          <a:ext cx="6934201" cy="2362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6478"/>
                <a:gridCol w="1774084"/>
                <a:gridCol w="2888663"/>
                <a:gridCol w="964976"/>
              </a:tblGrid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Test Items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Check points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Standard definition</a:t>
                      </a:r>
                      <a:endParaRPr lang="en-AU" sz="110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Matching?</a:t>
                      </a:r>
                      <a:endParaRPr lang="en-AU" sz="110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A-MPDU duration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</a:rPr>
                        <a:t>Tcp2 - Tcp1 = 3824 us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effectLst/>
                        </a:rPr>
                        <a:t>ceil((</a:t>
                      </a:r>
                      <a:r>
                        <a:rPr lang="en-GB" sz="1050" kern="1200" dirty="0" err="1">
                          <a:effectLst/>
                        </a:rPr>
                        <a:t>FrameLength</a:t>
                      </a:r>
                      <a:r>
                        <a:rPr lang="en-GB" sz="1050" kern="1200" dirty="0">
                          <a:effectLst/>
                        </a:rPr>
                        <a:t>*8)/rate/</a:t>
                      </a:r>
                      <a:r>
                        <a:rPr lang="en-GB" sz="1050" kern="1200" dirty="0" err="1">
                          <a:effectLst/>
                        </a:rPr>
                        <a:t>OFDMsymbolduration</a:t>
                      </a:r>
                      <a:r>
                        <a:rPr lang="en-GB" sz="1050" kern="1200" dirty="0">
                          <a:effectLst/>
                        </a:rPr>
                        <a:t>) * </a:t>
                      </a:r>
                      <a:r>
                        <a:rPr lang="en-GB" sz="1050" kern="1200" dirty="0" err="1">
                          <a:effectLst/>
                        </a:rPr>
                        <a:t>OFDMsymbolduration</a:t>
                      </a:r>
                      <a:r>
                        <a:rPr lang="en-GB" sz="1050" kern="1200" dirty="0">
                          <a:effectLst/>
                        </a:rPr>
                        <a:t> + PHY Header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en-GB" sz="1200" dirty="0" smtClean="0">
                          <a:effectLst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SIFS </a:t>
                      </a:r>
                      <a:endParaRPr lang="en-AU" sz="110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</a:rPr>
                        <a:t>Tcp3 - Tcp2 = 16 </a:t>
                      </a:r>
                      <a:r>
                        <a:rPr lang="en-GB" sz="1200" kern="1200" dirty="0">
                          <a:effectLst/>
                        </a:rPr>
                        <a:t>us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effectLst/>
                        </a:rPr>
                        <a:t>16 us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en-GB" sz="1200" dirty="0" smtClean="0">
                          <a:effectLst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533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ACK duration </a:t>
                      </a:r>
                      <a:endParaRPr lang="en-AU" sz="110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</a:rPr>
                        <a:t>Tcp4 - Tcp3 = 68 us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effectLst/>
                        </a:rPr>
                        <a:t>ceil((</a:t>
                      </a:r>
                      <a:r>
                        <a:rPr lang="en-GB" sz="1050" kern="1200" dirty="0" err="1">
                          <a:effectLst/>
                        </a:rPr>
                        <a:t>ACKFrameLength</a:t>
                      </a:r>
                      <a:r>
                        <a:rPr lang="en-GB" sz="1050" kern="1200" dirty="0">
                          <a:effectLst/>
                        </a:rPr>
                        <a:t>*8)/rate/</a:t>
                      </a:r>
                      <a:r>
                        <a:rPr lang="en-GB" sz="1050" kern="1200" dirty="0" err="1">
                          <a:effectLst/>
                        </a:rPr>
                        <a:t>OFDMsymbolduration</a:t>
                      </a:r>
                      <a:r>
                        <a:rPr lang="en-GB" sz="1050" kern="1200" dirty="0">
                          <a:effectLst/>
                        </a:rPr>
                        <a:t>) * </a:t>
                      </a:r>
                      <a:r>
                        <a:rPr lang="en-GB" sz="1050" kern="1200" dirty="0" err="1">
                          <a:effectLst/>
                        </a:rPr>
                        <a:t>OFDMsymbolduration</a:t>
                      </a:r>
                      <a:r>
                        <a:rPr lang="en-GB" sz="1050" kern="1200" dirty="0">
                          <a:effectLst/>
                        </a:rPr>
                        <a:t> + PHY Header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en-GB" sz="1200" dirty="0" smtClean="0">
                          <a:effectLst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Defer &amp; backoff duration </a:t>
                      </a:r>
                      <a:endParaRPr lang="en-AU" sz="110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</a:rPr>
                        <a:t>Tcp5 - Tcp4 = 101.5 us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effectLst/>
                        </a:rPr>
                        <a:t>DIFS(34 us)+</a:t>
                      </a:r>
                      <a:r>
                        <a:rPr lang="en-US" sz="1050" kern="1200" dirty="0" err="1">
                          <a:effectLst/>
                        </a:rPr>
                        <a:t>backoff</a:t>
                      </a:r>
                      <a:r>
                        <a:rPr lang="en-US" sz="1050" kern="1200" dirty="0">
                          <a:effectLst/>
                        </a:rPr>
                        <a:t> (</a:t>
                      </a:r>
                      <a:r>
                        <a:rPr lang="en-US" sz="1050" kern="1200" dirty="0" err="1">
                          <a:effectLst/>
                        </a:rPr>
                        <a:t>CWmin</a:t>
                      </a:r>
                      <a:r>
                        <a:rPr lang="en-US" sz="1050" kern="1200" dirty="0">
                          <a:effectLst/>
                        </a:rPr>
                        <a:t>)</a:t>
                      </a:r>
                      <a:endParaRPr lang="en-A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effectLst/>
                        </a:rPr>
                        <a:t>=</a:t>
                      </a:r>
                      <a:r>
                        <a:rPr lang="en-GB" sz="1050" kern="1200" dirty="0" smtClean="0">
                          <a:effectLst/>
                        </a:rPr>
                        <a:t>34us+n*9/2us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en-GB" sz="1200" dirty="0" smtClean="0">
                          <a:effectLst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图片 0" descr="Figure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1905000"/>
            <a:ext cx="7620000" cy="1066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90599" y="3276599"/>
            <a:ext cx="22573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MSDU size = 1500 bytes, MCS0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256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/>
              <a:t>1a</a:t>
            </a:r>
            <a:r>
              <a:rPr lang="en-US" dirty="0" smtClean="0"/>
              <a:t>. Simulation Time Trace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85833"/>
              </p:ext>
            </p:extLst>
          </p:nvPr>
        </p:nvGraphicFramePr>
        <p:xfrm>
          <a:off x="2209800" y="1905000"/>
          <a:ext cx="4724400" cy="4000500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446215"/>
                <a:gridCol w="2982785"/>
                <a:gridCol w="1295400"/>
              </a:tblGrid>
              <a:tr h="266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CP1 </a:t>
                      </a:r>
                      <a:r>
                        <a:rPr lang="en-US" sz="1200" b="1" u="none" strike="noStrike" dirty="0"/>
                        <a:t>start of </a:t>
                      </a:r>
                      <a:r>
                        <a:rPr lang="en-US" sz="1200" b="1" u="none" strike="noStrike" dirty="0" smtClean="0"/>
                        <a:t>A-MPDU, [sec]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34.618888503164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66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CP2 </a:t>
                      </a:r>
                      <a:r>
                        <a:rPr lang="en-US" sz="1200" b="1" u="none" strike="noStrike" dirty="0"/>
                        <a:t>end of </a:t>
                      </a:r>
                      <a:r>
                        <a:rPr lang="en-US" sz="1200" b="1" u="none" strike="noStrike" dirty="0" smtClean="0"/>
                        <a:t>A-MPDU, [sec]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34.62271251983 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/>
                        <a:t>　</a:t>
                      </a:r>
                      <a:endParaRPr lang="zh-CN" altLang="en-US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CP2-CP1, [us]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3824.016666 </a:t>
                      </a:r>
                      <a:endParaRPr lang="en-US" altLang="zh-CN" sz="105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/>
                        <a:t>　</a:t>
                      </a:r>
                      <a:endParaRPr lang="zh-CN" altLang="en-US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Expected A-MPDU duration,</a:t>
                      </a:r>
                      <a:r>
                        <a:rPr lang="en-US" sz="1200" b="1" u="none" strike="noStrike" baseline="0" dirty="0" smtClean="0"/>
                        <a:t> [us]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/>
                        <a:t>3824 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endParaRPr lang="zh-CN" altLang="en-US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Difference, [us] – signal propagation delay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0.016666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  <a:tr h="266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CP3 </a:t>
                      </a:r>
                      <a:r>
                        <a:rPr lang="en-US" sz="1200" b="1" u="none" strike="noStrike" dirty="0"/>
                        <a:t>start of </a:t>
                      </a:r>
                      <a:r>
                        <a:rPr lang="en-US" sz="1200" b="1" u="none" strike="noStrike" dirty="0" smtClean="0"/>
                        <a:t>BA, [sec]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34.62272851983 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/>
                        <a:t>　</a:t>
                      </a:r>
                      <a:endParaRPr lang="zh-CN" altLang="en-US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CP3-CP2, [us]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/>
                        <a:t>16 </a:t>
                      </a:r>
                      <a:endParaRPr lang="en-US" altLang="zh-CN" sz="105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/>
                        <a:t>　</a:t>
                      </a:r>
                      <a:endParaRPr lang="zh-CN" altLang="en-US" sz="1050" b="1" i="0" u="none" strike="noStrike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Expected SIFS duration,</a:t>
                      </a:r>
                      <a:r>
                        <a:rPr lang="en-US" sz="1200" b="1" u="none" strike="noStrike" baseline="0" dirty="0" smtClean="0"/>
                        <a:t> [us]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/>
                        <a:t>16 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  <a:tr h="266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CP4 </a:t>
                      </a:r>
                      <a:r>
                        <a:rPr lang="en-US" sz="1200" b="1" u="none" strike="noStrike" dirty="0"/>
                        <a:t>end of </a:t>
                      </a:r>
                      <a:r>
                        <a:rPr lang="en-US" sz="1200" b="1" u="none" strike="noStrike" dirty="0" smtClean="0"/>
                        <a:t>BA, [sec]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34.622796536497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/>
                        <a:t>　</a:t>
                      </a:r>
                      <a:endParaRPr lang="zh-CN" altLang="en-US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CP4-CP3, [us]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68.016666 </a:t>
                      </a:r>
                      <a:endParaRPr lang="en-US" altLang="zh-CN" sz="105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/>
                        <a:t>　</a:t>
                      </a:r>
                      <a:endParaRPr lang="zh-CN" altLang="en-US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Expected ACK duration, [us]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/>
                        <a:t>68 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endParaRPr lang="zh-CN" altLang="en-US" sz="1050" b="1" i="0" u="none" strike="noStrike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Difference, [us] – signal propagation delay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0.016666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  <a:tr h="266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CP5 </a:t>
                      </a:r>
                      <a:r>
                        <a:rPr lang="en-US" sz="1200" b="1" u="none" strike="noStrike" dirty="0"/>
                        <a:t>start of </a:t>
                      </a:r>
                      <a:r>
                        <a:rPr lang="en-US" sz="1200" b="1" u="none" strike="noStrike" dirty="0" smtClean="0"/>
                        <a:t>new A-MPDU, [sec]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34.622839536497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/>
                        <a:t>　</a:t>
                      </a:r>
                      <a:endParaRPr lang="zh-CN" altLang="en-US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CP5-CP4, [us]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/>
                        <a:t>43 </a:t>
                      </a:r>
                      <a:endParaRPr lang="en-US" altLang="zh-CN" sz="105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/>
                        <a:t>　</a:t>
                      </a:r>
                      <a:endParaRPr lang="zh-CN" altLang="en-US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/>
                        <a:t>Expected DIFS</a:t>
                      </a:r>
                      <a:r>
                        <a:rPr lang="en-US" sz="1200" b="1" u="none" strike="noStrike" baseline="0" dirty="0" smtClean="0"/>
                        <a:t> + </a:t>
                      </a:r>
                      <a:r>
                        <a:rPr lang="en-US" sz="1200" b="1" u="none" strike="noStrike" dirty="0" err="1" smtClean="0"/>
                        <a:t>backoff</a:t>
                      </a:r>
                      <a:r>
                        <a:rPr lang="en-US" sz="1200" b="1" u="none" strike="noStrike" dirty="0" smtClean="0"/>
                        <a:t> duration, [us]</a:t>
                      </a:r>
                      <a:endParaRPr lang="en-US" sz="120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i="0" u="none" strike="noStrike" dirty="0" smtClean="0">
                          <a:latin typeface="+mn-lt"/>
                        </a:rPr>
                        <a:t>[34, 169]</a:t>
                      </a:r>
                      <a:endParaRPr lang="en-US" altLang="zh-CN" sz="1050" b="1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67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/>
              <a:t>1a</a:t>
            </a:r>
            <a:r>
              <a:rPr lang="en-US" dirty="0" smtClean="0"/>
              <a:t>. Throughput Results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3188496"/>
              </p:ext>
            </p:extLst>
          </p:nvPr>
        </p:nvGraphicFramePr>
        <p:xfrm>
          <a:off x="304800" y="2057400"/>
          <a:ext cx="8458200" cy="3621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560"/>
                <a:gridCol w="1037326"/>
                <a:gridCol w="797943"/>
                <a:gridCol w="1720971"/>
                <a:gridCol w="1600200"/>
                <a:gridCol w="1371600"/>
                <a:gridCol w="1371600"/>
              </a:tblGrid>
              <a:tr h="432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MCS index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data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MSDU size, [Bytes]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Numerical L4</a:t>
                      </a:r>
                      <a:r>
                        <a:rPr lang="en-GB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Throughput, [Mbit/s]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L4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Numerical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MAC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Simulated 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MAC Throughput, [Mbit/s]</a:t>
                      </a:r>
                      <a:endParaRPr lang="en-AU" sz="1050" dirty="0" smtClean="0">
                        <a:effectLst/>
                        <a:latin typeface="+mn-lt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4.79112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4.79111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5.16284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5.16284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5.55313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5.55293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5.76051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5.76030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5.84208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5.84192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5.98573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5.98558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2000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5.99519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5.99482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6.10508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6.10471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21.99486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21.99063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23.70136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23.69680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34.93281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34.94223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36.23735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36.24714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1464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1500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43.25496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43.26557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44.31860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44.32949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8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1964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굴림"/>
                        </a:rPr>
                        <a:t>2000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48.67913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48.68493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49.57141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  <a:cs typeface="굴림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49.57733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52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1b. MAC Overhead with RTS/CTS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199"/>
            <a:ext cx="7772400" cy="33527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Simulation Parameters</a:t>
            </a:r>
          </a:p>
          <a:p>
            <a:pPr lvl="1"/>
            <a:r>
              <a:rPr lang="en-US" dirty="0" smtClean="0"/>
              <a:t>Guard interval: long</a:t>
            </a:r>
          </a:p>
          <a:p>
            <a:pPr lvl="1"/>
            <a:r>
              <a:rPr lang="en-US" dirty="0" smtClean="0"/>
              <a:t>Data preamble: 11ac</a:t>
            </a:r>
          </a:p>
          <a:p>
            <a:pPr lvl="1"/>
            <a:r>
              <a:rPr lang="en-US" dirty="0" smtClean="0"/>
              <a:t>Bandwidth: 20 MHz</a:t>
            </a:r>
          </a:p>
          <a:p>
            <a:pPr lvl="1"/>
            <a:r>
              <a:rPr lang="en-US" dirty="0" smtClean="0"/>
              <a:t>A-MPDU aggregation: 2 MPDU per A-MPDU</a:t>
            </a:r>
          </a:p>
          <a:p>
            <a:pPr lvl="1"/>
            <a:r>
              <a:rPr lang="en-US" dirty="0" smtClean="0"/>
              <a:t>Max retries: 10</a:t>
            </a:r>
          </a:p>
          <a:p>
            <a:pPr lvl="1"/>
            <a:r>
              <a:rPr lang="en-US" dirty="0" smtClean="0"/>
              <a:t>Fixed MCS: MCS0 (6.5 Mbit/s) and MCS8 (78 Mbit/s)</a:t>
            </a:r>
          </a:p>
          <a:p>
            <a:pPr lvl="1"/>
            <a:r>
              <a:rPr lang="en-US" dirty="0" smtClean="0"/>
              <a:t>RTS/CTS: on</a:t>
            </a:r>
          </a:p>
          <a:p>
            <a:pPr lvl="1"/>
            <a:r>
              <a:rPr lang="en-US" dirty="0" err="1" smtClean="0"/>
              <a:t>Cwmin</a:t>
            </a:r>
            <a:r>
              <a:rPr lang="en-US" dirty="0" smtClean="0"/>
              <a:t>: 15</a:t>
            </a:r>
          </a:p>
          <a:p>
            <a:pPr lvl="1"/>
            <a:r>
              <a:rPr lang="en-US" dirty="0" smtClean="0"/>
              <a:t>AIFSN [BE]: 2</a:t>
            </a:r>
          </a:p>
          <a:p>
            <a:pPr lvl="1"/>
            <a:r>
              <a:rPr lang="en-US" dirty="0" smtClean="0"/>
              <a:t>PER: 0</a:t>
            </a:r>
          </a:p>
          <a:p>
            <a:pPr lvl="1"/>
            <a:r>
              <a:rPr lang="en-US" dirty="0" smtClean="0"/>
              <a:t>MSDU length: 500, 1000, 1500, 2000 bytes</a:t>
            </a:r>
          </a:p>
          <a:p>
            <a:pPr lvl="1"/>
            <a:r>
              <a:rPr lang="en-US" dirty="0" smtClean="0"/>
              <a:t>Application data size: 464, 964, 1464, 1964 bytes</a:t>
            </a:r>
          </a:p>
          <a:p>
            <a:pPr lvl="1"/>
            <a:r>
              <a:rPr lang="en-US" dirty="0" smtClean="0"/>
              <a:t>L4 – L3 header overhead: 36 bytes</a:t>
            </a:r>
          </a:p>
          <a:p>
            <a:pPr lvl="1"/>
            <a:r>
              <a:rPr lang="en-US" dirty="0" smtClean="0"/>
              <a:t>SIFS: 16us, DIFS = AIFS [BE] = 34us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7" name="Group 6"/>
          <p:cNvGrpSpPr>
            <a:grpSpLocks/>
          </p:cNvGrpSpPr>
          <p:nvPr/>
        </p:nvGrpSpPr>
        <p:grpSpPr>
          <a:xfrm>
            <a:off x="2895600" y="1828800"/>
            <a:ext cx="3124200" cy="790549"/>
            <a:chOff x="0" y="0"/>
            <a:chExt cx="1999753" cy="473102"/>
          </a:xfrm>
        </p:grpSpPr>
        <p:sp>
          <p:nvSpPr>
            <p:cNvPr id="8" name="Oval 7"/>
            <p:cNvSpPr/>
            <p:nvPr/>
          </p:nvSpPr>
          <p:spPr>
            <a:xfrm>
              <a:off x="0" y="0"/>
              <a:ext cx="561975" cy="457200"/>
            </a:xfrm>
            <a:prstGeom prst="ellipse">
              <a:avLst/>
            </a:prstGeom>
            <a:solidFill>
              <a:srgbClr val="969696">
                <a:lumMod val="90000"/>
              </a:srgbClr>
            </a:solidFill>
            <a:ln w="9525" cap="flat" cmpd="sng" algn="ctr">
              <a:solidFill>
                <a:srgbClr val="00CC9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b="1" kern="1200" dirty="0">
                  <a:solidFill>
                    <a:srgbClr val="FFFFFF"/>
                  </a:solidFill>
                  <a:effectLst/>
                  <a:latin typeface="굴림"/>
                  <a:cs typeface="굴림"/>
                </a:rPr>
                <a:t>STA 1</a:t>
              </a:r>
              <a:endParaRPr lang="en-AU" sz="2000" b="1" dirty="0">
                <a:effectLst/>
                <a:latin typeface="굴림"/>
                <a:cs typeface="굴림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542553" y="15902"/>
              <a:ext cx="457200" cy="457200"/>
            </a:xfrm>
            <a:prstGeom prst="ellipse">
              <a:avLst/>
            </a:prstGeom>
            <a:gradFill rotWithShape="1">
              <a:gsLst>
                <a:gs pos="0">
                  <a:srgbClr val="00CC99">
                    <a:shade val="51000"/>
                    <a:satMod val="130000"/>
                  </a:srgbClr>
                </a:gs>
                <a:gs pos="80000">
                  <a:srgbClr val="00CC99">
                    <a:shade val="93000"/>
                    <a:satMod val="130000"/>
                  </a:srgbClr>
                </a:gs>
                <a:gs pos="100000">
                  <a:srgbClr val="00CC99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00CC9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b="1" kern="1200" dirty="0">
                  <a:solidFill>
                    <a:srgbClr val="FFFFFF"/>
                  </a:solidFill>
                  <a:effectLst/>
                  <a:latin typeface="굴림"/>
                  <a:cs typeface="굴림"/>
                </a:rPr>
                <a:t>AP1</a:t>
              </a:r>
              <a:endParaRPr lang="en-AU" sz="1200" b="1" dirty="0">
                <a:effectLst/>
                <a:latin typeface="굴림"/>
                <a:cs typeface="굴림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572494" y="270344"/>
              <a:ext cx="9525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0CC99"/>
              </a:solidFill>
              <a:prstDash val="solid"/>
              <a:headEnd type="none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</p:spTree>
    <p:extLst>
      <p:ext uri="{BB962C8B-B14F-4D97-AF65-F5344CB8AC3E}">
        <p14:creationId xmlns:p14="http://schemas.microsoft.com/office/powerpoint/2010/main" val="358737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1b. Check Points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90599" y="3276599"/>
            <a:ext cx="22573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MSDU size = 1500 bytes, MCS0</a:t>
            </a:r>
            <a:endParaRPr lang="en-AU" dirty="0"/>
          </a:p>
        </p:txBody>
      </p:sp>
      <p:pic>
        <p:nvPicPr>
          <p:cNvPr id="10" name="图片 1" descr="Figure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1676400"/>
            <a:ext cx="8153400" cy="1295400"/>
          </a:xfrm>
          <a:prstGeom prst="rect">
            <a:avLst/>
          </a:prstGeom>
        </p:spPr>
      </p:pic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474784"/>
              </p:ext>
            </p:extLst>
          </p:nvPr>
        </p:nvGraphicFramePr>
        <p:xfrm>
          <a:off x="1143000" y="3563122"/>
          <a:ext cx="7086600" cy="22280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5191"/>
                <a:gridCol w="1813075"/>
                <a:gridCol w="2952150"/>
                <a:gridCol w="986184"/>
              </a:tblGrid>
              <a:tr h="469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Test Items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Check points</a:t>
                      </a:r>
                      <a:endParaRPr lang="en-A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Standard definition</a:t>
                      </a:r>
                      <a:endParaRPr lang="en-A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Matching?</a:t>
                      </a:r>
                      <a:endParaRPr lang="en-A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63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</a:rPr>
                        <a:t>RTS duration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</a:rPr>
                        <a:t>Tcp2 - Tcp1 = 52 us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effectLst/>
                        </a:rPr>
                        <a:t>ceil((</a:t>
                      </a:r>
                      <a:r>
                        <a:rPr lang="en-GB" sz="1000" kern="1200" dirty="0" err="1">
                          <a:effectLst/>
                        </a:rPr>
                        <a:t>RTSFrameLength</a:t>
                      </a:r>
                      <a:r>
                        <a:rPr lang="en-GB" sz="1000" kern="1200" dirty="0">
                          <a:effectLst/>
                        </a:rPr>
                        <a:t>*8)/rate/</a:t>
                      </a:r>
                      <a:r>
                        <a:rPr lang="en-GB" sz="1000" kern="1200" dirty="0" err="1">
                          <a:effectLst/>
                        </a:rPr>
                        <a:t>OFDMsymbolduration</a:t>
                      </a:r>
                      <a:r>
                        <a:rPr lang="en-GB" sz="1000" kern="1200" dirty="0">
                          <a:effectLst/>
                        </a:rPr>
                        <a:t>) * </a:t>
                      </a:r>
                      <a:r>
                        <a:rPr lang="en-GB" sz="1000" kern="1200" dirty="0" err="1">
                          <a:effectLst/>
                        </a:rPr>
                        <a:t>OFDMsymbolduration</a:t>
                      </a:r>
                      <a:r>
                        <a:rPr lang="en-GB" sz="1000" kern="1200" dirty="0">
                          <a:effectLst/>
                        </a:rPr>
                        <a:t> + PHY Header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YES</a:t>
                      </a: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63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CTS duration </a:t>
                      </a:r>
                      <a:endParaRPr lang="en-A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</a:rPr>
                        <a:t>Tcp4 - Tcp3 = 44 us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effectLst/>
                        </a:rPr>
                        <a:t>ceil((</a:t>
                      </a:r>
                      <a:r>
                        <a:rPr lang="en-GB" sz="1000" kern="1200" dirty="0" err="1">
                          <a:effectLst/>
                        </a:rPr>
                        <a:t>CTSFrameLength</a:t>
                      </a:r>
                      <a:r>
                        <a:rPr lang="en-GB" sz="1000" kern="1200" dirty="0">
                          <a:effectLst/>
                        </a:rPr>
                        <a:t>*8)/rate/</a:t>
                      </a:r>
                      <a:r>
                        <a:rPr lang="en-GB" sz="1000" kern="1200" dirty="0" err="1">
                          <a:effectLst/>
                        </a:rPr>
                        <a:t>OFDMsymbolduration</a:t>
                      </a:r>
                      <a:r>
                        <a:rPr lang="en-GB" sz="1000" kern="1200" dirty="0">
                          <a:effectLst/>
                        </a:rPr>
                        <a:t>) * </a:t>
                      </a:r>
                      <a:r>
                        <a:rPr lang="en-GB" sz="1000" kern="1200" dirty="0" err="1">
                          <a:effectLst/>
                        </a:rPr>
                        <a:t>OFDMsymbolduration</a:t>
                      </a:r>
                      <a:r>
                        <a:rPr lang="en-GB" sz="1000" kern="1200" dirty="0">
                          <a:effectLst/>
                        </a:rPr>
                        <a:t> + PHY Header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en-GB" sz="1200" dirty="0" smtClean="0">
                          <a:effectLst/>
                        </a:rPr>
                        <a:t>YES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63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Frame duration </a:t>
                      </a:r>
                      <a:endParaRPr lang="en-A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</a:rPr>
                        <a:t>Tcp6 - Tcp5 = 3824 us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effectLst/>
                        </a:rPr>
                        <a:t>ceil((</a:t>
                      </a:r>
                      <a:r>
                        <a:rPr lang="en-GB" sz="1000" kern="1200" dirty="0" err="1">
                          <a:effectLst/>
                        </a:rPr>
                        <a:t>FrameLength</a:t>
                      </a:r>
                      <a:r>
                        <a:rPr lang="en-GB" sz="1000" kern="1200" dirty="0">
                          <a:effectLst/>
                        </a:rPr>
                        <a:t>*8)/rate/</a:t>
                      </a:r>
                      <a:r>
                        <a:rPr lang="en-GB" sz="1000" kern="1200" dirty="0" err="1">
                          <a:effectLst/>
                        </a:rPr>
                        <a:t>OFDMsymbolduration</a:t>
                      </a:r>
                      <a:r>
                        <a:rPr lang="en-GB" sz="1000" kern="1200" dirty="0">
                          <a:effectLst/>
                        </a:rPr>
                        <a:t>) * </a:t>
                      </a:r>
                      <a:r>
                        <a:rPr lang="en-GB" sz="1000" kern="1200" dirty="0" err="1">
                          <a:effectLst/>
                        </a:rPr>
                        <a:t>OFDMsymbolduration</a:t>
                      </a:r>
                      <a:r>
                        <a:rPr lang="en-GB" sz="1000" kern="1200" dirty="0">
                          <a:effectLst/>
                        </a:rPr>
                        <a:t> + PHY Header 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YES</a:t>
                      </a: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70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1b. Simulation Time Trace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970782"/>
              </p:ext>
            </p:extLst>
          </p:nvPr>
        </p:nvGraphicFramePr>
        <p:xfrm>
          <a:off x="2362200" y="1676400"/>
          <a:ext cx="4724400" cy="4343400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446215"/>
                <a:gridCol w="2982785"/>
                <a:gridCol w="1295400"/>
              </a:tblGrid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CP1 </a:t>
                      </a:r>
                      <a:r>
                        <a:rPr lang="en-US" sz="1200" b="1" u="none" strike="noStrike" dirty="0">
                          <a:latin typeface="+mj-lt"/>
                        </a:rPr>
                        <a:t>start of </a:t>
                      </a:r>
                      <a:r>
                        <a:rPr lang="en-US" sz="1200" b="1" u="none" strike="noStrike" dirty="0" smtClean="0">
                          <a:latin typeface="+mj-lt"/>
                        </a:rPr>
                        <a:t>RTS, [sec]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34.329152003165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CP2 </a:t>
                      </a:r>
                      <a:r>
                        <a:rPr lang="en-US" sz="1200" b="1" u="none" strike="noStrike" dirty="0">
                          <a:latin typeface="+mj-lt"/>
                        </a:rPr>
                        <a:t>end of </a:t>
                      </a:r>
                      <a:r>
                        <a:rPr lang="en-US" sz="1200" b="1" u="none" strike="noStrike" dirty="0" smtClean="0">
                          <a:latin typeface="+mj-lt"/>
                        </a:rPr>
                        <a:t>RTS, [sec]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34.329204019832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>
                          <a:latin typeface="+mj-lt"/>
                        </a:rPr>
                        <a:t>　</a:t>
                      </a:r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CP2-CP1, [us]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52.016667</a:t>
                      </a:r>
                      <a:endParaRPr lang="en-US" altLang="zh-CN" sz="10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>
                          <a:latin typeface="+mj-lt"/>
                        </a:rPr>
                        <a:t>　</a:t>
                      </a:r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Expected RTS duration,</a:t>
                      </a:r>
                      <a:r>
                        <a:rPr lang="en-US" sz="1200" b="1" u="none" strike="noStrike" baseline="0" dirty="0" smtClean="0">
                          <a:latin typeface="+mj-lt"/>
                        </a:rPr>
                        <a:t> [us]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52.0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Difference, [us] – signal propagation delay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1" u="none" strike="noStrike" dirty="0" smtClean="0">
                          <a:latin typeface="+mj-lt"/>
                        </a:rPr>
                        <a:t>0.</a:t>
                      </a:r>
                      <a:r>
                        <a:rPr lang="en-US" altLang="zh-CN" sz="1050" b="1" u="none" strike="noStrike" kern="1200" dirty="0" smtClean="0">
                          <a:latin typeface="+mj-lt"/>
                        </a:rPr>
                        <a:t> 016667</a:t>
                      </a:r>
                      <a:endParaRPr lang="en-US" altLang="zh-CN" sz="1050" b="1" i="0" u="none" strike="noStrike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CP3 </a:t>
                      </a:r>
                      <a:r>
                        <a:rPr lang="en-US" sz="1200" b="1" u="none" strike="noStrike" dirty="0">
                          <a:latin typeface="+mj-lt"/>
                        </a:rPr>
                        <a:t>start of </a:t>
                      </a:r>
                      <a:r>
                        <a:rPr lang="en-US" sz="1200" b="1" u="none" strike="noStrike" dirty="0" smtClean="0">
                          <a:latin typeface="+mj-lt"/>
                        </a:rPr>
                        <a:t>CTS, [sec]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34.329220019832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>
                          <a:latin typeface="+mj-lt"/>
                        </a:rPr>
                        <a:t>　</a:t>
                      </a:r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CP3-CP2, [us]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16</a:t>
                      </a:r>
                      <a:endParaRPr lang="en-US" altLang="zh-CN" sz="10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>
                          <a:latin typeface="+mj-lt"/>
                        </a:rPr>
                        <a:t>　</a:t>
                      </a:r>
                      <a:endParaRPr lang="zh-CN" altLang="en-US" sz="1050" b="1" i="0" u="none" strike="noStrike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Expected SIFS duration,</a:t>
                      </a:r>
                      <a:r>
                        <a:rPr lang="en-US" sz="1200" b="1" u="none" strike="noStrike" baseline="0" dirty="0" smtClean="0">
                          <a:latin typeface="+mj-lt"/>
                        </a:rPr>
                        <a:t> [us]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16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CP4 </a:t>
                      </a:r>
                      <a:r>
                        <a:rPr lang="en-US" sz="1200" b="1" u="none" strike="noStrike" dirty="0">
                          <a:latin typeface="+mj-lt"/>
                        </a:rPr>
                        <a:t>end of </a:t>
                      </a:r>
                      <a:r>
                        <a:rPr lang="en-US" sz="1200" b="1" u="none" strike="noStrike" dirty="0" smtClean="0">
                          <a:latin typeface="+mj-lt"/>
                        </a:rPr>
                        <a:t>CTS, [sec]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34.329264036498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>
                          <a:latin typeface="+mj-lt"/>
                        </a:rPr>
                        <a:t>　</a:t>
                      </a:r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CP4-CP3, [us]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1" u="none" strike="noStrike" kern="1200" dirty="0" smtClean="0">
                          <a:latin typeface="+mj-lt"/>
                        </a:rPr>
                        <a:t>44.016667</a:t>
                      </a:r>
                      <a:endParaRPr lang="en-US" altLang="zh-CN" sz="1050" b="1" i="0" u="none" strike="noStrike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>
                          <a:latin typeface="+mj-lt"/>
                        </a:rPr>
                        <a:t>　</a:t>
                      </a:r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Expected CTS duration, [us]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44.0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Difference, [us] – signal propagation delay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1" u="none" strike="noStrike" kern="1200" dirty="0" smtClean="0">
                          <a:latin typeface="+mj-lt"/>
                        </a:rPr>
                        <a:t>0. 016667</a:t>
                      </a:r>
                      <a:endParaRPr lang="en-US" altLang="zh-CN" sz="1050" b="1" i="0" u="none" strike="noStrike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CP5 start </a:t>
                      </a:r>
                      <a:r>
                        <a:rPr lang="en-US" sz="1200" b="1" u="none" strike="noStrike" dirty="0">
                          <a:latin typeface="+mj-lt"/>
                        </a:rPr>
                        <a:t>of </a:t>
                      </a:r>
                      <a:r>
                        <a:rPr lang="en-US" sz="1200" b="1" u="none" strike="noStrike" dirty="0" smtClean="0">
                          <a:latin typeface="+mj-lt"/>
                        </a:rPr>
                        <a:t>A-MPDU, [sec]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34.329280036498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>
                          <a:latin typeface="+mj-lt"/>
                        </a:rPr>
                        <a:t>　</a:t>
                      </a:r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CP5-CP4, [us]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16</a:t>
                      </a:r>
                      <a:endParaRPr lang="en-US" altLang="zh-CN" sz="10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1" u="none" strike="noStrike" dirty="0">
                          <a:latin typeface="+mj-lt"/>
                        </a:rPr>
                        <a:t>　</a:t>
                      </a:r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latin typeface="+mj-lt"/>
                        </a:rPr>
                        <a:t>Expected SIFS duration, [us]</a:t>
                      </a:r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16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zh-CN" sz="1200" b="1" u="none" strike="noStrike" dirty="0" smtClean="0">
                          <a:latin typeface="+mj-lt"/>
                        </a:rPr>
                        <a:t>CP6 end of A-MPDU, [sec]</a:t>
                      </a:r>
                      <a:endParaRPr lang="zh-CN" alt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20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34.333104053165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 smtClean="0">
                          <a:latin typeface="+mj-lt"/>
                        </a:rPr>
                        <a:t>CP6-CP5, [us]</a:t>
                      </a:r>
                      <a:endParaRPr lang="en-US" sz="1200" b="1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3824.016667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 smtClean="0">
                          <a:latin typeface="+mj-lt"/>
                        </a:rPr>
                        <a:t>Expected A-MPDU duration, [us]</a:t>
                      </a:r>
                      <a:endParaRPr lang="en-US" sz="1200" b="1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3824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endParaRPr lang="zh-CN" altLang="en-US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 smtClean="0">
                          <a:latin typeface="+mj-lt"/>
                        </a:rPr>
                        <a:t>Difference, [us] – signal propagation delay</a:t>
                      </a:r>
                      <a:endParaRPr lang="en-US" sz="1200" b="1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b="1" u="none" strike="noStrike" dirty="0" smtClean="0">
                          <a:latin typeface="+mj-lt"/>
                        </a:rPr>
                        <a:t>0.016667</a:t>
                      </a:r>
                      <a:endParaRPr lang="en-US" altLang="zh-CN" sz="1050" b="1" i="0" u="none" strike="noStrike" dirty="0">
                        <a:latin typeface="+mj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26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31600</TotalTime>
  <Words>2687</Words>
  <Application>Microsoft Office PowerPoint</Application>
  <PresentationFormat>On-screen Show (4:3)</PresentationFormat>
  <Paragraphs>977</Paragraphs>
  <Slides>27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802-11-Submission</vt:lpstr>
      <vt:lpstr>Equation</vt:lpstr>
      <vt:lpstr>MAC Calibration Results</vt:lpstr>
      <vt:lpstr>Summary</vt:lpstr>
      <vt:lpstr>Test 1a. MAC Overhead w/o RTS/CTS</vt:lpstr>
      <vt:lpstr>Test 1a. Check Points</vt:lpstr>
      <vt:lpstr>Test 1a. Simulation Time Trace</vt:lpstr>
      <vt:lpstr>Test 1a. Throughput Results</vt:lpstr>
      <vt:lpstr>Test 1b. MAC Overhead with RTS/CTS</vt:lpstr>
      <vt:lpstr>Test 1b. Check Points</vt:lpstr>
      <vt:lpstr>Test 1b. Simulation Time Trace</vt:lpstr>
      <vt:lpstr>Test 1b. Throughput Results</vt:lpstr>
      <vt:lpstr>Test 2a. Deferral Test1</vt:lpstr>
      <vt:lpstr>Test 2a. Throughput and PER Results</vt:lpstr>
      <vt:lpstr>Test 2b. Deferral Test2</vt:lpstr>
      <vt:lpstr>Test 2b. Throughput and PER Results</vt:lpstr>
      <vt:lpstr>Test 3. NAV Deferral</vt:lpstr>
      <vt:lpstr>Test 3. Throughput and PER Results</vt:lpstr>
      <vt:lpstr>Test 1a. Results Comparison</vt:lpstr>
      <vt:lpstr>Test 1b. Results Comparison</vt:lpstr>
      <vt:lpstr>Test 2a. Results Comparison</vt:lpstr>
      <vt:lpstr>Test 2b. Results Comparison</vt:lpstr>
      <vt:lpstr>Test 3. Results Comparison</vt:lpstr>
      <vt:lpstr>Clarification Issues (1)</vt:lpstr>
      <vt:lpstr>Clarification Issues (2)</vt:lpstr>
      <vt:lpstr>Clarification Issues (3)</vt:lpstr>
      <vt:lpstr>Clarification Issues (3)</vt:lpstr>
      <vt:lpstr>Conclusion</vt:lpstr>
      <vt:lpstr>Reference</vt:lpstr>
    </vt:vector>
  </TitlesOfParts>
  <Company>Nortel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JIAYIN ZHANG</dc:creator>
  <cp:lastModifiedBy>Igor Kim</cp:lastModifiedBy>
  <cp:revision>573</cp:revision>
  <cp:lastPrinted>1998-02-10T13:28:06Z</cp:lastPrinted>
  <dcterms:created xsi:type="dcterms:W3CDTF">2008-11-13T20:03:38Z</dcterms:created>
  <dcterms:modified xsi:type="dcterms:W3CDTF">2014-10-31T05:49:04Z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(3)hOqKLNO8DI+9Ft2zOnbpr3jRE/27W6SdpAoJItlx3ugdkh9Uc7PI7f1ejmOsqtVrrbpaYH0l_x000d_
BzpYcfBL/H5MKRhwLXASm2UOXe/iQeInx2CqfCDiM+NvAiu9CC+sUSLLOk+tlA2bUZbNK1Hr_x000d_
GcWAh4CrMABNfl6dK6XreuH/UTSF84+nutKJ8xpyFdNLXmv5oVQ64Dxy2YJJgRDn/OlKMYYd_x000d_
GMPHSp2T0Mu/yv3M+W</vt:lpwstr>
  </property>
  <property fmtid="{D5CDD505-2E9C-101B-9397-08002B2CF9AE}" pid="29" name="_new_ms_pID_725431">
    <vt:lpwstr>B8Ta5lymj98Xn9BNDZ7CB7q3EtdzrsyBwJESWu2pkhHhLCShAzCt5N_x000d_
TB2gssWTfzAErqGYEl18YuR5/dxPfXyCVuyhbydsECTuQEfi3NtLwUC2DcpvyVCUaiDtM0DS_x000d_
dKa8pdLKpamOO24BOL4PtIlo1OWgu/foJOTU/MuV+OzSNnUdZEVgTAr/GHlF+aF5mI25dCIx_x000d_
n+EanB17h8DUdhRzrp3CA7OppmHoS4vyFaqZ</vt:lpwstr>
  </property>
  <property fmtid="{D5CDD505-2E9C-101B-9397-08002B2CF9AE}" pid="30" name="_new_ms_pID_725432">
    <vt:lpwstr>Wjcz4Sn083mYMrEEY2KnNaptet+ajcZzrmPR_x000d_
XqaQs9R74h1x2nE0MyjCaWjHb7T07Phh9h1/9mPktpx++Vgu/4lbD0DRtJjfvL8Sy0E8RR/m_x000d_
wvic13Ce+0EDIOinCCWtSI7+sYbr/YGfBqhI/luM9L4=</vt:lpwstr>
  </property>
  <property fmtid="{D5CDD505-2E9C-101B-9397-08002B2CF9AE}" pid="31" name="sflag">
    <vt:lpwstr>1405997965</vt:lpwstr>
  </property>
</Properties>
</file>