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0" r:id="rId2"/>
    <p:sldId id="305" r:id="rId3"/>
    <p:sldId id="313" r:id="rId4"/>
    <p:sldId id="314" r:id="rId5"/>
    <p:sldId id="316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4" r:id="rId23"/>
    <p:sldId id="335" r:id="rId24"/>
    <p:sldId id="333" r:id="rId25"/>
    <p:sldId id="278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2955" autoAdjust="0"/>
  </p:normalViewPr>
  <p:slideViewPr>
    <p:cSldViewPr>
      <p:cViewPr varScale="1">
        <p:scale>
          <a:sx n="149" d="100"/>
          <a:sy n="149" d="100"/>
        </p:scale>
        <p:origin x="78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Sheet1!$C$4:$F$4</c:f>
              <c:numCache>
                <c:formatCode>General</c:formatCode>
                <c:ptCount val="4"/>
                <c:pt idx="0">
                  <c:v>4.7911099999999998</c:v>
                </c:pt>
                <c:pt idx="1">
                  <c:v>5.5529299999999999</c:v>
                </c:pt>
                <c:pt idx="2">
                  <c:v>5.84192</c:v>
                </c:pt>
                <c:pt idx="3">
                  <c:v>5.9948199999999998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Sheet1!$C$5:$F$5</c:f>
              <c:numCache>
                <c:formatCode>General</c:formatCode>
                <c:ptCount val="4"/>
                <c:pt idx="0">
                  <c:v>4.79</c:v>
                </c:pt>
                <c:pt idx="1">
                  <c:v>5.55</c:v>
                </c:pt>
                <c:pt idx="2">
                  <c:v>5.84</c:v>
                </c:pt>
                <c:pt idx="3">
                  <c:v>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Sheet1!$C$6:$F$6</c:f>
              <c:numCache>
                <c:formatCode>General</c:formatCode>
                <c:ptCount val="4"/>
                <c:pt idx="0">
                  <c:v>4.8099999999999996</c:v>
                </c:pt>
                <c:pt idx="1">
                  <c:v>5.55</c:v>
                </c:pt>
                <c:pt idx="2">
                  <c:v>5.84</c:v>
                </c:pt>
                <c:pt idx="3">
                  <c:v>5.99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Sheet1!$C$7:$F$7</c:f>
              <c:numCache>
                <c:formatCode>General</c:formatCode>
                <c:ptCount val="4"/>
                <c:pt idx="0">
                  <c:v>4.76</c:v>
                </c:pt>
                <c:pt idx="1">
                  <c:v>5.53</c:v>
                </c:pt>
                <c:pt idx="2">
                  <c:v>5.82</c:v>
                </c:pt>
                <c:pt idx="3">
                  <c:v>5.98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Sheet1!$C$8:$F$8</c:f>
              <c:numCache>
                <c:formatCode>General</c:formatCode>
                <c:ptCount val="4"/>
                <c:pt idx="0">
                  <c:v>4.76</c:v>
                </c:pt>
                <c:pt idx="1">
                  <c:v>5.53</c:v>
                </c:pt>
                <c:pt idx="2">
                  <c:v>5.82</c:v>
                </c:pt>
                <c:pt idx="3">
                  <c:v>5.98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Sheet1!$C$9:$F$9</c:f>
              <c:numCache>
                <c:formatCode>General</c:formatCode>
                <c:ptCount val="4"/>
                <c:pt idx="0">
                  <c:v>4.76</c:v>
                </c:pt>
                <c:pt idx="1">
                  <c:v>5.53</c:v>
                </c:pt>
                <c:pt idx="2">
                  <c:v>5.82</c:v>
                </c:pt>
                <c:pt idx="3">
                  <c:v>5.98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Sheet1!$B$10</c:f>
              <c:strCache>
                <c:ptCount val="1"/>
                <c:pt idx="0">
                  <c:v>Ericsson</c:v>
                </c:pt>
              </c:strCache>
            </c:strRef>
          </c:tx>
          <c:val>
            <c:numRef>
              <c:f>Sheet1!$C$10:$F$10</c:f>
              <c:numCache>
                <c:formatCode>General</c:formatCode>
                <c:ptCount val="4"/>
                <c:pt idx="0">
                  <c:v>4.75</c:v>
                </c:pt>
                <c:pt idx="1">
                  <c:v>5.52</c:v>
                </c:pt>
                <c:pt idx="2">
                  <c:v>5.82</c:v>
                </c:pt>
                <c:pt idx="3">
                  <c:v>5.97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Sheet1!$C$11:$F$11</c:f>
              <c:numCache>
                <c:formatCode>General</c:formatCode>
                <c:ptCount val="4"/>
                <c:pt idx="0">
                  <c:v>4.76</c:v>
                </c:pt>
                <c:pt idx="1">
                  <c:v>5.52</c:v>
                </c:pt>
                <c:pt idx="2">
                  <c:v>5.83</c:v>
                </c:pt>
                <c:pt idx="3">
                  <c:v>5.97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Sheet1!$C$12:$F$12</c:f>
              <c:numCache>
                <c:formatCode>General</c:formatCode>
                <c:ptCount val="4"/>
                <c:pt idx="0">
                  <c:v>4.79</c:v>
                </c:pt>
                <c:pt idx="1">
                  <c:v>5.54</c:v>
                </c:pt>
                <c:pt idx="2">
                  <c:v>5.84</c:v>
                </c:pt>
                <c:pt idx="3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204240"/>
        <c:axId val="197204632"/>
      </c:lineChart>
      <c:catAx>
        <c:axId val="1972042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204632"/>
        <c:crosses val="autoZero"/>
        <c:auto val="1"/>
        <c:lblAlgn val="ctr"/>
        <c:lblOffset val="100"/>
        <c:noMultiLvlLbl val="0"/>
      </c:catAx>
      <c:valAx>
        <c:axId val="197204632"/>
        <c:scaling>
          <c:orientation val="minMax"/>
          <c:max val="6.1"/>
          <c:min val="4.7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20424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Sheet1!$G$4:$J$4</c:f>
              <c:numCache>
                <c:formatCode>General</c:formatCode>
                <c:ptCount val="4"/>
                <c:pt idx="0">
                  <c:v>21.990600000000001</c:v>
                </c:pt>
                <c:pt idx="1">
                  <c:v>34.9422</c:v>
                </c:pt>
                <c:pt idx="2">
                  <c:v>43.265599999999999</c:v>
                </c:pt>
                <c:pt idx="3">
                  <c:v>48.684899999999999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Sheet1!$G$5:$J$5</c:f>
              <c:numCache>
                <c:formatCode>General</c:formatCode>
                <c:ptCount val="4"/>
                <c:pt idx="0">
                  <c:v>21.98</c:v>
                </c:pt>
                <c:pt idx="1">
                  <c:v>34.909999999999997</c:v>
                </c:pt>
                <c:pt idx="2">
                  <c:v>43.24</c:v>
                </c:pt>
                <c:pt idx="3">
                  <c:v>48.67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Sheet1!$G$6:$J$6</c:f>
              <c:numCache>
                <c:formatCode>General</c:formatCode>
                <c:ptCount val="4"/>
                <c:pt idx="0">
                  <c:v>22.4</c:v>
                </c:pt>
                <c:pt idx="1">
                  <c:v>35.200000000000003</c:v>
                </c:pt>
                <c:pt idx="2">
                  <c:v>43.25</c:v>
                </c:pt>
                <c:pt idx="3">
                  <c:v>48.9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Sheet1!$G$7:$J$7</c:f>
              <c:numCache>
                <c:formatCode>General</c:formatCode>
                <c:ptCount val="4"/>
                <c:pt idx="0">
                  <c:v>23.92</c:v>
                </c:pt>
                <c:pt idx="1">
                  <c:v>37.25</c:v>
                </c:pt>
                <c:pt idx="2">
                  <c:v>45.55</c:v>
                </c:pt>
                <c:pt idx="3">
                  <c:v>50.81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Sheet1!$G$8:$J$8</c:f>
              <c:numCache>
                <c:formatCode>General</c:formatCode>
                <c:ptCount val="4"/>
                <c:pt idx="0">
                  <c:v>21.71</c:v>
                </c:pt>
                <c:pt idx="1">
                  <c:v>34.65</c:v>
                </c:pt>
                <c:pt idx="2">
                  <c:v>42.71</c:v>
                </c:pt>
                <c:pt idx="3">
                  <c:v>48.15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Sheet1!$G$9:$J$9</c:f>
              <c:numCache>
                <c:formatCode>General</c:formatCode>
                <c:ptCount val="4"/>
                <c:pt idx="0">
                  <c:v>21.53</c:v>
                </c:pt>
                <c:pt idx="1">
                  <c:v>34.46</c:v>
                </c:pt>
                <c:pt idx="2">
                  <c:v>42.58</c:v>
                </c:pt>
                <c:pt idx="3">
                  <c:v>48.14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Sheet1!$B$10</c:f>
              <c:strCache>
                <c:ptCount val="1"/>
                <c:pt idx="0">
                  <c:v>Ericsson</c:v>
                </c:pt>
              </c:strCache>
            </c:strRef>
          </c:tx>
          <c:val>
            <c:numRef>
              <c:f>Sheet1!$G$10:$J$10</c:f>
              <c:numCache>
                <c:formatCode>General</c:formatCode>
                <c:ptCount val="4"/>
                <c:pt idx="0">
                  <c:v>21.53</c:v>
                </c:pt>
                <c:pt idx="1">
                  <c:v>34.47</c:v>
                </c:pt>
                <c:pt idx="2">
                  <c:v>42.57</c:v>
                </c:pt>
                <c:pt idx="3">
                  <c:v>48.09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Sheet1!$G$11:$J$11</c:f>
              <c:numCache>
                <c:formatCode>General</c:formatCode>
                <c:ptCount val="4"/>
                <c:pt idx="0">
                  <c:v>21.19</c:v>
                </c:pt>
                <c:pt idx="1">
                  <c:v>34.22</c:v>
                </c:pt>
                <c:pt idx="2">
                  <c:v>41.93</c:v>
                </c:pt>
                <c:pt idx="3">
                  <c:v>47.74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Sheet1!$G$12:$J$12</c:f>
              <c:numCache>
                <c:formatCode>General</c:formatCode>
                <c:ptCount val="4"/>
                <c:pt idx="0">
                  <c:v>22</c:v>
                </c:pt>
                <c:pt idx="1">
                  <c:v>35</c:v>
                </c:pt>
                <c:pt idx="2">
                  <c:v>43.2</c:v>
                </c:pt>
                <c:pt idx="3">
                  <c:v>48.4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856344"/>
        <c:axId val="200856736"/>
      </c:lineChart>
      <c:catAx>
        <c:axId val="20085634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6736"/>
        <c:crosses val="autoZero"/>
        <c:auto val="1"/>
        <c:lblAlgn val="ctr"/>
        <c:lblOffset val="100"/>
        <c:noMultiLvlLbl val="0"/>
      </c:catAx>
      <c:valAx>
        <c:axId val="200856736"/>
        <c:scaling>
          <c:orientation val="minMax"/>
          <c:max val="51"/>
          <c:min val="2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634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Sheet1!$X$4:$AA$4</c:f>
              <c:numCache>
                <c:formatCode>General</c:formatCode>
                <c:ptCount val="4"/>
                <c:pt idx="0">
                  <c:v>4.4249900000000002</c:v>
                </c:pt>
                <c:pt idx="1">
                  <c:v>5.3090799999999998</c:v>
                </c:pt>
                <c:pt idx="2">
                  <c:v>5.6601600000000003</c:v>
                </c:pt>
                <c:pt idx="3">
                  <c:v>5.8518299999999996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Sheet1!$X$5:$AA$5</c:f>
              <c:numCache>
                <c:formatCode>General</c:formatCode>
                <c:ptCount val="4"/>
                <c:pt idx="0">
                  <c:v>4.42</c:v>
                </c:pt>
                <c:pt idx="1">
                  <c:v>5.31</c:v>
                </c:pt>
                <c:pt idx="2">
                  <c:v>5.66</c:v>
                </c:pt>
                <c:pt idx="3">
                  <c:v>5.85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Sheet1!$X$6:$AA$6</c:f>
              <c:numCache>
                <c:formatCode>General</c:formatCode>
                <c:ptCount val="4"/>
                <c:pt idx="0">
                  <c:v>4.45</c:v>
                </c:pt>
                <c:pt idx="1">
                  <c:v>5.31</c:v>
                </c:pt>
                <c:pt idx="2">
                  <c:v>5.66</c:v>
                </c:pt>
                <c:pt idx="3">
                  <c:v>5.86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Sheet1!$X$7:$AA$7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5.29</c:v>
                </c:pt>
                <c:pt idx="2">
                  <c:v>5.64</c:v>
                </c:pt>
                <c:pt idx="3">
                  <c:v>5.84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Sheet1!$X$8:$AA$8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5.29</c:v>
                </c:pt>
                <c:pt idx="2">
                  <c:v>5.64</c:v>
                </c:pt>
                <c:pt idx="3">
                  <c:v>5.84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Sheet1!$X$9:$AA$9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5.29</c:v>
                </c:pt>
                <c:pt idx="2">
                  <c:v>5.64</c:v>
                </c:pt>
                <c:pt idx="3">
                  <c:v>5.84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Sheet1!$X$10:$AA$10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5.28</c:v>
                </c:pt>
                <c:pt idx="2">
                  <c:v>5.64</c:v>
                </c:pt>
                <c:pt idx="3">
                  <c:v>5.83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Sheet1!$X$11:$AA$11</c:f>
              <c:numCache>
                <c:formatCode>General</c:formatCode>
                <c:ptCount val="4"/>
                <c:pt idx="0">
                  <c:v>4.42</c:v>
                </c:pt>
                <c:pt idx="1">
                  <c:v>5.3</c:v>
                </c:pt>
                <c:pt idx="2">
                  <c:v>5.67</c:v>
                </c:pt>
                <c:pt idx="3">
                  <c:v>5.85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857520"/>
        <c:axId val="200857912"/>
      </c:lineChart>
      <c:catAx>
        <c:axId val="2008575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7912"/>
        <c:crosses val="autoZero"/>
        <c:auto val="1"/>
        <c:lblAlgn val="ctr"/>
        <c:lblOffset val="100"/>
        <c:noMultiLvlLbl val="0"/>
      </c:catAx>
      <c:valAx>
        <c:axId val="200857912"/>
        <c:scaling>
          <c:orientation val="minMax"/>
          <c:max val="5.9"/>
          <c:min val="4.400000000000000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752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Sheet1!$AB$4:$AE$4</c:f>
              <c:numCache>
                <c:formatCode>General</c:formatCode>
                <c:ptCount val="4"/>
                <c:pt idx="0">
                  <c:v>15.9444</c:v>
                </c:pt>
                <c:pt idx="1">
                  <c:v>26.9693</c:v>
                </c:pt>
                <c:pt idx="2">
                  <c:v>34.988300000000002</c:v>
                </c:pt>
                <c:pt idx="3">
                  <c:v>40.629600000000003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Sheet1!$AB$5:$AE$5</c:f>
              <c:numCache>
                <c:formatCode>General</c:formatCode>
                <c:ptCount val="4"/>
                <c:pt idx="0">
                  <c:v>15.94</c:v>
                </c:pt>
                <c:pt idx="1">
                  <c:v>27.07</c:v>
                </c:pt>
                <c:pt idx="2">
                  <c:v>34.97</c:v>
                </c:pt>
                <c:pt idx="3">
                  <c:v>40.61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Sheet1!$AB$6:$AE$6</c:f>
              <c:numCache>
                <c:formatCode>General</c:formatCode>
                <c:ptCount val="4"/>
                <c:pt idx="0">
                  <c:v>16.2</c:v>
                </c:pt>
                <c:pt idx="1">
                  <c:v>27.3</c:v>
                </c:pt>
                <c:pt idx="2">
                  <c:v>35</c:v>
                </c:pt>
                <c:pt idx="3">
                  <c:v>40.799999999999997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Sheet1!$AB$7:$AE$7</c:f>
              <c:numCache>
                <c:formatCode>General</c:formatCode>
                <c:ptCount val="4"/>
                <c:pt idx="0">
                  <c:v>18.64</c:v>
                </c:pt>
                <c:pt idx="1">
                  <c:v>30.75</c:v>
                </c:pt>
                <c:pt idx="2">
                  <c:v>38.94</c:v>
                </c:pt>
                <c:pt idx="3">
                  <c:v>44.51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Sheet1!$AB$8:$AE$8</c:f>
              <c:numCache>
                <c:formatCode>General</c:formatCode>
                <c:ptCount val="4"/>
                <c:pt idx="0">
                  <c:v>15.79</c:v>
                </c:pt>
                <c:pt idx="1">
                  <c:v>26.9</c:v>
                </c:pt>
                <c:pt idx="2">
                  <c:v>34.619999999999997</c:v>
                </c:pt>
                <c:pt idx="3">
                  <c:v>40.24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Sheet1!$AB$9:$AE$9</c:f>
              <c:numCache>
                <c:formatCode>General</c:formatCode>
                <c:ptCount val="4"/>
                <c:pt idx="0">
                  <c:v>15.7</c:v>
                </c:pt>
                <c:pt idx="1">
                  <c:v>26.8</c:v>
                </c:pt>
                <c:pt idx="2">
                  <c:v>34.549999999999997</c:v>
                </c:pt>
                <c:pt idx="3">
                  <c:v>40.26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Sheet1!$AB$10:$AE$10</c:f>
              <c:numCache>
                <c:formatCode>General</c:formatCode>
                <c:ptCount val="4"/>
                <c:pt idx="0">
                  <c:v>15.52</c:v>
                </c:pt>
                <c:pt idx="1">
                  <c:v>26.66</c:v>
                </c:pt>
                <c:pt idx="2">
                  <c:v>34.119999999999997</c:v>
                </c:pt>
                <c:pt idx="3">
                  <c:v>39.96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Sheet1!$AB$11:$AE$11</c:f>
              <c:numCache>
                <c:formatCode>General</c:formatCode>
                <c:ptCount val="4"/>
                <c:pt idx="0">
                  <c:v>16</c:v>
                </c:pt>
                <c:pt idx="1">
                  <c:v>27.1</c:v>
                </c:pt>
                <c:pt idx="2">
                  <c:v>34.97</c:v>
                </c:pt>
                <c:pt idx="3">
                  <c:v>40.4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858696"/>
        <c:axId val="200859088"/>
      </c:lineChart>
      <c:catAx>
        <c:axId val="20085869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9088"/>
        <c:crosses val="autoZero"/>
        <c:auto val="1"/>
        <c:lblAlgn val="ctr"/>
        <c:lblOffset val="100"/>
        <c:noMultiLvlLbl val="0"/>
      </c:catAx>
      <c:valAx>
        <c:axId val="200859088"/>
        <c:scaling>
          <c:orientation val="minMax"/>
          <c:max val="44.6"/>
          <c:min val="15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869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Sheet1!$C$39:$F$39</c:f>
              <c:numCache>
                <c:formatCode>General</c:formatCode>
                <c:ptCount val="4"/>
                <c:pt idx="0">
                  <c:v>4.5925399999999996</c:v>
                </c:pt>
                <c:pt idx="1">
                  <c:v>5.2822300000000002</c:v>
                </c:pt>
                <c:pt idx="2">
                  <c:v>5.5491200000000003</c:v>
                </c:pt>
                <c:pt idx="3">
                  <c:v>5.6807800000000004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Sheet1!$C$40:$F$40</c:f>
              <c:numCache>
                <c:formatCode>General</c:formatCode>
                <c:ptCount val="4"/>
                <c:pt idx="0">
                  <c:v>4.5599999999999996</c:v>
                </c:pt>
                <c:pt idx="1">
                  <c:v>5.25</c:v>
                </c:pt>
                <c:pt idx="2">
                  <c:v>5.51</c:v>
                </c:pt>
                <c:pt idx="3">
                  <c:v>5.66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Sheet1!$C$41:$F$41</c:f>
              <c:numCache>
                <c:formatCode>General</c:formatCode>
                <c:ptCount val="4"/>
                <c:pt idx="0">
                  <c:v>4.62</c:v>
                </c:pt>
                <c:pt idx="1">
                  <c:v>5.28</c:v>
                </c:pt>
                <c:pt idx="2">
                  <c:v>5.54</c:v>
                </c:pt>
                <c:pt idx="3">
                  <c:v>5.66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Sheet1!$C$42:$F$42</c:f>
              <c:numCache>
                <c:formatCode>General</c:formatCode>
                <c:ptCount val="4"/>
                <c:pt idx="0">
                  <c:v>4.57</c:v>
                </c:pt>
                <c:pt idx="1">
                  <c:v>5.26</c:v>
                </c:pt>
                <c:pt idx="2">
                  <c:v>5.53</c:v>
                </c:pt>
                <c:pt idx="3">
                  <c:v>5.67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Sheet1!$C$43:$F$43</c:f>
              <c:numCache>
                <c:formatCode>General</c:formatCode>
                <c:ptCount val="4"/>
                <c:pt idx="0">
                  <c:v>4.71</c:v>
                </c:pt>
                <c:pt idx="1">
                  <c:v>5.48</c:v>
                </c:pt>
                <c:pt idx="2">
                  <c:v>5.78</c:v>
                </c:pt>
                <c:pt idx="3">
                  <c:v>5.94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Sheet1!$C$44:$F$44</c:f>
              <c:numCache>
                <c:formatCode>General</c:formatCode>
                <c:ptCount val="4"/>
                <c:pt idx="0">
                  <c:v>4.5199999999999996</c:v>
                </c:pt>
                <c:pt idx="1">
                  <c:v>5.22</c:v>
                </c:pt>
                <c:pt idx="2">
                  <c:v>5.48</c:v>
                </c:pt>
                <c:pt idx="3">
                  <c:v>5.62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Sheet1!$B$10</c:f>
              <c:strCache>
                <c:ptCount val="1"/>
                <c:pt idx="0">
                  <c:v>Ericsson</c:v>
                </c:pt>
              </c:strCache>
            </c:strRef>
          </c:tx>
          <c:val>
            <c:numRef>
              <c:f>Sheet1!$C$45:$F$45</c:f>
              <c:numCache>
                <c:formatCode>General</c:formatCode>
                <c:ptCount val="4"/>
                <c:pt idx="0">
                  <c:v>4.53</c:v>
                </c:pt>
                <c:pt idx="1">
                  <c:v>5.21</c:v>
                </c:pt>
                <c:pt idx="2">
                  <c:v>5.48</c:v>
                </c:pt>
                <c:pt idx="3">
                  <c:v>5.63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Sheet1!$C$46:$F$46</c:f>
              <c:numCache>
                <c:formatCode>General</c:formatCode>
                <c:ptCount val="4"/>
                <c:pt idx="0">
                  <c:v>4.58</c:v>
                </c:pt>
                <c:pt idx="1">
                  <c:v>5.29</c:v>
                </c:pt>
                <c:pt idx="2">
                  <c:v>5.56</c:v>
                </c:pt>
                <c:pt idx="3">
                  <c:v>5.71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Sheet1!$C$47:$F$47</c:f>
              <c:numCache>
                <c:formatCode>General</c:formatCode>
                <c:ptCount val="4"/>
                <c:pt idx="0">
                  <c:v>4.58</c:v>
                </c:pt>
                <c:pt idx="1">
                  <c:v>5.25</c:v>
                </c:pt>
                <c:pt idx="2">
                  <c:v>5.45</c:v>
                </c:pt>
                <c:pt idx="3">
                  <c:v>5.66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198752"/>
        <c:axId val="197198360"/>
      </c:lineChart>
      <c:catAx>
        <c:axId val="19719875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198360"/>
        <c:crosses val="autoZero"/>
        <c:auto val="1"/>
        <c:lblAlgn val="ctr"/>
        <c:lblOffset val="100"/>
        <c:noMultiLvlLbl val="0"/>
      </c:catAx>
      <c:valAx>
        <c:axId val="197198360"/>
        <c:scaling>
          <c:orientation val="minMax"/>
          <c:max val="6"/>
          <c:min val="4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19875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ETRI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Sheet1!$G$39:$J$39</c:f>
              <c:numCache>
                <c:formatCode>General</c:formatCode>
                <c:ptCount val="4"/>
                <c:pt idx="0">
                  <c:v>4.46549</c:v>
                </c:pt>
                <c:pt idx="1">
                  <c:v>5.30999</c:v>
                </c:pt>
                <c:pt idx="2">
                  <c:v>5.6548600000000002</c:v>
                </c:pt>
                <c:pt idx="3">
                  <c:v>5.8683300000000003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x"/>
            <c:size val="5"/>
          </c:marker>
          <c:val>
            <c:numRef>
              <c:f>Sheet1!$G$40:$J$40</c:f>
              <c:numCache>
                <c:formatCode>General</c:formatCode>
                <c:ptCount val="4"/>
                <c:pt idx="0">
                  <c:v>4.46</c:v>
                </c:pt>
                <c:pt idx="1">
                  <c:v>5.33</c:v>
                </c:pt>
                <c:pt idx="2">
                  <c:v>5.68</c:v>
                </c:pt>
                <c:pt idx="3">
                  <c:v>5.87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LGE</c:v>
                </c:pt>
              </c:strCache>
            </c:strRef>
          </c:tx>
          <c:val>
            <c:numRef>
              <c:f>Sheet1!$G$41:$J$41</c:f>
              <c:numCache>
                <c:formatCode>General</c:formatCode>
                <c:ptCount val="4"/>
                <c:pt idx="0">
                  <c:v>4.5</c:v>
                </c:pt>
                <c:pt idx="1">
                  <c:v>5.34</c:v>
                </c:pt>
                <c:pt idx="2">
                  <c:v>5.68</c:v>
                </c:pt>
                <c:pt idx="3">
                  <c:v>5.88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Qualcomm</c:v>
                </c:pt>
              </c:strCache>
            </c:strRef>
          </c:tx>
          <c:val>
            <c:numRef>
              <c:f>Sheet1!$G$42:$J$42</c:f>
              <c:numCache>
                <c:formatCode>General</c:formatCode>
                <c:ptCount val="4"/>
                <c:pt idx="0">
                  <c:v>4.45</c:v>
                </c:pt>
                <c:pt idx="1">
                  <c:v>5.32</c:v>
                </c:pt>
                <c:pt idx="2">
                  <c:v>5.67</c:v>
                </c:pt>
                <c:pt idx="3">
                  <c:v>5.86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MediaTek</c:v>
                </c:pt>
              </c:strCache>
            </c:strRef>
          </c:tx>
          <c:val>
            <c:numRef>
              <c:f>Sheet1!$G$43:$J$43</c:f>
              <c:numCache>
                <c:formatCode>General</c:formatCode>
                <c:ptCount val="4"/>
                <c:pt idx="0">
                  <c:v>4.3499999999999996</c:v>
                </c:pt>
                <c:pt idx="1">
                  <c:v>5.24</c:v>
                </c:pt>
                <c:pt idx="2">
                  <c:v>5.62</c:v>
                </c:pt>
                <c:pt idx="3">
                  <c:v>5.81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Sheet1!$B$9</c:f>
              <c:strCache>
                <c:ptCount val="1"/>
                <c:pt idx="0">
                  <c:v>Intel</c:v>
                </c:pt>
              </c:strCache>
            </c:strRef>
          </c:tx>
          <c:val>
            <c:numRef>
              <c:f>Sheet1!$G$44:$J$44</c:f>
              <c:numCache>
                <c:formatCode>General</c:formatCode>
                <c:ptCount val="4"/>
                <c:pt idx="0">
                  <c:v>4.4400000000000004</c:v>
                </c:pt>
                <c:pt idx="1">
                  <c:v>5.31</c:v>
                </c:pt>
                <c:pt idx="2">
                  <c:v>5.67</c:v>
                </c:pt>
                <c:pt idx="3">
                  <c:v>5.86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Sheet1!$B$11</c:f>
              <c:strCache>
                <c:ptCount val="1"/>
                <c:pt idx="0">
                  <c:v>Nokia</c:v>
                </c:pt>
              </c:strCache>
            </c:strRef>
          </c:tx>
          <c:val>
            <c:numRef>
              <c:f>Sheet1!$G$46:$J$46</c:f>
              <c:numCache>
                <c:formatCode>General</c:formatCode>
                <c:ptCount val="4"/>
                <c:pt idx="0">
                  <c:v>4.4800000000000004</c:v>
                </c:pt>
                <c:pt idx="1">
                  <c:v>5.32</c:v>
                </c:pt>
                <c:pt idx="2">
                  <c:v>5.67</c:v>
                </c:pt>
                <c:pt idx="3">
                  <c:v>5.85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Sheet1!$B$12</c:f>
              <c:strCache>
                <c:ptCount val="1"/>
                <c:pt idx="0">
                  <c:v>NTT</c:v>
                </c:pt>
              </c:strCache>
            </c:strRef>
          </c:tx>
          <c:val>
            <c:numRef>
              <c:f>Sheet1!$G$47:$J$47</c:f>
              <c:numCache>
                <c:formatCode>General</c:formatCode>
                <c:ptCount val="4"/>
                <c:pt idx="0">
                  <c:v>4.49</c:v>
                </c:pt>
                <c:pt idx="1">
                  <c:v>5.35</c:v>
                </c:pt>
                <c:pt idx="2">
                  <c:v>5.7</c:v>
                </c:pt>
                <c:pt idx="3">
                  <c:v>5.88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201104"/>
        <c:axId val="197200712"/>
      </c:lineChart>
      <c:catAx>
        <c:axId val="19720110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200712"/>
        <c:crosses val="autoZero"/>
        <c:auto val="1"/>
        <c:lblAlgn val="ctr"/>
        <c:lblOffset val="100"/>
        <c:noMultiLvlLbl val="0"/>
      </c:catAx>
      <c:valAx>
        <c:axId val="197200712"/>
        <c:scaling>
          <c:orientation val="minMax"/>
          <c:max val="5.9"/>
          <c:min val="4.3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9720110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Sheet1!$C$71</c:f>
              <c:strCache>
                <c:ptCount val="1"/>
                <c:pt idx="0">
                  <c:v>ETRI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(Sheet1!$C$73,Sheet1!$C$75)</c:f>
              <c:numCache>
                <c:formatCode>General</c:formatCode>
                <c:ptCount val="2"/>
                <c:pt idx="0">
                  <c:v>0.95094999999999996</c:v>
                </c:pt>
                <c:pt idx="1">
                  <c:v>33.960900000000002</c:v>
                </c:pt>
              </c:numCache>
            </c:numRef>
          </c:val>
        </c:ser>
        <c:ser>
          <c:idx val="1"/>
          <c:order val="1"/>
          <c:tx>
            <c:strRef>
              <c:f>Sheet1!$D$71</c:f>
              <c:strCache>
                <c:ptCount val="1"/>
                <c:pt idx="0">
                  <c:v>Huawei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(Sheet1!$D$73,Sheet1!$D$75)</c:f>
              <c:numCache>
                <c:formatCode>General</c:formatCode>
                <c:ptCount val="2"/>
                <c:pt idx="0">
                  <c:v>1.01</c:v>
                </c:pt>
                <c:pt idx="1">
                  <c:v>34.75</c:v>
                </c:pt>
              </c:numCache>
            </c:numRef>
          </c:val>
        </c:ser>
        <c:ser>
          <c:idx val="2"/>
          <c:order val="2"/>
          <c:tx>
            <c:strRef>
              <c:f>Sheet1!$E$71</c:f>
              <c:strCache>
                <c:ptCount val="1"/>
                <c:pt idx="0">
                  <c:v>LGE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(Sheet1!$E$73,Sheet1!$E$75)</c:f>
              <c:numCache>
                <c:formatCode>General</c:formatCode>
                <c:ptCount val="2"/>
                <c:pt idx="0">
                  <c:v>1.02</c:v>
                </c:pt>
                <c:pt idx="1">
                  <c:v>35</c:v>
                </c:pt>
              </c:numCache>
            </c:numRef>
          </c:val>
        </c:ser>
        <c:ser>
          <c:idx val="3"/>
          <c:order val="3"/>
          <c:tx>
            <c:strRef>
              <c:f>Sheet1!$F$71</c:f>
              <c:strCache>
                <c:ptCount val="1"/>
                <c:pt idx="0">
                  <c:v>Qualcomm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Sheet1!$F$73</c:f>
              <c:numCache>
                <c:formatCode>General</c:formatCode>
                <c:ptCount val="1"/>
                <c:pt idx="0">
                  <c:v>0.98</c:v>
                </c:pt>
              </c:numCache>
            </c:numRef>
          </c:val>
        </c:ser>
        <c:ser>
          <c:idx val="4"/>
          <c:order val="4"/>
          <c:tx>
            <c:strRef>
              <c:f>Sheet1!$G$71</c:f>
              <c:strCache>
                <c:ptCount val="1"/>
                <c:pt idx="0">
                  <c:v>MediaTek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Sheet1!$G$73</c:f>
              <c:numCache>
                <c:formatCode>General</c:formatCode>
                <c:ptCount val="1"/>
                <c:pt idx="0">
                  <c:v>3.6310000000000002E-2</c:v>
                </c:pt>
              </c:numCache>
            </c:numRef>
          </c:val>
        </c:ser>
        <c:ser>
          <c:idx val="5"/>
          <c:order val="5"/>
          <c:tx>
            <c:strRef>
              <c:f>Sheet1!$H$71</c:f>
              <c:strCache>
                <c:ptCount val="1"/>
                <c:pt idx="0">
                  <c:v>Intel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Sheet1!$H$73</c:f>
              <c:numCache>
                <c:formatCode>General</c:formatCode>
                <c:ptCount val="1"/>
                <c:pt idx="0">
                  <c:v>1.008</c:v>
                </c:pt>
              </c:numCache>
            </c:numRef>
          </c:val>
        </c:ser>
        <c:ser>
          <c:idx val="6"/>
          <c:order val="6"/>
          <c:tx>
            <c:strRef>
              <c:f>Sheet1!$I$71</c:f>
              <c:strCache>
                <c:ptCount val="1"/>
                <c:pt idx="0">
                  <c:v>Nokia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(Sheet1!$I$73,Sheet1!$I$75)</c:f>
              <c:numCache>
                <c:formatCode>General</c:formatCode>
                <c:ptCount val="2"/>
                <c:pt idx="0">
                  <c:v>1.2</c:v>
                </c:pt>
                <c:pt idx="1">
                  <c:v>35.659999999999997</c:v>
                </c:pt>
              </c:numCache>
            </c:numRef>
          </c:val>
        </c:ser>
        <c:ser>
          <c:idx val="7"/>
          <c:order val="7"/>
          <c:tx>
            <c:strRef>
              <c:f>Sheet1!$J$71</c:f>
              <c:strCache>
                <c:ptCount val="1"/>
                <c:pt idx="0">
                  <c:v>NTT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Sheet1!$J$73</c:f>
              <c:numCache>
                <c:formatCode>General</c:formatCode>
                <c:ptCount val="1"/>
                <c:pt idx="0">
                  <c:v>1.06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969616"/>
        <c:axId val="174968440"/>
      </c:barChart>
      <c:catAx>
        <c:axId val="174969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74968440"/>
        <c:crosses val="autoZero"/>
        <c:auto val="1"/>
        <c:lblAlgn val="ctr"/>
        <c:lblOffset val="100"/>
        <c:noMultiLvlLbl val="0"/>
      </c:catAx>
      <c:valAx>
        <c:axId val="174968440"/>
        <c:scaling>
          <c:orientation val="minMax"/>
          <c:max val="36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1749696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Sheet1!$C$71</c:f>
              <c:strCache>
                <c:ptCount val="1"/>
                <c:pt idx="0">
                  <c:v>ETRI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(Sheet1!$N$73,Sheet1!$N$75)</c:f>
              <c:numCache>
                <c:formatCode>General</c:formatCode>
                <c:ptCount val="2"/>
                <c:pt idx="0">
                  <c:v>5.6107199999999997</c:v>
                </c:pt>
                <c:pt idx="1">
                  <c:v>33.816400000000002</c:v>
                </c:pt>
              </c:numCache>
            </c:numRef>
          </c:val>
        </c:ser>
        <c:ser>
          <c:idx val="1"/>
          <c:order val="1"/>
          <c:tx>
            <c:strRef>
              <c:f>Sheet1!$D$71</c:f>
              <c:strCache>
                <c:ptCount val="1"/>
                <c:pt idx="0">
                  <c:v>Huawei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(Sheet1!$O$73,Sheet1!$O$75)</c:f>
              <c:numCache>
                <c:formatCode>General</c:formatCode>
                <c:ptCount val="2"/>
                <c:pt idx="0">
                  <c:v>5.58</c:v>
                </c:pt>
                <c:pt idx="1">
                  <c:v>34.049999999999997</c:v>
                </c:pt>
              </c:numCache>
            </c:numRef>
          </c:val>
        </c:ser>
        <c:ser>
          <c:idx val="2"/>
          <c:order val="2"/>
          <c:tx>
            <c:strRef>
              <c:f>Sheet1!$E$71</c:f>
              <c:strCache>
                <c:ptCount val="1"/>
                <c:pt idx="0">
                  <c:v>LGE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(Sheet1!$P$73,Sheet1!$P$75)</c:f>
              <c:numCache>
                <c:formatCode>General</c:formatCode>
                <c:ptCount val="2"/>
                <c:pt idx="0">
                  <c:v>5.58</c:v>
                </c:pt>
                <c:pt idx="1">
                  <c:v>34.200000000000003</c:v>
                </c:pt>
              </c:numCache>
            </c:numRef>
          </c:val>
        </c:ser>
        <c:ser>
          <c:idx val="3"/>
          <c:order val="3"/>
          <c:tx>
            <c:strRef>
              <c:f>Sheet1!$F$71</c:f>
              <c:strCache>
                <c:ptCount val="1"/>
                <c:pt idx="0">
                  <c:v>Qualcomm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Sheet1!$Q$73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</c:ser>
        <c:ser>
          <c:idx val="4"/>
          <c:order val="4"/>
          <c:tx>
            <c:strRef>
              <c:f>Sheet1!$G$71</c:f>
              <c:strCache>
                <c:ptCount val="1"/>
                <c:pt idx="0">
                  <c:v>MediaTek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Sheet1!$R$73</c:f>
              <c:numCache>
                <c:formatCode>General</c:formatCode>
                <c:ptCount val="1"/>
                <c:pt idx="0">
                  <c:v>5.6393300000000002</c:v>
                </c:pt>
              </c:numCache>
            </c:numRef>
          </c:val>
        </c:ser>
        <c:ser>
          <c:idx val="5"/>
          <c:order val="5"/>
          <c:tx>
            <c:strRef>
              <c:f>Sheet1!$H$71</c:f>
              <c:strCache>
                <c:ptCount val="1"/>
                <c:pt idx="0">
                  <c:v>Intel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Sheet1!$S$73</c:f>
              <c:numCache>
                <c:formatCode>General</c:formatCode>
                <c:ptCount val="1"/>
                <c:pt idx="0">
                  <c:v>5.66</c:v>
                </c:pt>
              </c:numCache>
            </c:numRef>
          </c:val>
        </c:ser>
        <c:ser>
          <c:idx val="6"/>
          <c:order val="6"/>
          <c:tx>
            <c:strRef>
              <c:f>Sheet1!$I$71</c:f>
              <c:strCache>
                <c:ptCount val="1"/>
                <c:pt idx="0">
                  <c:v>Nokia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(Sheet1!$T$73,Sheet1!$T$75)</c:f>
              <c:numCache>
                <c:formatCode>General</c:formatCode>
                <c:ptCount val="2"/>
                <c:pt idx="0">
                  <c:v>5.59</c:v>
                </c:pt>
                <c:pt idx="1">
                  <c:v>31.35</c:v>
                </c:pt>
              </c:numCache>
            </c:numRef>
          </c:val>
        </c:ser>
        <c:ser>
          <c:idx val="7"/>
          <c:order val="7"/>
          <c:tx>
            <c:strRef>
              <c:f>Sheet1!$J$71</c:f>
              <c:strCache>
                <c:ptCount val="1"/>
                <c:pt idx="0">
                  <c:v>NTT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Sheet1!$U$73</c:f>
              <c:numCache>
                <c:formatCode>General</c:formatCode>
                <c:ptCount val="1"/>
                <c:pt idx="0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859872"/>
        <c:axId val="200860264"/>
      </c:barChart>
      <c:catAx>
        <c:axId val="20085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60264"/>
        <c:crosses val="autoZero"/>
        <c:auto val="1"/>
        <c:lblAlgn val="ctr"/>
        <c:lblOffset val="100"/>
        <c:noMultiLvlLbl val="0"/>
      </c:catAx>
      <c:valAx>
        <c:axId val="200860264"/>
        <c:scaling>
          <c:orientation val="minMax"/>
          <c:max val="3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ko-KR"/>
          </a:p>
        </c:txPr>
        <c:crossAx val="200859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Igor Kim, et al. (ETRI)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Calibration Results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9/10/2014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8268"/>
              </p:ext>
            </p:extLst>
          </p:nvPr>
        </p:nvGraphicFramePr>
        <p:xfrm>
          <a:off x="838200" y="2590800"/>
          <a:ext cx="682371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173"/>
                <a:gridCol w="1332230"/>
                <a:gridCol w="1036003"/>
                <a:gridCol w="1297305"/>
                <a:gridCol w="1905000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Gwangzeen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Ko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+82-42-860-4862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gogogo@etri.re.kr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Hyunduk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Kang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+82-42-860-1074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henry@etri.re.kr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Myung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-Sun Song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+82-42-860-5046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mssong@etri.re.kr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Throughput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87567"/>
              </p:ext>
            </p:extLst>
          </p:nvPr>
        </p:nvGraphicFramePr>
        <p:xfrm>
          <a:off x="304800" y="2057400"/>
          <a:ext cx="84582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 L4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4.42555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4.42499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4.76891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4.76830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5.30849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5.30908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5.50673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5.50734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5.66134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5.66016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5.80056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5.79935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5.85228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5.85183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5.95955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5.95910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15.94730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15.94436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17.18459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17.18142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27.08182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26.96925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28.09317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27.97640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34.98556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34.98834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35.84586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35.84872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40.62398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40.62964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41.36861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41.37439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Deferral Test1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A-MPDU</a:t>
            </a:r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[OFF, ON]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500, 1000, 1500, 2000 bytes</a:t>
            </a:r>
          </a:p>
          <a:p>
            <a:pPr lvl="1"/>
            <a:r>
              <a:rPr lang="en-US" dirty="0"/>
              <a:t>Application data size: 464, 964, 1464, 1964 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89544" y="1591196"/>
            <a:ext cx="3428897" cy="1855946"/>
            <a:chOff x="-2667" y="0"/>
            <a:chExt cx="33534" cy="13614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2" name="Straight Arrow Connector 11"/>
            <p:cNvCxnSpPr>
              <a:cxnSpLocks noChangeShapeType="1"/>
            </p:cNvCxnSpPr>
            <p:nvPr/>
          </p:nvCxn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2464" cy="2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굴림"/>
                </a:rPr>
                <a:t> </a:t>
              </a:r>
              <a:endParaRPr lang="en-AU" sz="1100">
                <a:effectLst/>
                <a:latin typeface="Times New Roman"/>
                <a:ea typeface="Times New Roman"/>
                <a:cs typeface="굴림"/>
              </a:endParaRPr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32"/>
            <p:cNvSpPr txBox="1">
              <a:spLocks noChangeArrowheads="1"/>
            </p:cNvSpPr>
            <p:nvPr/>
          </p:nvSpPr>
          <p:spPr bwMode="auto">
            <a:xfrm>
              <a:off x="-2667" y="11582"/>
              <a:ext cx="33534" cy="2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 kern="1200" dirty="0">
                  <a:solidFill>
                    <a:srgbClr val="000000"/>
                  </a:solidFill>
                  <a:effectLst/>
                  <a:latin typeface="굴림"/>
                  <a:ea typeface="MS PGothic"/>
                  <a:cs typeface="Times New Roman"/>
                </a:rPr>
                <a:t>(AP1 and STA2 are essentially co-located)</a:t>
              </a:r>
              <a:endParaRPr lang="en-AU" sz="1200" dirty="0">
                <a:effectLst/>
                <a:latin typeface="굴림"/>
                <a:cs typeface="굴림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42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Throughput and PER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710335"/>
              </p:ext>
            </p:extLst>
          </p:nvPr>
        </p:nvGraphicFramePr>
        <p:xfrm>
          <a:off x="1219200" y="2209800"/>
          <a:ext cx="70866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RTS/CTS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0.10934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4.59254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4.94887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0.111242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5.28223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0.112979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5.54912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5.68559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0.108886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5.68078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5.78491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4.46549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4.81195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5.30999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5.50829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5.65486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5.79393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5.86833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5.97590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2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Deferral Test2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</a:t>
            </a:r>
            <a:r>
              <a:rPr lang="en-US" dirty="0" smtClean="0"/>
              <a:t>A-MPDU, OFF</a:t>
            </a:r>
            <a:endParaRPr lang="en-US" dirty="0"/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r>
              <a:rPr lang="en-US" dirty="0"/>
              <a:t> and MCS8 (78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[OFF]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</a:t>
            </a:r>
            <a:r>
              <a:rPr lang="en-US" dirty="0" smtClean="0"/>
              <a:t>1500 bytes</a:t>
            </a:r>
            <a:endParaRPr lang="en-US" dirty="0"/>
          </a:p>
          <a:p>
            <a:pPr lvl="1"/>
            <a:r>
              <a:rPr lang="en-US" dirty="0"/>
              <a:t>Application data size: </a:t>
            </a:r>
            <a:r>
              <a:rPr lang="en-US" dirty="0" smtClean="0"/>
              <a:t>1464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19" name="Group 29696"/>
          <p:cNvGrpSpPr>
            <a:grpSpLocks/>
          </p:cNvGrpSpPr>
          <p:nvPr/>
        </p:nvGrpSpPr>
        <p:grpSpPr bwMode="auto">
          <a:xfrm>
            <a:off x="838200" y="1828800"/>
            <a:ext cx="7543800" cy="1371600"/>
            <a:chOff x="0" y="0"/>
            <a:chExt cx="69802" cy="9985"/>
          </a:xfrm>
        </p:grpSpPr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4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265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66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4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Throughput and PER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 – frame aggregation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8382"/>
              </p:ext>
            </p:extLst>
          </p:nvPr>
        </p:nvGraphicFramePr>
        <p:xfrm>
          <a:off x="990600" y="3200400"/>
          <a:ext cx="7086599" cy="209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51"/>
                <a:gridCol w="517751"/>
                <a:gridCol w="961538"/>
                <a:gridCol w="739645"/>
                <a:gridCol w="1595236"/>
                <a:gridCol w="1483288"/>
                <a:gridCol w="127139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FA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0.877915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0.950949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0.974342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0.152984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33.960896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34.796107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0.732127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1.62026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1.66012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0.197594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28.84498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29.55438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NAV Deferral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</a:t>
            </a:r>
            <a:r>
              <a:rPr lang="en-US" dirty="0" smtClean="0"/>
              <a:t>A-MPDU, OFF</a:t>
            </a:r>
            <a:endParaRPr lang="en-US" dirty="0"/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r>
              <a:rPr lang="en-US" dirty="0"/>
              <a:t> and MCS8 (78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[ON]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</a:t>
            </a:r>
            <a:r>
              <a:rPr lang="en-US" dirty="0" smtClean="0"/>
              <a:t>1500 bytes</a:t>
            </a:r>
            <a:endParaRPr lang="en-US" dirty="0"/>
          </a:p>
          <a:p>
            <a:pPr lvl="1"/>
            <a:r>
              <a:rPr lang="en-US" dirty="0"/>
              <a:t>Application data size: </a:t>
            </a:r>
            <a:r>
              <a:rPr lang="en-US" dirty="0" smtClean="0"/>
              <a:t>1464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19" name="Group 29696"/>
          <p:cNvGrpSpPr>
            <a:grpSpLocks/>
          </p:cNvGrpSpPr>
          <p:nvPr/>
        </p:nvGrpSpPr>
        <p:grpSpPr bwMode="auto">
          <a:xfrm>
            <a:off x="838200" y="1828800"/>
            <a:ext cx="7543800" cy="1371600"/>
            <a:chOff x="0" y="0"/>
            <a:chExt cx="69802" cy="9985"/>
          </a:xfrm>
        </p:grpSpPr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4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265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66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76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Throughput and PER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 – frame aggregation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92701"/>
              </p:ext>
            </p:extLst>
          </p:nvPr>
        </p:nvGraphicFramePr>
        <p:xfrm>
          <a:off x="990600" y="3200400"/>
          <a:ext cx="7086599" cy="209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51"/>
                <a:gridCol w="517751"/>
                <a:gridCol w="961538"/>
                <a:gridCol w="739645"/>
                <a:gridCol w="1595236"/>
                <a:gridCol w="1483288"/>
                <a:gridCol w="127139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FA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5.610717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5.748704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33.816448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34.64802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5.194439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5.32219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21.635812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22.167891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7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63000"/>
              </p:ext>
            </p:extLst>
          </p:nvPr>
        </p:nvGraphicFramePr>
        <p:xfrm>
          <a:off x="1828800" y="1600200"/>
          <a:ext cx="5638807" cy="1940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ETRI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4.79111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5.55293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5.84192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5.99482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21.9906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34.9422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43.2656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48.6849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5.55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5.84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4.81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5.99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5.53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5.82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5.98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23.92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4.75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5.52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5.82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5.97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21.53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34.47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42.57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48.09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5.97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21.19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34.22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41.93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47.74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4.79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5.54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6.00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22.00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35.00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43.20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48.40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264103"/>
              </p:ext>
            </p:extLst>
          </p:nvPr>
        </p:nvGraphicFramePr>
        <p:xfrm>
          <a:off x="533400" y="3581400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69108" y="618610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MCS0</a:t>
            </a:r>
            <a:endParaRPr lang="en-AU" b="1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935687"/>
              </p:ext>
            </p:extLst>
          </p:nvPr>
        </p:nvGraphicFramePr>
        <p:xfrm>
          <a:off x="4876800" y="3619884"/>
          <a:ext cx="3962400" cy="2704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248400" y="618095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MCS8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41515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</a:t>
            </a:r>
            <a:r>
              <a:rPr lang="en-US" dirty="0"/>
              <a:t>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283513"/>
              </p:ext>
            </p:extLst>
          </p:nvPr>
        </p:nvGraphicFramePr>
        <p:xfrm>
          <a:off x="1828800" y="1600200"/>
          <a:ext cx="5638807" cy="1763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ETRI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4.42499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5.30908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5.66016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5.85183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15.9444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26.9693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34.9883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40.6296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4.42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5.31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5.31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5.29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5.64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5.84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18.64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34.12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39.96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4.42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34.97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40.40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390843"/>
              </p:ext>
            </p:extLst>
          </p:nvPr>
        </p:nvGraphicFramePr>
        <p:xfrm>
          <a:off x="457200" y="3505200"/>
          <a:ext cx="3962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618610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MCS0</a:t>
            </a:r>
            <a:endParaRPr lang="en-AU" b="1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816474"/>
              </p:ext>
            </p:extLst>
          </p:nvPr>
        </p:nvGraphicFramePr>
        <p:xfrm>
          <a:off x="4572000" y="3505200"/>
          <a:ext cx="3886200" cy="2819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943600" y="6186099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MCS8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1399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</a:t>
            </a:r>
            <a:r>
              <a:rPr lang="en-US" dirty="0"/>
              <a:t>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745674"/>
              </p:ext>
            </p:extLst>
          </p:nvPr>
        </p:nvGraphicFramePr>
        <p:xfrm>
          <a:off x="1828800" y="1600200"/>
          <a:ext cx="5638807" cy="1940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With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ETRI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4.59254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5.28223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5.54912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5.68078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4.46549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5.30999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5.65486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5.86833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4.56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4.62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5.28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5.26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4.53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5.21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5.48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5.63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5.71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5.45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4.49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5.88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980101"/>
              </p:ext>
            </p:extLst>
          </p:nvPr>
        </p:nvGraphicFramePr>
        <p:xfrm>
          <a:off x="685800" y="3475314"/>
          <a:ext cx="3810000" cy="289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778600"/>
              </p:ext>
            </p:extLst>
          </p:nvPr>
        </p:nvGraphicFramePr>
        <p:xfrm>
          <a:off x="4800600" y="3546153"/>
          <a:ext cx="3886200" cy="280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14500" y="6222889"/>
            <a:ext cx="1088183" cy="251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w/o RTS/CTS</a:t>
            </a:r>
            <a:endParaRPr lang="en-A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6232414"/>
            <a:ext cx="1011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w/ RTS/CTS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222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[1], [2] simulation scenarios and evaluation methods for MAC simulator are described</a:t>
            </a:r>
          </a:p>
          <a:p>
            <a:r>
              <a:rPr lang="en-US" dirty="0" smtClean="0"/>
              <a:t>Some MAC calibrations are described in [3] – [8]</a:t>
            </a:r>
          </a:p>
          <a:p>
            <a:r>
              <a:rPr lang="en-US" dirty="0" smtClean="0"/>
              <a:t>In [9] comparison of each company’s MAC calibration for scenarios 1 – 3 is done</a:t>
            </a:r>
            <a:endParaRPr lang="en-AU" dirty="0"/>
          </a:p>
          <a:p>
            <a:r>
              <a:rPr lang="en-US" dirty="0" smtClean="0"/>
              <a:t>This document provides results of MAC simulator for </a:t>
            </a:r>
          </a:p>
          <a:p>
            <a:pPr lvl="1"/>
            <a:r>
              <a:rPr lang="en-US" dirty="0" smtClean="0"/>
              <a:t>MAC overhead (test </a:t>
            </a:r>
            <a:r>
              <a:rPr lang="en-US" b="1" dirty="0" smtClean="0"/>
              <a:t>1a</a:t>
            </a:r>
            <a:r>
              <a:rPr lang="en-US" dirty="0" smtClean="0"/>
              <a:t> (w/o RTS) and </a:t>
            </a:r>
            <a:r>
              <a:rPr lang="en-US" b="1" dirty="0" smtClean="0"/>
              <a:t>1b</a:t>
            </a:r>
            <a:r>
              <a:rPr lang="en-US" dirty="0" smtClean="0"/>
              <a:t> (w/ RTS))</a:t>
            </a:r>
          </a:p>
          <a:p>
            <a:pPr lvl="1"/>
            <a:r>
              <a:rPr lang="en-US" dirty="0" smtClean="0"/>
              <a:t>Deferral tests (tests </a:t>
            </a:r>
            <a:r>
              <a:rPr lang="en-US" b="1" dirty="0" smtClean="0"/>
              <a:t>2a</a:t>
            </a:r>
            <a:r>
              <a:rPr lang="en-US" dirty="0" smtClean="0"/>
              <a:t> (w/o hidden node) and </a:t>
            </a:r>
            <a:r>
              <a:rPr lang="en-US" b="1" dirty="0" smtClean="0"/>
              <a:t>2b</a:t>
            </a:r>
            <a:r>
              <a:rPr lang="en-US" dirty="0" smtClean="0"/>
              <a:t> (w/ hidden node))</a:t>
            </a:r>
          </a:p>
          <a:p>
            <a:pPr lvl="1"/>
            <a:r>
              <a:rPr lang="en-US" dirty="0" smtClean="0"/>
              <a:t>NAV deferral (test </a:t>
            </a:r>
            <a:r>
              <a:rPr lang="en-US" b="1" dirty="0" smtClean="0"/>
              <a:t>3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Compare MAC simulator results by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29651"/>
              </p:ext>
            </p:extLst>
          </p:nvPr>
        </p:nvGraphicFramePr>
        <p:xfrm>
          <a:off x="2133600" y="1828800"/>
          <a:ext cx="4834911" cy="1261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9755"/>
                <a:gridCol w="489857"/>
                <a:gridCol w="489857"/>
                <a:gridCol w="419877"/>
                <a:gridCol w="673100"/>
                <a:gridCol w="627063"/>
                <a:gridCol w="404656"/>
                <a:gridCol w="445373"/>
                <a:gridCol w="44537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ETRI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Huawei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LGE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Nokia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NTT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 FA,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1.62026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1.62 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1.7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0.95095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1.008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28.845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26.54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26.8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33.9609</a:t>
                      </a:r>
                      <a:endParaRPr lang="en-US" altLang="zh-CN" sz="11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+mj-lt"/>
                        </a:rPr>
                        <a:t>35.66 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213479"/>
              </p:ext>
            </p:extLst>
          </p:nvPr>
        </p:nvGraphicFramePr>
        <p:xfrm>
          <a:off x="1676400" y="3200400"/>
          <a:ext cx="5867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5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05562"/>
              </p:ext>
            </p:extLst>
          </p:nvPr>
        </p:nvGraphicFramePr>
        <p:xfrm>
          <a:off x="2133600" y="1828800"/>
          <a:ext cx="4834911" cy="1261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9755"/>
                <a:gridCol w="489857"/>
                <a:gridCol w="489857"/>
                <a:gridCol w="419877"/>
                <a:gridCol w="673100"/>
                <a:gridCol w="627063"/>
                <a:gridCol w="404656"/>
                <a:gridCol w="445373"/>
                <a:gridCol w="44537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ETRI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Huawei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LGE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Nokia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NTT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 FA,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5.19444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5.15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5.14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5.61072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5.59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21.6358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22.4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33.8164</a:t>
                      </a:r>
                      <a:endParaRPr lang="en-US" altLang="zh-CN" sz="11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31.35</a:t>
                      </a:r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259996"/>
              </p:ext>
            </p:extLst>
          </p:nvPr>
        </p:nvGraphicFramePr>
        <p:xfrm>
          <a:off x="1524000" y="3276600"/>
          <a:ext cx="6172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Issues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Defer &amp; </a:t>
            </a:r>
            <a:r>
              <a:rPr lang="en-US" dirty="0" err="1" smtClean="0"/>
              <a:t>Backoff</a:t>
            </a:r>
            <a:r>
              <a:rPr lang="en-US" dirty="0" smtClean="0"/>
              <a:t> duration formula in Test 1a</a:t>
            </a:r>
          </a:p>
          <a:p>
            <a:pPr lvl="1"/>
            <a:r>
              <a:rPr lang="en-US" dirty="0" smtClean="0"/>
              <a:t>Correct formula and value</a:t>
            </a:r>
            <a:endParaRPr lang="en-AU" dirty="0" smtClean="0"/>
          </a:p>
          <a:p>
            <a:pPr lvl="2"/>
            <a:r>
              <a:rPr lang="en-AU" sz="1800" dirty="0" smtClean="0"/>
              <a:t>DIFS(34 </a:t>
            </a:r>
            <a:r>
              <a:rPr lang="en-AU" sz="1800" dirty="0"/>
              <a:t>us)+</a:t>
            </a:r>
            <a:r>
              <a:rPr lang="en-AU" sz="1800" dirty="0" err="1"/>
              <a:t>backoff</a:t>
            </a:r>
            <a:r>
              <a:rPr lang="en-AU" sz="1800" dirty="0"/>
              <a:t> (</a:t>
            </a:r>
            <a:r>
              <a:rPr lang="en-AU" sz="1800" dirty="0" err="1"/>
              <a:t>CWmin</a:t>
            </a:r>
            <a:r>
              <a:rPr lang="en-AU" sz="1800" dirty="0" smtClean="0"/>
              <a:t>)/2=34us+</a:t>
            </a:r>
            <a:r>
              <a:rPr lang="en-AU" sz="1800" i="1" dirty="0" smtClean="0"/>
              <a:t>n</a:t>
            </a:r>
            <a:r>
              <a:rPr lang="en-AU" sz="1800" dirty="0" smtClean="0"/>
              <a:t>*9/2us = 101.5us</a:t>
            </a:r>
          </a:p>
          <a:p>
            <a:pPr lvl="2"/>
            <a:r>
              <a:rPr lang="en-AU" sz="1800" i="1" dirty="0" smtClean="0"/>
              <a:t>n</a:t>
            </a:r>
            <a:r>
              <a:rPr lang="en-AU" sz="1800" dirty="0" smtClean="0"/>
              <a:t> = 15</a:t>
            </a:r>
            <a:endParaRPr lang="en-US" sz="1800" dirty="0" smtClean="0"/>
          </a:p>
          <a:p>
            <a:r>
              <a:rPr lang="en-US" dirty="0" smtClean="0"/>
              <a:t>Signal propagation delay</a:t>
            </a:r>
          </a:p>
          <a:p>
            <a:pPr lvl="1"/>
            <a:r>
              <a:rPr lang="en-US" dirty="0" smtClean="0"/>
              <a:t>Signal propagation delay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prop</a:t>
            </a:r>
            <a:r>
              <a:rPr lang="en-US" dirty="0" smtClean="0"/>
              <a:t> = d/c</a:t>
            </a:r>
          </a:p>
          <a:p>
            <a:pPr lvl="2"/>
            <a:r>
              <a:rPr lang="en-US" sz="1800" dirty="0" smtClean="0"/>
              <a:t>d – distance between transmitter and receiver</a:t>
            </a:r>
          </a:p>
          <a:p>
            <a:pPr lvl="2"/>
            <a:r>
              <a:rPr lang="en-US" sz="1800" dirty="0" smtClean="0"/>
              <a:t>c – speed of light in vacuum (3*10</a:t>
            </a:r>
            <a:r>
              <a:rPr lang="en-US" sz="1800" baseline="30000" dirty="0" smtClean="0"/>
              <a:t>8</a:t>
            </a:r>
            <a:r>
              <a:rPr lang="en-US" sz="1800" dirty="0" smtClean="0"/>
              <a:t> m/s)</a:t>
            </a:r>
          </a:p>
          <a:p>
            <a:pPr lvl="1"/>
            <a:r>
              <a:rPr lang="en-US" dirty="0" smtClean="0"/>
              <a:t>A distance of 100m adds 0.333 us propagation delay</a:t>
            </a:r>
          </a:p>
          <a:p>
            <a:pPr lvl="1"/>
            <a:r>
              <a:rPr lang="en-US" dirty="0" smtClean="0"/>
              <a:t>Do we need to consider it?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Issues </a:t>
            </a:r>
            <a:r>
              <a:rPr lang="en-US" dirty="0" smtClean="0"/>
              <a:t>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A-MPDU </a:t>
            </a:r>
            <a:r>
              <a:rPr lang="en-US" dirty="0" err="1"/>
              <a:t>Tx</a:t>
            </a:r>
            <a:r>
              <a:rPr lang="en-US" dirty="0"/>
              <a:t> time </a:t>
            </a:r>
            <a:r>
              <a:rPr lang="en-US" dirty="0" smtClean="0"/>
              <a:t>estimation</a:t>
            </a:r>
          </a:p>
          <a:p>
            <a:pPr lvl="1"/>
            <a:r>
              <a:rPr lang="en-AU" b="0" dirty="0" smtClean="0"/>
              <a:t>According to the 802.11-2012 standard: “Except </a:t>
            </a:r>
            <a:r>
              <a:rPr lang="en-AU" b="0" dirty="0"/>
              <a:t>when an A-MPDU </a:t>
            </a:r>
            <a:r>
              <a:rPr lang="en-AU" b="0" dirty="0" err="1"/>
              <a:t>subframe</a:t>
            </a:r>
            <a:r>
              <a:rPr lang="en-AU" b="0" dirty="0"/>
              <a:t> is the last one in an </a:t>
            </a:r>
            <a:r>
              <a:rPr lang="en-AU" b="0" dirty="0" smtClean="0"/>
              <a:t>A-MPDU, padding </a:t>
            </a:r>
            <a:r>
              <a:rPr lang="en-AU" b="0" dirty="0"/>
              <a:t>octets are appended to make each A-MPDU </a:t>
            </a:r>
            <a:r>
              <a:rPr lang="en-AU" b="0" dirty="0" err="1"/>
              <a:t>subframe</a:t>
            </a:r>
            <a:r>
              <a:rPr lang="en-AU" b="0" dirty="0"/>
              <a:t> a multiple of 4 octets in </a:t>
            </a:r>
            <a:r>
              <a:rPr lang="en-AU" b="0" dirty="0" smtClean="0"/>
              <a:t>length”</a:t>
            </a:r>
            <a:endParaRPr lang="en-US" dirty="0"/>
          </a:p>
          <a:p>
            <a:pPr lvl="1"/>
            <a:r>
              <a:rPr lang="en-US" dirty="0" smtClean="0"/>
              <a:t>A-MPDU size = (MSDU + MAC header + delimiter)*2*8 + padding + service + tail = (1500 + 30 + 4)*2*8 + 16 + 16 + 6 = 24582 bits</a:t>
            </a:r>
          </a:p>
          <a:p>
            <a:pPr lvl="1"/>
            <a:r>
              <a:rPr lang="en-GB" kern="1200" dirty="0" smtClean="0"/>
              <a:t>A-MPDU duration = ceil((</a:t>
            </a:r>
            <a:r>
              <a:rPr lang="en-GB" kern="1200" dirty="0" err="1" smtClean="0"/>
              <a:t>FrameLength</a:t>
            </a:r>
            <a:r>
              <a:rPr lang="en-GB" kern="1200" dirty="0" smtClean="0"/>
              <a:t>*8) /rate /</a:t>
            </a:r>
            <a:r>
              <a:rPr lang="en-GB" kern="1200" dirty="0" err="1" smtClean="0"/>
              <a:t>OFDMsymbolduration</a:t>
            </a:r>
            <a:r>
              <a:rPr lang="en-GB" kern="1200" dirty="0" smtClean="0"/>
              <a:t>) * </a:t>
            </a:r>
            <a:r>
              <a:rPr lang="en-GB" kern="1200" dirty="0" err="1" smtClean="0"/>
              <a:t>OFDMsymbolduration</a:t>
            </a:r>
            <a:r>
              <a:rPr lang="en-GB" kern="1200" dirty="0" smtClean="0"/>
              <a:t> + PHY Header = </a:t>
            </a:r>
            <a:r>
              <a:rPr lang="en-AU" kern="1200" dirty="0" smtClean="0"/>
              <a:t>ceil(24582/6.5/4) </a:t>
            </a:r>
            <a:r>
              <a:rPr lang="en-AU" kern="1200" dirty="0"/>
              <a:t>* </a:t>
            </a:r>
            <a:r>
              <a:rPr lang="en-AU" kern="1200" dirty="0" smtClean="0"/>
              <a:t>4 </a:t>
            </a:r>
            <a:r>
              <a:rPr lang="en-AU" kern="1200" dirty="0"/>
              <a:t>+ </a:t>
            </a:r>
            <a:r>
              <a:rPr lang="en-AU" kern="1200" dirty="0" smtClean="0"/>
              <a:t>40 = 3824 us </a:t>
            </a:r>
            <a:endParaRPr lang="en-AU" kern="1200" dirty="0"/>
          </a:p>
          <a:p>
            <a:pPr lvl="1"/>
            <a:endParaRPr lang="en-AU" sz="2400" dirty="0" smtClean="0">
              <a:ea typeface="Times New Roman"/>
              <a:cs typeface="굴림"/>
            </a:endParaRPr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01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calibration results</a:t>
            </a:r>
          </a:p>
          <a:p>
            <a:pPr lvl="1"/>
            <a:r>
              <a:rPr lang="en-US" dirty="0" smtClean="0"/>
              <a:t>Performed simulations for Tests 1 – 3</a:t>
            </a:r>
          </a:p>
          <a:p>
            <a:pPr lvl="1"/>
            <a:r>
              <a:rPr lang="en-US" dirty="0" smtClean="0"/>
              <a:t>Simulation results show similar trend with other companies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b="0" dirty="0" smtClean="0"/>
              <a:t>[1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11-14-0980-04-00ax-simulation-scenarios</a:t>
            </a:r>
          </a:p>
          <a:p>
            <a:pPr>
              <a:buNone/>
            </a:pPr>
            <a:r>
              <a:rPr lang="en-US" altLang="zh-CN" b="0" dirty="0" smtClean="0"/>
              <a:t>[2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11-14-0571-05-00ax-evaluation-methodology</a:t>
            </a:r>
          </a:p>
          <a:p>
            <a:pPr>
              <a:buNone/>
            </a:pPr>
            <a:r>
              <a:rPr lang="en-US" altLang="zh-CN" b="0" dirty="0" smtClean="0"/>
              <a:t>[3] 11-14-1175-01-00ax-mac-calibration-results</a:t>
            </a:r>
          </a:p>
          <a:p>
            <a:pPr>
              <a:buNone/>
            </a:pPr>
            <a:r>
              <a:rPr lang="en-US" altLang="zh-CN" b="0" dirty="0" smtClean="0"/>
              <a:t>[4] 11-14-0600-00-00ax-mac-simulator-calibration</a:t>
            </a:r>
          </a:p>
          <a:p>
            <a:pPr>
              <a:buNone/>
            </a:pPr>
            <a:r>
              <a:rPr lang="en-US" altLang="zh-CN" b="0" dirty="0" smtClean="0"/>
              <a:t>[5] 11-14-1230-00-00ax-mac-calibration-result</a:t>
            </a:r>
          </a:p>
          <a:p>
            <a:pPr>
              <a:buNone/>
            </a:pPr>
            <a:r>
              <a:rPr lang="en-US" altLang="zh-CN" b="0" dirty="0" smtClean="0"/>
              <a:t>[6] 11-14-1217-00-00ax-mac-calibration-results-for-test-1-and-2</a:t>
            </a:r>
          </a:p>
          <a:p>
            <a:pPr>
              <a:buNone/>
            </a:pPr>
            <a:r>
              <a:rPr lang="en-US" altLang="zh-CN" b="0" dirty="0" smtClean="0"/>
              <a:t>[7] 11-14-1191-00-00ax-mac-calibration-huawei-results</a:t>
            </a:r>
          </a:p>
          <a:p>
            <a:pPr>
              <a:buNone/>
            </a:pPr>
            <a:r>
              <a:rPr lang="en-US" altLang="zh-CN" b="0" dirty="0" smtClean="0"/>
              <a:t>[8] 11-14-1147-00-00ax-mac-simulator-calibration-results</a:t>
            </a:r>
          </a:p>
          <a:p>
            <a:pPr>
              <a:buNone/>
            </a:pPr>
            <a:r>
              <a:rPr lang="en-US" altLang="zh-CN" b="0" dirty="0" smtClean="0"/>
              <a:t>[9] 11-14-1192-03-00ax-comparing-mac-calibration-results</a:t>
            </a:r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Igor Kim, ETRI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1a. MAC Overhead w/o RTS/CTS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199"/>
            <a:ext cx="7772400" cy="3352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Simulation Parameters</a:t>
            </a:r>
          </a:p>
          <a:p>
            <a:pPr lvl="1"/>
            <a:r>
              <a:rPr lang="en-US" dirty="0" smtClean="0"/>
              <a:t>Guard interval: long</a:t>
            </a:r>
          </a:p>
          <a:p>
            <a:pPr lvl="1"/>
            <a:r>
              <a:rPr lang="en-US" dirty="0" smtClean="0"/>
              <a:t>Data preamble: 11ac</a:t>
            </a:r>
          </a:p>
          <a:p>
            <a:pPr lvl="1"/>
            <a:r>
              <a:rPr lang="en-US" dirty="0" smtClean="0"/>
              <a:t>Bandwidth: 20 MHz</a:t>
            </a:r>
          </a:p>
          <a:p>
            <a:pPr lvl="1"/>
            <a:r>
              <a:rPr lang="en-US" dirty="0" smtClean="0"/>
              <a:t>A-MPDU aggregation: 2 MPDU per A-MPDU</a:t>
            </a:r>
          </a:p>
          <a:p>
            <a:pPr lvl="1"/>
            <a:r>
              <a:rPr lang="en-US" dirty="0" smtClean="0"/>
              <a:t>Max retries: 10</a:t>
            </a:r>
          </a:p>
          <a:p>
            <a:pPr lvl="1"/>
            <a:r>
              <a:rPr lang="en-US" dirty="0" smtClean="0"/>
              <a:t>Fixed MCS: MCS0 (6.5 Mbit/s) and MCS8 (78 Mbit/s)</a:t>
            </a:r>
          </a:p>
          <a:p>
            <a:pPr lvl="1"/>
            <a:r>
              <a:rPr lang="en-US" dirty="0" smtClean="0"/>
              <a:t>RTS/CTS: off</a:t>
            </a:r>
          </a:p>
          <a:p>
            <a:pPr lvl="1"/>
            <a:r>
              <a:rPr lang="en-US" dirty="0" err="1" smtClean="0"/>
              <a:t>Cwmin</a:t>
            </a:r>
            <a:r>
              <a:rPr lang="en-US" dirty="0" smtClean="0"/>
              <a:t>: 15</a:t>
            </a:r>
          </a:p>
          <a:p>
            <a:pPr lvl="1"/>
            <a:r>
              <a:rPr lang="en-US" dirty="0" smtClean="0"/>
              <a:t>AIFSN [BE]: 2</a:t>
            </a:r>
          </a:p>
          <a:p>
            <a:pPr lvl="1"/>
            <a:r>
              <a:rPr lang="en-US" dirty="0" smtClean="0"/>
              <a:t>PER: 0</a:t>
            </a:r>
          </a:p>
          <a:p>
            <a:pPr lvl="1"/>
            <a:r>
              <a:rPr lang="en-US" dirty="0" smtClean="0"/>
              <a:t>MSDU length: 500, 1000, 1500, 2000 bytes</a:t>
            </a:r>
          </a:p>
          <a:p>
            <a:pPr lvl="1"/>
            <a:r>
              <a:rPr lang="en-US" dirty="0" smtClean="0"/>
              <a:t>Application data size: 464, 964, 1464, 1964 bytes</a:t>
            </a:r>
          </a:p>
          <a:p>
            <a:pPr lvl="1"/>
            <a:r>
              <a:rPr lang="en-US" dirty="0" smtClean="0"/>
              <a:t>L4 – L3 header overhead: 36 bytes</a:t>
            </a:r>
          </a:p>
          <a:p>
            <a:pPr lvl="1"/>
            <a:r>
              <a:rPr lang="en-US" dirty="0" smtClean="0"/>
              <a:t>SIFS: 16us, DIFS = AIFS [BE] = 34us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>
          <a:xfrm>
            <a:off x="2895600" y="1828800"/>
            <a:ext cx="3124200" cy="790549"/>
            <a:chOff x="0" y="0"/>
            <a:chExt cx="1999753" cy="473102"/>
          </a:xfrm>
        </p:grpSpPr>
        <p:sp>
          <p:nvSpPr>
            <p:cNvPr id="8" name="Oval 7"/>
            <p:cNvSpPr/>
            <p:nvPr/>
          </p:nvSpPr>
          <p:spPr>
            <a:xfrm>
              <a:off x="0" y="0"/>
              <a:ext cx="561975" cy="457200"/>
            </a:xfrm>
            <a:prstGeom prst="ellipse">
              <a:avLst/>
            </a:prstGeom>
            <a:solidFill>
              <a:srgbClr val="969696">
                <a:lumMod val="90000"/>
              </a:srgbClr>
            </a:soli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STA 1</a:t>
              </a:r>
              <a:endParaRPr lang="en-AU" sz="2000" b="1" dirty="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42553" y="15902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00CC99">
                    <a:shade val="51000"/>
                    <a:satMod val="130000"/>
                  </a:srgbClr>
                </a:gs>
                <a:gs pos="80000">
                  <a:srgbClr val="00CC99">
                    <a:shade val="93000"/>
                    <a:satMod val="130000"/>
                  </a:srgbClr>
                </a:gs>
                <a:gs pos="100000">
                  <a:srgbClr val="00CC9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AP1</a:t>
              </a:r>
              <a:endParaRPr lang="en-AU" sz="2400" b="1">
                <a:effectLst/>
                <a:latin typeface="굴림"/>
                <a:cs typeface="굴림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72494" y="270344"/>
              <a:ext cx="9525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CC99"/>
              </a:solidFill>
              <a:prstDash val="solid"/>
              <a:headEnd type="none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5180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Check Points</a:t>
            </a:r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85685"/>
              </p:ext>
            </p:extLst>
          </p:nvPr>
        </p:nvGraphicFramePr>
        <p:xfrm>
          <a:off x="990600" y="3505200"/>
          <a:ext cx="6934201" cy="236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478"/>
                <a:gridCol w="1774084"/>
                <a:gridCol w="2888663"/>
                <a:gridCol w="964976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Test Items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Check points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Standard definition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Matching?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A-MPDU duration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Tcp2 - Tcp1 = 3824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ceil((</a:t>
                      </a:r>
                      <a:r>
                        <a:rPr lang="en-GB" sz="1050" kern="1200" dirty="0" err="1">
                          <a:effectLst/>
                        </a:rPr>
                        <a:t>FrameLength</a:t>
                      </a:r>
                      <a:r>
                        <a:rPr lang="en-GB" sz="1050" kern="1200" dirty="0">
                          <a:effectLst/>
                        </a:rPr>
                        <a:t>*8)/rate/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) * 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SIFS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Tcp3 - Tcp2 = 16 </a:t>
                      </a:r>
                      <a:r>
                        <a:rPr lang="en-GB" sz="1200" kern="1200" dirty="0">
                          <a:effectLst/>
                        </a:rPr>
                        <a:t>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16 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ACK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Tcp4 - Tcp3 = 68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ceil((</a:t>
                      </a:r>
                      <a:r>
                        <a:rPr lang="en-GB" sz="1050" kern="1200" dirty="0" err="1">
                          <a:effectLst/>
                        </a:rPr>
                        <a:t>ACKFrameLength</a:t>
                      </a:r>
                      <a:r>
                        <a:rPr lang="en-GB" sz="1050" kern="1200" dirty="0">
                          <a:effectLst/>
                        </a:rPr>
                        <a:t>*8)/rate/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) * 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Defer &amp; backoff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Tcp5 - Tcp4 = 101.5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effectLst/>
                        </a:rPr>
                        <a:t>DIFS(34 us)+</a:t>
                      </a:r>
                      <a:r>
                        <a:rPr lang="en-US" sz="1050" kern="1200" dirty="0" err="1">
                          <a:effectLst/>
                        </a:rPr>
                        <a:t>backoff</a:t>
                      </a:r>
                      <a:r>
                        <a:rPr lang="en-US" sz="1050" kern="1200" dirty="0">
                          <a:effectLst/>
                        </a:rPr>
                        <a:t> (</a:t>
                      </a:r>
                      <a:r>
                        <a:rPr lang="en-US" sz="1050" kern="1200" dirty="0" err="1">
                          <a:effectLst/>
                        </a:rPr>
                        <a:t>CWmin</a:t>
                      </a:r>
                      <a:r>
                        <a:rPr lang="en-US" sz="1050" kern="1200" dirty="0">
                          <a:effectLst/>
                        </a:rPr>
                        <a:t>)</a:t>
                      </a:r>
                      <a:endParaRPr lang="en-A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=</a:t>
                      </a:r>
                      <a:r>
                        <a:rPr lang="en-GB" sz="1050" kern="1200" dirty="0" smtClean="0">
                          <a:effectLst/>
                        </a:rPr>
                        <a:t>34us+n*9/2us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图片 0" descr="Figur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7620000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599" y="3276599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MSDU size = 1500 bytes, MCS0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56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85833"/>
              </p:ext>
            </p:extLst>
          </p:nvPr>
        </p:nvGraphicFramePr>
        <p:xfrm>
          <a:off x="2209800" y="1905000"/>
          <a:ext cx="4724400" cy="400050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46215"/>
                <a:gridCol w="2982785"/>
                <a:gridCol w="1295400"/>
              </a:tblGrid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CP1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34.618888503164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CP2 </a:t>
                      </a:r>
                      <a:r>
                        <a:rPr lang="en-US" sz="1200" b="1" u="none" strike="noStrike" dirty="0"/>
                        <a:t>end of </a:t>
                      </a:r>
                      <a:r>
                        <a:rPr lang="en-US" sz="1200" b="1" u="none" strike="noStrike" dirty="0" smtClean="0"/>
                        <a:t>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34.62271251983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CP2-CP1,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3824.016666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A-MPDU duration,</a:t>
                      </a:r>
                      <a:r>
                        <a:rPr lang="en-US" sz="1200" b="1" u="none" strike="noStrike" baseline="0" dirty="0" smtClean="0"/>
                        <a:t>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3824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0.016666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CP3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BA,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34.62272851983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CP3-CP2,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16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/>
                        <a:t>　</a:t>
                      </a:r>
                      <a:endParaRPr lang="zh-CN" altLang="en-US" sz="1050" b="1" i="0" u="none" strike="noStrike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SIFS duration,</a:t>
                      </a:r>
                      <a:r>
                        <a:rPr lang="en-US" sz="1200" b="1" u="none" strike="noStrike" baseline="0" dirty="0" smtClean="0"/>
                        <a:t>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16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CP4 </a:t>
                      </a:r>
                      <a:r>
                        <a:rPr lang="en-US" sz="1200" b="1" u="none" strike="noStrike" dirty="0"/>
                        <a:t>end of </a:t>
                      </a:r>
                      <a:r>
                        <a:rPr lang="en-US" sz="1200" b="1" u="none" strike="noStrike" dirty="0" smtClean="0"/>
                        <a:t>BA,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34.622796536497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CP4-CP3,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68.016666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ACK duration,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68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0.016666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CP5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new 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34.622839536497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CP5-CP4,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43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DIFS</a:t>
                      </a:r>
                      <a:r>
                        <a:rPr lang="en-US" sz="1200" b="1" u="none" strike="noStrike" baseline="0" dirty="0" smtClean="0"/>
                        <a:t> + </a:t>
                      </a:r>
                      <a:r>
                        <a:rPr lang="en-US" sz="1200" b="1" u="none" strike="noStrike" dirty="0" err="1" smtClean="0"/>
                        <a:t>backoff</a:t>
                      </a:r>
                      <a:r>
                        <a:rPr lang="en-US" sz="1200" b="1" u="none" strike="noStrike" dirty="0" smtClean="0"/>
                        <a:t> duration,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i="0" u="none" strike="noStrike" dirty="0" smtClean="0">
                          <a:latin typeface="+mn-lt"/>
                        </a:rPr>
                        <a:t>[34, 169]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6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Throughput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3188496"/>
              </p:ext>
            </p:extLst>
          </p:nvPr>
        </p:nvGraphicFramePr>
        <p:xfrm>
          <a:off x="304800" y="2057400"/>
          <a:ext cx="84582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 L4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4.79112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4.79111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5.16284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5.16284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5.55313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5.55293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5.76051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5.76030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5.84208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5.84192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5.98573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5.98558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5.99519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5.99482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6.10508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6.10471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21.99486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21.99063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23.70136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23.69680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34.93281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34.94223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36.23735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36.24714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43.25496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43.26557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44.31860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44.32949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48.67913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48.68493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49.57141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49.57733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5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MAC Overhead with RTS/CTS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199"/>
            <a:ext cx="7772400" cy="3352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Simulation Parameters</a:t>
            </a:r>
          </a:p>
          <a:p>
            <a:pPr lvl="1"/>
            <a:r>
              <a:rPr lang="en-US" dirty="0" smtClean="0"/>
              <a:t>Guard interval: long</a:t>
            </a:r>
          </a:p>
          <a:p>
            <a:pPr lvl="1"/>
            <a:r>
              <a:rPr lang="en-US" dirty="0" smtClean="0"/>
              <a:t>Data preamble: 11ac</a:t>
            </a:r>
          </a:p>
          <a:p>
            <a:pPr lvl="1"/>
            <a:r>
              <a:rPr lang="en-US" dirty="0" smtClean="0"/>
              <a:t>Bandwidth: 20 MHz</a:t>
            </a:r>
          </a:p>
          <a:p>
            <a:pPr lvl="1"/>
            <a:r>
              <a:rPr lang="en-US" dirty="0" smtClean="0"/>
              <a:t>A-MPDU aggregation: 2 MPDU per A-MPDU</a:t>
            </a:r>
          </a:p>
          <a:p>
            <a:pPr lvl="1"/>
            <a:r>
              <a:rPr lang="en-US" dirty="0" smtClean="0"/>
              <a:t>Max retries: 10</a:t>
            </a:r>
          </a:p>
          <a:p>
            <a:pPr lvl="1"/>
            <a:r>
              <a:rPr lang="en-US" dirty="0" smtClean="0"/>
              <a:t>Fixed MCS: MCS0 (6.5 Mbit/s) and MCS8 (78 Mbit/s)</a:t>
            </a:r>
          </a:p>
          <a:p>
            <a:pPr lvl="1"/>
            <a:r>
              <a:rPr lang="en-US" dirty="0" smtClean="0"/>
              <a:t>RTS/CTS: on</a:t>
            </a:r>
          </a:p>
          <a:p>
            <a:pPr lvl="1"/>
            <a:r>
              <a:rPr lang="en-US" dirty="0" err="1" smtClean="0"/>
              <a:t>Cwmin</a:t>
            </a:r>
            <a:r>
              <a:rPr lang="en-US" dirty="0" smtClean="0"/>
              <a:t>: 15</a:t>
            </a:r>
          </a:p>
          <a:p>
            <a:pPr lvl="1"/>
            <a:r>
              <a:rPr lang="en-US" dirty="0" smtClean="0"/>
              <a:t>AIFSN [BE]: 2</a:t>
            </a:r>
          </a:p>
          <a:p>
            <a:pPr lvl="1"/>
            <a:r>
              <a:rPr lang="en-US" dirty="0" smtClean="0"/>
              <a:t>PER: 0</a:t>
            </a:r>
          </a:p>
          <a:p>
            <a:pPr lvl="1"/>
            <a:r>
              <a:rPr lang="en-US" dirty="0" smtClean="0"/>
              <a:t>MSDU length: 500, 1000, 1500, 2000 bytes</a:t>
            </a:r>
          </a:p>
          <a:p>
            <a:pPr lvl="1"/>
            <a:r>
              <a:rPr lang="en-US" dirty="0" smtClean="0"/>
              <a:t>Application data size: 464, 964, 1464, 1964 bytes</a:t>
            </a:r>
          </a:p>
          <a:p>
            <a:pPr lvl="1"/>
            <a:r>
              <a:rPr lang="en-US" dirty="0" smtClean="0"/>
              <a:t>L4 – L3 header overhead: 36 bytes</a:t>
            </a:r>
          </a:p>
          <a:p>
            <a:pPr lvl="1"/>
            <a:r>
              <a:rPr lang="en-US" dirty="0" smtClean="0"/>
              <a:t>SIFS: 16us, DIFS = AIFS [BE] = 34us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>
          <a:xfrm>
            <a:off x="2895600" y="1828800"/>
            <a:ext cx="3124200" cy="790549"/>
            <a:chOff x="0" y="0"/>
            <a:chExt cx="1999753" cy="473102"/>
          </a:xfrm>
        </p:grpSpPr>
        <p:sp>
          <p:nvSpPr>
            <p:cNvPr id="8" name="Oval 7"/>
            <p:cNvSpPr/>
            <p:nvPr/>
          </p:nvSpPr>
          <p:spPr>
            <a:xfrm>
              <a:off x="0" y="0"/>
              <a:ext cx="561975" cy="457200"/>
            </a:xfrm>
            <a:prstGeom prst="ellipse">
              <a:avLst/>
            </a:prstGeom>
            <a:solidFill>
              <a:srgbClr val="969696">
                <a:lumMod val="90000"/>
              </a:srgbClr>
            </a:soli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STA 1</a:t>
              </a:r>
              <a:endParaRPr lang="en-AU" sz="2000" b="1" dirty="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42553" y="15902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00CC99">
                    <a:shade val="51000"/>
                    <a:satMod val="130000"/>
                  </a:srgbClr>
                </a:gs>
                <a:gs pos="80000">
                  <a:srgbClr val="00CC99">
                    <a:shade val="93000"/>
                    <a:satMod val="130000"/>
                  </a:srgbClr>
                </a:gs>
                <a:gs pos="100000">
                  <a:srgbClr val="00CC9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AP1</a:t>
              </a:r>
              <a:endParaRPr lang="en-AU" sz="1200" b="1" dirty="0">
                <a:effectLst/>
                <a:latin typeface="굴림"/>
                <a:cs typeface="굴림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72494" y="270344"/>
              <a:ext cx="9525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CC99"/>
              </a:solidFill>
              <a:prstDash val="solid"/>
              <a:headEnd type="none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5873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Check Points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599" y="3276599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MSDU size = 1500 bytes, MCS0</a:t>
            </a:r>
            <a:endParaRPr lang="en-AU" dirty="0"/>
          </a:p>
        </p:txBody>
      </p:sp>
      <p:pic>
        <p:nvPicPr>
          <p:cNvPr id="10" name="图片 1" descr="Figur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676400"/>
            <a:ext cx="8153400" cy="1295400"/>
          </a:xfrm>
          <a:prstGeom prst="rect">
            <a:avLst/>
          </a:prstGeom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474784"/>
              </p:ext>
            </p:extLst>
          </p:nvPr>
        </p:nvGraphicFramePr>
        <p:xfrm>
          <a:off x="1143000" y="3563122"/>
          <a:ext cx="7086600" cy="2228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5191"/>
                <a:gridCol w="1813075"/>
                <a:gridCol w="2952150"/>
                <a:gridCol w="986184"/>
              </a:tblGrid>
              <a:tr h="469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Test Items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Check points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Standard definition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Matching?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RTS duration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Tcp2 - Tcp1 = 52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RTSFrameLength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YES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CTS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Tcp4 - Tcp3 = 44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CTSFrameLength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Frame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Tcp6 - Tcp5 = 3824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YES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7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70782"/>
              </p:ext>
            </p:extLst>
          </p:nvPr>
        </p:nvGraphicFramePr>
        <p:xfrm>
          <a:off x="2362200" y="1676400"/>
          <a:ext cx="4724400" cy="434340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46215"/>
                <a:gridCol w="2982785"/>
                <a:gridCol w="1295400"/>
              </a:tblGrid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CP1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start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RTS,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34.329152003165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CP2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end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RTS,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34.329204019832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CP2-CP1,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52.016667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RTS duration,</a:t>
                      </a:r>
                      <a:r>
                        <a:rPr lang="en-US" sz="1200" b="1" u="none" strike="noStrike" baseline="0" dirty="0" smtClean="0">
                          <a:latin typeface="+mj-lt"/>
                        </a:rPr>
                        <a:t>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52.0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dirty="0" smtClean="0">
                          <a:latin typeface="+mj-lt"/>
                        </a:rPr>
                        <a:t>0.</a:t>
                      </a: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 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CP3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start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CTS,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34.329220019832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CP3-CP2,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>
                          <a:latin typeface="+mj-lt"/>
                        </a:rPr>
                        <a:t>　</a:t>
                      </a:r>
                      <a:endParaRPr lang="zh-CN" altLang="en-US" sz="1050" b="1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SIFS duration,</a:t>
                      </a:r>
                      <a:r>
                        <a:rPr lang="en-US" sz="1200" b="1" u="none" strike="noStrike" baseline="0" dirty="0" smtClean="0">
                          <a:latin typeface="+mj-lt"/>
                        </a:rPr>
                        <a:t>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CP4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end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CTS,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34.329264036498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CP4-CP3,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44.016667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CTS duration,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44.0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0. 016667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CP5 start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A-MPDU,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34.329280036498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CP5-CP4,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SIFS duration,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CN" sz="1200" b="1" u="none" strike="noStrike" dirty="0" smtClean="0">
                          <a:latin typeface="+mj-lt"/>
                        </a:rPr>
                        <a:t>CP6 end of A-MPDU, [sec]</a:t>
                      </a:r>
                      <a:endParaRPr lang="zh-CN" alt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34.333104053165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CP6-CP5, [us]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3824.016667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Expected A-MPDU duration, [us]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3824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0.016667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2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26185</TotalTime>
  <Words>2479</Words>
  <Application>Microsoft Office PowerPoint</Application>
  <PresentationFormat>화면 슬라이드 쇼(4:3)</PresentationFormat>
  <Paragraphs>994</Paragraphs>
  <Slides>25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4" baseType="lpstr">
      <vt:lpstr>Arial Unicode MS</vt:lpstr>
      <vt:lpstr>MS PGothic</vt:lpstr>
      <vt:lpstr>宋体</vt:lpstr>
      <vt:lpstr>굴림</vt:lpstr>
      <vt:lpstr>Malgun Gothic</vt:lpstr>
      <vt:lpstr>Arial</vt:lpstr>
      <vt:lpstr>Calibri</vt:lpstr>
      <vt:lpstr>Times New Roman</vt:lpstr>
      <vt:lpstr>802-11-Submission</vt:lpstr>
      <vt:lpstr>MAC Calibration Results</vt:lpstr>
      <vt:lpstr>Summary</vt:lpstr>
      <vt:lpstr>Test 1a. MAC Overhead w/o RTS/CTS</vt:lpstr>
      <vt:lpstr>Test 1a. Check Points</vt:lpstr>
      <vt:lpstr>Test 1a. Simulation Time Trace</vt:lpstr>
      <vt:lpstr>Test 1a. Throughput Results</vt:lpstr>
      <vt:lpstr>Test 1b. MAC Overhead with RTS/CTS</vt:lpstr>
      <vt:lpstr>Test 1b. Check Points</vt:lpstr>
      <vt:lpstr>Test 1b. Simulation Time Trace</vt:lpstr>
      <vt:lpstr>Test 1b. Throughput Results</vt:lpstr>
      <vt:lpstr>Test 2a. Deferral Test1</vt:lpstr>
      <vt:lpstr>Test 2a. Throughput and PER Results</vt:lpstr>
      <vt:lpstr>Test 2b. Deferral Test2</vt:lpstr>
      <vt:lpstr>Test 2b. Throughput and PER Results</vt:lpstr>
      <vt:lpstr>Test 3. NAV Deferral</vt:lpstr>
      <vt:lpstr>Test 3. Throughput and PER Results</vt:lpstr>
      <vt:lpstr>Test 1a. Results Comparison</vt:lpstr>
      <vt:lpstr>Test 1b. Results Comparison</vt:lpstr>
      <vt:lpstr>Test 2a. Results Comparison</vt:lpstr>
      <vt:lpstr>Test 2b. Results Comparison</vt:lpstr>
      <vt:lpstr>Test 3. Results Comparison</vt:lpstr>
      <vt:lpstr>Clarification Issues (1)</vt:lpstr>
      <vt:lpstr>Clarification Issues (2)</vt:lpstr>
      <vt:lpstr>Conclusion</vt:lpstr>
      <vt:lpstr>Reference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Registered User</cp:lastModifiedBy>
  <cp:revision>535</cp:revision>
  <cp:lastPrinted>1998-02-10T13:28:06Z</cp:lastPrinted>
  <dcterms:created xsi:type="dcterms:W3CDTF">2008-11-13T20:03:38Z</dcterms:created>
  <dcterms:modified xsi:type="dcterms:W3CDTF">2014-10-08T01:06:23Z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