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74" r:id="rId4"/>
    <p:sldId id="286" r:id="rId5"/>
    <p:sldId id="285" r:id="rId6"/>
    <p:sldId id="294" r:id="rId7"/>
    <p:sldId id="266" r:id="rId8"/>
    <p:sldId id="267" r:id="rId9"/>
    <p:sldId id="268" r:id="rId10"/>
    <p:sldId id="269" r:id="rId11"/>
    <p:sldId id="283" r:id="rId12"/>
    <p:sldId id="275" r:id="rId13"/>
    <p:sldId id="276" r:id="rId14"/>
    <p:sldId id="284" r:id="rId15"/>
    <p:sldId id="277" r:id="rId16"/>
    <p:sldId id="278" r:id="rId17"/>
    <p:sldId id="279" r:id="rId18"/>
    <p:sldId id="280" r:id="rId19"/>
    <p:sldId id="281" r:id="rId20"/>
    <p:sldId id="270" r:id="rId21"/>
    <p:sldId id="271" r:id="rId22"/>
    <p:sldId id="272" r:id="rId23"/>
    <p:sldId id="282" r:id="rId24"/>
    <p:sldId id="273" r:id="rId25"/>
    <p:sldId id="287" r:id="rId26"/>
    <p:sldId id="288" r:id="rId27"/>
    <p:sldId id="289" r:id="rId28"/>
    <p:sldId id="290" r:id="rId29"/>
    <p:sldId id="291" r:id="rId30"/>
    <p:sldId id="292" r:id="rId31"/>
    <p:sldId id="293" r:id="rId32"/>
    <p:sldId id="264"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3" autoAdjust="0"/>
    <p:restoredTop sz="75299" autoAdjust="0"/>
  </p:normalViewPr>
  <p:slideViewPr>
    <p:cSldViewPr>
      <p:cViewPr varScale="1">
        <p:scale>
          <a:sx n="48" d="100"/>
          <a:sy n="48" d="100"/>
        </p:scale>
        <p:origin x="-750" y="-102"/>
      </p:cViewPr>
      <p:guideLst>
        <p:guide orient="horz" pos="2160"/>
        <p:guide pos="2880"/>
      </p:guideLst>
    </p:cSldViewPr>
  </p:slideViewPr>
  <p:outlineViewPr>
    <p:cViewPr varScale="1">
      <p:scale>
        <a:sx n="33" d="100"/>
        <a:sy n="33" d="100"/>
      </p:scale>
      <p:origin x="0" y="660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802-11-14/1339r2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802-11-14/1339r2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802-11-14/1339r2</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802-11-14/1339r2</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Agenda was Approved </a:t>
            </a:r>
            <a:r>
              <a:rPr lang="en-US" dirty="0" smtClean="0"/>
              <a:t>by Unanimous Consent.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Thanks to Dorothy for taking notes while Jon handled an EC urgency.</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All </a:t>
            </a:r>
            <a:r>
              <a:rPr lang="en-US" dirty="0" smtClean="0"/>
              <a:t>PARs </a:t>
            </a:r>
            <a:r>
              <a:rPr lang="en-US" dirty="0" smtClean="0"/>
              <a:t>and CSDs were reviewed </a:t>
            </a:r>
            <a:r>
              <a:rPr lang="en-US" dirty="0" smtClean="0"/>
              <a:t>–</a:t>
            </a:r>
            <a:r>
              <a:rPr lang="en-US" baseline="0" dirty="0" smtClean="0"/>
              <a:t>agreement of this </a:t>
            </a:r>
            <a:r>
              <a:rPr lang="en-US" baseline="0" dirty="0" smtClean="0"/>
              <a:t>presentation was done by </a:t>
            </a:r>
            <a:r>
              <a:rPr lang="en-US" baseline="0" dirty="0" smtClean="0"/>
              <a:t>consensus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The 802.11 WG Chair Sent the comments out by 1pm on Tuesday 4 Nov 2013</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Thursday</a:t>
            </a:r>
            <a:r>
              <a:rPr lang="en-US" baseline="0" dirty="0" smtClean="0"/>
              <a:t> the responses were reviewed and final report (this file) prepared.</a:t>
            </a:r>
            <a:endParaRPr lang="en-US" dirty="0" smtClean="0"/>
          </a:p>
          <a:p>
            <a:endParaRPr lang="en-US" dirty="0"/>
          </a:p>
        </p:txBody>
      </p:sp>
      <p:sp>
        <p:nvSpPr>
          <p:cNvPr id="4" name="Header Placeholder 3"/>
          <p:cNvSpPr>
            <a:spLocks noGrp="1"/>
          </p:cNvSpPr>
          <p:nvPr>
            <p:ph type="hdr" idx="10"/>
          </p:nvPr>
        </p:nvSpPr>
        <p:spPr/>
        <p:txBody>
          <a:bodyPr/>
          <a:lstStyle/>
          <a:p>
            <a:r>
              <a:rPr lang="en-US" smtClean="0"/>
              <a:t>doc.: IEEE 802-11-14/1339r2</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802-11-14/1339r2</a:t>
            </a:r>
            <a:endParaRPr lang="en-US"/>
          </a:p>
        </p:txBody>
      </p:sp>
      <p:sp>
        <p:nvSpPr>
          <p:cNvPr id="13315" name="Rectangle 3"/>
          <p:cNvSpPr>
            <a:spLocks noGrp="1" noChangeArrowheads="1"/>
          </p:cNvSpPr>
          <p:nvPr>
            <p:ph type="dt" sz="quarter" idx="1"/>
          </p:nvPr>
        </p:nvSpPr>
        <p:spPr>
          <a:noFill/>
        </p:spPr>
        <p:txBody>
          <a:bodyPr/>
          <a:lstStyle/>
          <a:p>
            <a:r>
              <a:rPr lang="en-US" smtClean="0"/>
              <a:t>November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802-11-14/1339r2</a:t>
            </a:r>
            <a:endParaRPr lang="en-US" sz="1400" smtClean="0"/>
          </a:p>
        </p:txBody>
      </p:sp>
      <p:sp>
        <p:nvSpPr>
          <p:cNvPr id="21507"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2014</a:t>
            </a:r>
          </a:p>
        </p:txBody>
      </p:sp>
      <p:sp>
        <p:nvSpPr>
          <p:cNvPr id="21508"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1509"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EE34A10C-18A0-4E0F-9669-7ADACABB58B1}" type="slidenum">
              <a:rPr lang="en-US" smtClean="0"/>
              <a:pPr>
                <a:defRPr/>
              </a:pPr>
              <a:t>5</a:t>
            </a:fld>
            <a:endParaRPr lang="en-US" smtClean="0"/>
          </a:p>
        </p:txBody>
      </p:sp>
      <p:sp>
        <p:nvSpPr>
          <p:cNvPr id="33798" name="Rectangle 2"/>
          <p:cNvSpPr>
            <a:spLocks noGrp="1" noRot="1" noChangeAspect="1" noChangeArrowheads="1" noTextEdit="1"/>
          </p:cNvSpPr>
          <p:nvPr>
            <p:ph type="sldImg"/>
          </p:nvPr>
        </p:nvSpPr>
        <p:spPr>
          <a:xfrm>
            <a:off x="1154113" y="701675"/>
            <a:ext cx="4624387" cy="3467100"/>
          </a:xfrm>
          <a:ln/>
        </p:spPr>
      </p:sp>
      <p:sp>
        <p:nvSpPr>
          <p:cNvPr id="3379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802-11-14/1339r2</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51871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802-11-14/1339r2</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105066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802-11-14/1339r2</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061208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802-11-14/1339r2</a:t>
            </a:r>
            <a:endParaRPr lang="en-US"/>
          </a:p>
        </p:txBody>
      </p:sp>
      <p:sp>
        <p:nvSpPr>
          <p:cNvPr id="5" name="Rectangle 3"/>
          <p:cNvSpPr>
            <a:spLocks noGrp="1" noChangeArrowheads="1"/>
          </p:cNvSpPr>
          <p:nvPr>
            <p:ph type="dt"/>
          </p:nvPr>
        </p:nvSpPr>
        <p:spPr>
          <a:ln/>
        </p:spPr>
        <p:txBody>
          <a:bodyPr/>
          <a:lstStyle/>
          <a:p>
            <a:r>
              <a:rPr lang="en-US" smtClean="0"/>
              <a:t>November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11-14/1339r2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4/ch-mjt-cyclic-queuing-and-forwarding-par-csd-0814-v01.pdf" TargetMode="External"/><Relationship Id="rId13" Type="http://schemas.openxmlformats.org/officeDocument/2006/relationships/hyperlink" Target="https://mentor.ieee.org/802.15/dcn/14/15-14-0601-00-007a-p802-15-7a-par-myproject-2014-09-28.pdf" TargetMode="External"/><Relationship Id="rId3" Type="http://schemas.openxmlformats.org/officeDocument/2006/relationships/hyperlink" Target="http://www.ieee802.org/1/files/public/docs2014/new-addresses-thaler-local-address-par-v01.pdf" TargetMode="External"/><Relationship Id="rId7" Type="http://schemas.openxmlformats.org/officeDocument/2006/relationships/hyperlink" Target="http://www.ieee802.org/1/files/public/docs2014/ch-mjt-cyclic-queuing-and-forwarding-par-0914-v01.pdf" TargetMode="External"/><Relationship Id="rId12" Type="http://schemas.openxmlformats.org/officeDocument/2006/relationships/hyperlink" Target="http://www.ieee802.org/3/25GSG/25GE_CSD_0914_adopted.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1/files/public/docs2014/new-802-1AS-rev-draft-csd-0514-v1.pptx" TargetMode="External"/><Relationship Id="rId11" Type="http://schemas.openxmlformats.org/officeDocument/2006/relationships/hyperlink" Target="http://www.ieee802.org/3/25GSG/25GE_PAR_final_110914.pdf" TargetMode="External"/><Relationship Id="rId5" Type="http://schemas.openxmlformats.org/officeDocument/2006/relationships/hyperlink" Target="http://www.ieee802.org/1/files/public/docs2014/new-802-1AS-rev-draft-par-0514-v1.pdf" TargetMode="External"/><Relationship Id="rId10" Type="http://schemas.openxmlformats.org/officeDocument/2006/relationships/hyperlink" Target="http://www.ieee802.org/3/GEPOFSG/CSD_GEPOF_0914.pdf" TargetMode="External"/><Relationship Id="rId4" Type="http://schemas.openxmlformats.org/officeDocument/2006/relationships/hyperlink" Target="http://www.ieee802.org/1/files/public/docs2014/new-addresses-thaler-local-address-csd-v01.pdf" TargetMode="External"/><Relationship Id="rId9" Type="http://schemas.openxmlformats.org/officeDocument/2006/relationships/hyperlink" Target="http://www.ieee802.org/3/GEPOFSG/P802_3bv_PAR_240914.pdf" TargetMode="External"/><Relationship Id="rId14" Type="http://schemas.openxmlformats.org/officeDocument/2006/relationships/hyperlink" Target="https://mentor.ieee.org/802.15/dcn/14/15-14-0216-03-007a-draft-csd-for-ieee-802-15-sg7a-occ.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1/files/public/docs2014/new-802-1AS-rev-draft-csd-1114-v2.pptx" TargetMode="External"/><Relationship Id="rId2" Type="http://schemas.openxmlformats.org/officeDocument/2006/relationships/hyperlink" Target="http://ieee802.org/1/files/public/docs2014/new-802-1AS-rev-draft-par-1114-v2.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files/public/docs2014/ch-mjt-cyclic-queuing-and-forwarding-par-csd-0814-v01.pdf" TargetMode="External"/><Relationship Id="rId2" Type="http://schemas.openxmlformats.org/officeDocument/2006/relationships/hyperlink" Target="http://www.ieee802.org/1/files/public/docs2014/ch-mjt-cyclic-queuing-and-fowarding-par-0914-v0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files/public/docs2014/new-addresses-thaler-802c-comments-1114.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5/dcn/14/15-14-0674-00-007a-p802-15-7-par-revision1.pdf" TargetMode="External"/><Relationship Id="rId2" Type="http://schemas.openxmlformats.org/officeDocument/2006/relationships/hyperlink" Target="https://mentor.ieee.org/802.15/dcn/14/15-14-0605-03-003d-tg3d-november-2014-agenda.xlsx" TargetMode="External"/><Relationship Id="rId1" Type="http://schemas.openxmlformats.org/officeDocument/2006/relationships/slideLayout" Target="../slideLayouts/slideLayout2.xml"/><Relationship Id="rId5" Type="http://schemas.openxmlformats.org/officeDocument/2006/relationships/hyperlink" Target="https://mentor.ieee.org/802.15/dcn/14/15-14-0675-00-007a-p802-15-7-par-original-base-standard.pdf" TargetMode="External"/><Relationship Id="rId4" Type="http://schemas.openxmlformats.org/officeDocument/2006/relationships/hyperlink" Target="https://mentor.ieee.org/802.15/dcn/14/15-14-0216-05-007a-draft-csd-for-ieee-802-15-sg7a-occ.doc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13" Type="http://schemas.openxmlformats.org/officeDocument/2006/relationships/hyperlink" Target="http://www.ieee802.org/devdocs.shtml"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grouper.ieee.org/groups/802/PNP/approved/IEEE_802_WG_PandP_v15.pdf" TargetMode="External"/><Relationship Id="rId5" Type="http://schemas.openxmlformats.org/officeDocument/2006/relationships/hyperlink" Target="http://standards.ieee.org/board/pat/loa.pdf" TargetMode="External"/><Relationship Id="rId10" Type="http://schemas.openxmlformats.org/officeDocument/2006/relationships/hyperlink" Target="http://www.ieee802.org/PNP/approved/IEEE_802_OM_v14.pdf" TargetMode="External"/><Relationship Id="rId4" Type="http://schemas.openxmlformats.org/officeDocument/2006/relationships/hyperlink" Target="http://standards.ieee.org/board/pat/faq.pdf" TargetMode="External"/><Relationship Id="rId9" Type="http://schemas.openxmlformats.org/officeDocument/2006/relationships/hyperlink" Target="http://standards.ieee.org/board/aud/LMSC.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November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3429729"/>
              </p:ext>
            </p:extLst>
          </p:nvPr>
        </p:nvGraphicFramePr>
        <p:xfrm>
          <a:off x="522288" y="2286000"/>
          <a:ext cx="8050212" cy="2465388"/>
        </p:xfrm>
        <a:graphic>
          <a:graphicData uri="http://schemas.openxmlformats.org/presentationml/2006/ole">
            <mc:AlternateContent xmlns:mc="http://schemas.openxmlformats.org/markup-compatibility/2006">
              <mc:Choice xmlns:v="urn:schemas-microsoft-com:vml" Requires="v">
                <p:oleObj spid="_x0000_s3095"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22288" y="2286000"/>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43000"/>
          </a:xfrm>
        </p:spPr>
        <p:txBody>
          <a:bodyPr/>
          <a:lstStyle/>
          <a:p>
            <a:pPr rtl="0" eaLnBrk="1" fontAlgn="base" hangingPunct="1"/>
            <a:r>
              <a:rPr lang="en-US" sz="2400" b="1" dirty="0" smtClean="0">
                <a:solidFill>
                  <a:srgbClr val="000000"/>
                </a:solidFill>
                <a:effectLst/>
              </a:rPr>
              <a:t>802c, Amendment: Local Media Access Control (MAC) Addressing, PAR and CSD</a:t>
            </a:r>
            <a:endParaRPr lang="en-US" sz="2400" dirty="0"/>
          </a:p>
        </p:txBody>
      </p:sp>
      <p:sp>
        <p:nvSpPr>
          <p:cNvPr id="3" name="Content Placeholder 2"/>
          <p:cNvSpPr>
            <a:spLocks noGrp="1"/>
          </p:cNvSpPr>
          <p:nvPr>
            <p:ph idx="1"/>
          </p:nvPr>
        </p:nvSpPr>
        <p:spPr>
          <a:xfrm>
            <a:off x="685800" y="1628800"/>
            <a:ext cx="7702623" cy="4752528"/>
          </a:xfrm>
        </p:spPr>
        <p:txBody>
          <a:bodyPr/>
          <a:lstStyle/>
          <a:p>
            <a:r>
              <a:rPr lang="en-US" b="0" dirty="0" smtClean="0"/>
              <a:t>In General, we believe that discussion on this topic has identified multiple stakeholders that have not been sufficiently consulted or involved in the development of the PAR/CSD.</a:t>
            </a:r>
          </a:p>
          <a:p>
            <a:r>
              <a:rPr lang="en-US" b="0" dirty="0" smtClean="0"/>
              <a:t>An EC Study Group should be created to allow multiple Stakeholders, across all 802 WGs, to participate in the development of a PAR/CSD.  Timing conflicts need to be addressed to allow for an inclusive opportunity of the stakeholders.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754132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802c PAR Comments</a:t>
            </a:r>
            <a:endParaRPr lang="en-US" dirty="0"/>
          </a:p>
        </p:txBody>
      </p:sp>
      <p:sp>
        <p:nvSpPr>
          <p:cNvPr id="3" name="Content Placeholder 2"/>
          <p:cNvSpPr>
            <a:spLocks noGrp="1"/>
          </p:cNvSpPr>
          <p:nvPr>
            <p:ph idx="1"/>
          </p:nvPr>
        </p:nvSpPr>
        <p:spPr/>
        <p:txBody>
          <a:bodyPr/>
          <a:lstStyle/>
          <a:p>
            <a:r>
              <a:rPr lang="en-US" smtClean="0"/>
              <a:t>1.2 Type of Document: Standard</a:t>
            </a:r>
          </a:p>
          <a:p>
            <a:r>
              <a:rPr lang="en-US" b="0" smtClean="0"/>
              <a:t>Comments:</a:t>
            </a:r>
          </a:p>
          <a:p>
            <a:pPr marL="457200" lvl="0" indent="-457200">
              <a:buAutoNum type="arabicPeriod"/>
            </a:pPr>
            <a:r>
              <a:rPr lang="en-US" b="0" smtClean="0"/>
              <a:t>Recommended practice vs a standard. Either a set of informative changes (Informative Annex) to the existing 802 Architecture document or a stand-alone recommended practice document should be developed to meet the PAR objectives.</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566315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2959"/>
          </a:xfrm>
        </p:spPr>
        <p:txBody>
          <a:bodyPr/>
          <a:lstStyle/>
          <a:p>
            <a:pPr marL="0" lvl="0" indent="0">
              <a:buNone/>
            </a:pPr>
            <a:r>
              <a:rPr lang="en-US" dirty="0"/>
              <a:t>802c, </a:t>
            </a:r>
            <a:r>
              <a:rPr lang="en-US" dirty="0" smtClean="0"/>
              <a:t>Amendment PAR (</a:t>
            </a:r>
            <a:r>
              <a:rPr lang="en-US" dirty="0" err="1" smtClean="0"/>
              <a:t>cont</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
        <p:nvSpPr>
          <p:cNvPr id="8" name="Content Placeholder 7"/>
          <p:cNvSpPr>
            <a:spLocks noGrp="1"/>
          </p:cNvSpPr>
          <p:nvPr>
            <p:ph idx="1"/>
          </p:nvPr>
        </p:nvSpPr>
        <p:spPr>
          <a:xfrm>
            <a:off x="683568" y="1340768"/>
            <a:ext cx="7773045" cy="5112568"/>
          </a:xfrm>
        </p:spPr>
        <p:txBody>
          <a:bodyPr/>
          <a:lstStyle/>
          <a:p>
            <a:r>
              <a:rPr lang="en-US" dirty="0"/>
              <a:t>5.1 Approximate number of people expected to be actively involved in the development of this project: 30</a:t>
            </a:r>
          </a:p>
          <a:p>
            <a:r>
              <a:rPr lang="en-US" b="0" dirty="0"/>
              <a:t> 	</a:t>
            </a:r>
            <a:r>
              <a:rPr lang="en-US" b="0" dirty="0" smtClean="0"/>
              <a:t>no comment</a:t>
            </a:r>
            <a:endParaRPr lang="en-US" b="0" dirty="0"/>
          </a:p>
          <a:p>
            <a:r>
              <a:rPr lang="en-US" dirty="0"/>
              <a:t>5.2.a. Scope of the complete standard: This standard contains descriptions of the IEEE 802(R) standards published by the IEEE for frame-based data networks as well as a reference model (RM) for protocol standards. The IEEE 802 architecture is defined, and a specification for the identification of public, private, and standard protocols is included.</a:t>
            </a:r>
          </a:p>
          <a:p>
            <a:r>
              <a:rPr lang="en-US" dirty="0"/>
              <a:t> </a:t>
            </a:r>
            <a:endParaRPr lang="en-US" sz="1600" dirty="0"/>
          </a:p>
          <a:p>
            <a:pPr lvl="0"/>
            <a:r>
              <a:rPr lang="en-US" b="0" dirty="0"/>
              <a:t>No specific changes </a:t>
            </a:r>
            <a:r>
              <a:rPr lang="en-US" b="0" dirty="0" smtClean="0"/>
              <a:t>identified, however changes likely to be </a:t>
            </a:r>
            <a:r>
              <a:rPr lang="en-US" b="0" dirty="0"/>
              <a:t>required if a recommended practice is developed</a:t>
            </a:r>
            <a:r>
              <a:rPr lang="en-US" b="0" dirty="0" smtClean="0"/>
              <a:t>.</a:t>
            </a:r>
          </a:p>
        </p:txBody>
      </p:sp>
    </p:spTree>
    <p:extLst>
      <p:ext uri="{BB962C8B-B14F-4D97-AF65-F5344CB8AC3E}">
        <p14:creationId xmlns:p14="http://schemas.microsoft.com/office/powerpoint/2010/main" val="1417361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802c, Amendment PAR (</a:t>
            </a:r>
            <a:r>
              <a:rPr lang="en-US" dirty="0" err="1"/>
              <a:t>c</a:t>
            </a:r>
            <a:r>
              <a:rPr lang="en-US" dirty="0" err="1" smtClean="0"/>
              <a:t>ont</a:t>
            </a:r>
            <a:r>
              <a:rPr lang="en-US" dirty="0" smtClean="0"/>
              <a:t>)</a:t>
            </a:r>
            <a:endParaRPr lang="en-US" dirty="0"/>
          </a:p>
        </p:txBody>
      </p:sp>
      <p:sp>
        <p:nvSpPr>
          <p:cNvPr id="3" name="Content Placeholder 2"/>
          <p:cNvSpPr>
            <a:spLocks noGrp="1"/>
          </p:cNvSpPr>
          <p:nvPr>
            <p:ph idx="1"/>
          </p:nvPr>
        </p:nvSpPr>
        <p:spPr>
          <a:xfrm>
            <a:off x="539552" y="1412776"/>
            <a:ext cx="8064896" cy="4968552"/>
          </a:xfrm>
        </p:spPr>
        <p:txBody>
          <a:bodyPr/>
          <a:lstStyle/>
          <a:p>
            <a:r>
              <a:rPr lang="en-US" sz="1800" dirty="0"/>
              <a:t>5.2.b. Scope of the project: The amendment will provide recommendations and rules for using the local address space.. This will allocate a portion of the address space for protocols using an IEEE Registration Authority assigned Company ID. Another portion of the local address space will be allocated for assignment by local administrators</a:t>
            </a:r>
            <a:r>
              <a:rPr lang="en-US" sz="1800" dirty="0" smtClean="0"/>
              <a:t>.</a:t>
            </a:r>
            <a:endParaRPr lang="en-US" sz="1800" dirty="0"/>
          </a:p>
          <a:p>
            <a:r>
              <a:rPr lang="en-US" sz="1800" b="0" dirty="0"/>
              <a:t>Comments:</a:t>
            </a:r>
          </a:p>
          <a:p>
            <a:pPr lvl="1">
              <a:buFont typeface="+mj-lt"/>
              <a:buAutoNum type="arabicPeriod"/>
            </a:pPr>
            <a:r>
              <a:rPr lang="en-US" sz="1800" b="0" dirty="0"/>
              <a:t>Punctuation error – 2 periods at the end of the first sentence</a:t>
            </a:r>
          </a:p>
          <a:p>
            <a:pPr lvl="1">
              <a:buFont typeface="+mj-lt"/>
              <a:buAutoNum type="arabicPeriod"/>
            </a:pPr>
            <a:r>
              <a:rPr lang="en-US" sz="1800" b="0" dirty="0"/>
              <a:t> </a:t>
            </a:r>
            <a:r>
              <a:rPr lang="en-US" sz="1800" b="0" dirty="0" smtClean="0"/>
              <a:t>In </a:t>
            </a:r>
            <a:r>
              <a:rPr lang="en-US" sz="1800" b="0" dirty="0"/>
              <a:t>the first sentence, delete “and rules”. The scope (5.2.b) refers to “recommendations” Change to recommended practice. 1.2.2 of the CSD describes “</a:t>
            </a:r>
            <a:r>
              <a:rPr lang="en-US" sz="1800" b="0" i="1" dirty="0"/>
              <a:t>providing a guideline for use of the existing Local Address space”</a:t>
            </a:r>
            <a:r>
              <a:rPr lang="en-US" sz="1800" b="0" dirty="0"/>
              <a:t>.</a:t>
            </a:r>
          </a:p>
          <a:p>
            <a:pPr lvl="1">
              <a:buFont typeface="+mj-lt"/>
              <a:buAutoNum type="arabicPeriod"/>
            </a:pPr>
            <a:r>
              <a:rPr lang="en-US" sz="1800" b="0" dirty="0"/>
              <a:t> </a:t>
            </a:r>
            <a:r>
              <a:rPr lang="en-US" sz="1800" b="0" dirty="0" smtClean="0"/>
              <a:t>The </a:t>
            </a:r>
            <a:r>
              <a:rPr lang="en-US" sz="1800" b="0" dirty="0"/>
              <a:t>entire local address space is available for local administration today. There is a coexistence and backwards compatibility issue with changing this: “Another portion…by local administrators.”  </a:t>
            </a:r>
          </a:p>
          <a:p>
            <a:pPr lvl="1">
              <a:buFont typeface="+mj-lt"/>
              <a:buAutoNum type="arabicPeriod"/>
            </a:pPr>
            <a:r>
              <a:rPr lang="en-US" sz="1800" b="0" dirty="0"/>
              <a:t> </a:t>
            </a:r>
            <a:r>
              <a:rPr lang="en-US" sz="1800" b="0" dirty="0" smtClean="0"/>
              <a:t>The </a:t>
            </a:r>
            <a:r>
              <a:rPr lang="en-US" sz="1800" b="0" dirty="0"/>
              <a:t>second 2 sentences are providing a solution.  There may be other solutions or alternatives that are identified. Delete the second and third sentences. </a:t>
            </a:r>
            <a:endParaRPr lang="en-US" sz="18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337678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a:t>802c, Amendment PAR (</a:t>
            </a:r>
            <a:r>
              <a:rPr lang="en-US" dirty="0" err="1"/>
              <a:t>cont</a:t>
            </a:r>
            <a:endParaRPr lang="en-US" dirty="0"/>
          </a:p>
        </p:txBody>
      </p:sp>
      <p:sp>
        <p:nvSpPr>
          <p:cNvPr id="3" name="Content Placeholder 2"/>
          <p:cNvSpPr>
            <a:spLocks noGrp="1"/>
          </p:cNvSpPr>
          <p:nvPr>
            <p:ph idx="1"/>
          </p:nvPr>
        </p:nvSpPr>
        <p:spPr>
          <a:xfrm>
            <a:off x="685800" y="1412776"/>
            <a:ext cx="7770813" cy="4681637"/>
          </a:xfrm>
        </p:spPr>
        <p:txBody>
          <a:bodyPr/>
          <a:lstStyle/>
          <a:p>
            <a:pPr marL="457200" lvl="0" indent="-457200">
              <a:buFont typeface="+mj-lt"/>
              <a:buAutoNum type="arabicPeriod" startAt="5"/>
            </a:pPr>
            <a:r>
              <a:rPr lang="en-US" sz="2000" b="0" dirty="0" smtClean="0"/>
              <a:t>The RAC does not allocate local addresses and should not begin doing so.</a:t>
            </a:r>
          </a:p>
          <a:p>
            <a:r>
              <a:rPr lang="en-US" sz="1200" dirty="0" smtClean="0"/>
              <a:t>	“</a:t>
            </a:r>
            <a:r>
              <a:rPr lang="en-US" sz="1800" b="0" dirty="0" smtClean="0"/>
              <a:t>A CID has the X bit (U/L bit) equal to one and consequently that places any address with the CID as its first three octets in the local address space (U/L = 1). Local addresses are not globally unique, but a network administrator is responsible for assuring that any local addresses assigned are unique within the span of use.” from IEEE RAC document “</a:t>
            </a:r>
            <a:r>
              <a:rPr lang="en-US" b="0" dirty="0" smtClean="0"/>
              <a:t>Guidelines </a:t>
            </a:r>
            <a:r>
              <a:rPr lang="en-US" b="0" dirty="0"/>
              <a:t>for Use Organizationally Unique </a:t>
            </a:r>
            <a:r>
              <a:rPr lang="en-US" b="0" dirty="0" smtClean="0"/>
              <a:t>Identifier (OUI</a:t>
            </a:r>
            <a:r>
              <a:rPr lang="en-US" b="0" dirty="0"/>
              <a:t>) and Company ID (CID</a:t>
            </a:r>
            <a:r>
              <a:rPr lang="en-US" b="0" dirty="0" smtClean="0"/>
              <a:t>)”</a:t>
            </a:r>
          </a:p>
          <a:p>
            <a:endParaRPr lang="en-US" b="0" dirty="0" smtClean="0"/>
          </a:p>
          <a:p>
            <a:r>
              <a:rPr lang="en-US" b="0" dirty="0" smtClean="0"/>
              <a:t>The scope statement should not imply a change to the current RAC policy.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318039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802c, Amendment PAR (</a:t>
            </a:r>
            <a:r>
              <a:rPr lang="en-US" dirty="0" err="1"/>
              <a:t>cont</a:t>
            </a:r>
            <a:r>
              <a:rPr lang="en-US" dirty="0"/>
              <a:t>)</a:t>
            </a:r>
          </a:p>
        </p:txBody>
      </p:sp>
      <p:sp>
        <p:nvSpPr>
          <p:cNvPr id="3" name="Content Placeholder 2"/>
          <p:cNvSpPr>
            <a:spLocks noGrp="1"/>
          </p:cNvSpPr>
          <p:nvPr>
            <p:ph idx="1"/>
          </p:nvPr>
        </p:nvSpPr>
        <p:spPr>
          <a:xfrm>
            <a:off x="395536" y="1556792"/>
            <a:ext cx="8352928" cy="4537621"/>
          </a:xfrm>
        </p:spPr>
        <p:txBody>
          <a:bodyPr/>
          <a:lstStyle/>
          <a:p>
            <a:r>
              <a:rPr lang="en-US" sz="1800" dirty="0" smtClean="0"/>
              <a:t> </a:t>
            </a:r>
            <a:r>
              <a:rPr lang="en-US" dirty="0"/>
              <a:t>5.5 Need for the Project: Currently, global addresses are assigned to most IEEE 802 end stations and bridge ports. Increasing use of virtual machines and Internet of Things (</a:t>
            </a:r>
            <a:r>
              <a:rPr lang="en-US" dirty="0" err="1"/>
              <a:t>IoT</a:t>
            </a:r>
            <a:r>
              <a:rPr lang="en-US" dirty="0"/>
              <a:t>) devices could exhaust the global address space if global addresses are assigned. This project will enable protocols that automatically configure addresses from a portion of the local address space. Such protocols will allow virtual machines and </a:t>
            </a:r>
            <a:r>
              <a:rPr lang="en-US" dirty="0" err="1"/>
              <a:t>IoT</a:t>
            </a:r>
            <a:r>
              <a:rPr lang="en-US" dirty="0"/>
              <a:t> devices to obtain a local address without local administration.</a:t>
            </a:r>
            <a:r>
              <a:rPr lang="en-US" sz="3200" dirty="0"/>
              <a:t> </a:t>
            </a:r>
          </a:p>
          <a:p>
            <a:pPr marL="342900" marR="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dirty="0"/>
              <a:t> </a:t>
            </a:r>
            <a:r>
              <a:rPr lang="en-US" sz="2400" b="0" dirty="0" smtClean="0">
                <a:solidFill>
                  <a:srgbClr val="000000"/>
                </a:solidFill>
                <a:effectLst/>
              </a:rPr>
              <a:t>Comments on next slide</a:t>
            </a:r>
            <a:endParaRPr lang="en-US" b="0" dirty="0" smtClean="0">
              <a:effectLst/>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269872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pPr lvl="0"/>
            <a:r>
              <a:rPr lang="en-US" sz="2400" b="1" dirty="0" smtClean="0">
                <a:solidFill>
                  <a:srgbClr val="000000"/>
                </a:solidFill>
                <a:effectLst/>
                <a:latin typeface="+mn-lt"/>
                <a:ea typeface="+mn-ea"/>
                <a:cs typeface="+mn-cs"/>
              </a:rPr>
              <a:t>802c, Amendment PAR (</a:t>
            </a:r>
            <a:r>
              <a:rPr lang="en-US" sz="2400" b="1" dirty="0" err="1" smtClean="0">
                <a:solidFill>
                  <a:srgbClr val="000000"/>
                </a:solidFill>
                <a:effectLst/>
                <a:latin typeface="+mn-lt"/>
                <a:ea typeface="+mn-ea"/>
                <a:cs typeface="+mn-cs"/>
              </a:rPr>
              <a:t>cont</a:t>
            </a:r>
            <a:r>
              <a:rPr lang="en-US" sz="2400" b="1" dirty="0" smtClean="0">
                <a:solidFill>
                  <a:srgbClr val="000000"/>
                </a:solidFill>
                <a:effectLst/>
                <a:latin typeface="+mn-lt"/>
                <a:ea typeface="+mn-ea"/>
                <a:cs typeface="+mn-cs"/>
              </a:rPr>
              <a:t>)</a:t>
            </a:r>
            <a:endParaRPr lang="en-US" dirty="0"/>
          </a:p>
        </p:txBody>
      </p:sp>
      <p:sp>
        <p:nvSpPr>
          <p:cNvPr id="3" name="Content Placeholder 2"/>
          <p:cNvSpPr>
            <a:spLocks noGrp="1"/>
          </p:cNvSpPr>
          <p:nvPr>
            <p:ph idx="1"/>
          </p:nvPr>
        </p:nvSpPr>
        <p:spPr>
          <a:xfrm>
            <a:off x="539552" y="1196752"/>
            <a:ext cx="8208912" cy="5256584"/>
          </a:xfrm>
        </p:spPr>
        <p:txBody>
          <a:bodyPr/>
          <a:lstStyle/>
          <a:p>
            <a:r>
              <a:rPr lang="en-US" sz="1800" dirty="0" smtClean="0"/>
              <a:t>5.5 Need for the Project -Comments: </a:t>
            </a:r>
          </a:p>
          <a:p>
            <a:pPr lvl="0">
              <a:buFont typeface="+mj-lt"/>
              <a:buAutoNum type="arabicPeriod"/>
            </a:pPr>
            <a:r>
              <a:rPr lang="en-US" sz="2000" b="0" dirty="0" smtClean="0"/>
              <a:t>The sentences “This project will enable protocols that automatically configure addresses from a portion of the local address space. Such protocols will allow virtual machines and </a:t>
            </a:r>
            <a:r>
              <a:rPr lang="en-US" sz="2000" b="0" dirty="0" err="1" smtClean="0"/>
              <a:t>IoT</a:t>
            </a:r>
            <a:r>
              <a:rPr lang="en-US" sz="2000" b="0" dirty="0" smtClean="0"/>
              <a:t> devices to obtain a local address without local administration.” do not state a need. Delete the 2 cited sentences or reword to describe a need.</a:t>
            </a:r>
          </a:p>
          <a:p>
            <a:pPr lvl="0">
              <a:buFont typeface="+mj-lt"/>
              <a:buAutoNum type="arabicPeriod"/>
            </a:pPr>
            <a:r>
              <a:rPr lang="en-US" sz="2000" dirty="0" smtClean="0"/>
              <a:t>“</a:t>
            </a:r>
            <a:r>
              <a:rPr lang="en-US" sz="2000" i="1" dirty="0" smtClean="0"/>
              <a:t>Organizations will be able to use a CID address block as a default address space for their protocol without conflicting with other protocols following the guideline.”</a:t>
            </a:r>
            <a:r>
              <a:rPr lang="en-US" sz="2000" dirty="0" smtClean="0"/>
              <a:t> </a:t>
            </a:r>
          </a:p>
          <a:p>
            <a:pPr marL="400050" lvl="1" indent="0"/>
            <a:r>
              <a:rPr lang="en-US" sz="1600" b="0" dirty="0" smtClean="0"/>
              <a:t>Organizations </a:t>
            </a:r>
            <a:r>
              <a:rPr lang="en-US" sz="1600" b="0" dirty="0"/>
              <a:t>are already able to use the local address space. </a:t>
            </a:r>
            <a:r>
              <a:rPr lang="en-US" sz="1600" b="0" dirty="0" smtClean="0"/>
              <a:t> A local </a:t>
            </a:r>
            <a:r>
              <a:rPr lang="en-US" sz="1600" b="0" dirty="0"/>
              <a:t>administrator </a:t>
            </a:r>
            <a:r>
              <a:rPr lang="en-US" sz="1600" b="0" dirty="0" smtClean="0"/>
              <a:t>can allocate local addresses without a CID.  A local administrator  can  </a:t>
            </a:r>
            <a:r>
              <a:rPr lang="en-US" sz="1600" b="0" dirty="0"/>
              <a:t>use  </a:t>
            </a:r>
            <a:r>
              <a:rPr lang="en-US" sz="1600" b="0" dirty="0" smtClean="0"/>
              <a:t>a CID </a:t>
            </a:r>
            <a:r>
              <a:rPr lang="en-US" sz="1600" b="0" dirty="0"/>
              <a:t>to allocate addresses from the local address space </a:t>
            </a:r>
            <a:r>
              <a:rPr lang="en-US" sz="1600" dirty="0"/>
              <a:t>a</a:t>
            </a:r>
            <a:r>
              <a:rPr lang="en-US" sz="1600" b="0" dirty="0" smtClean="0"/>
              <a:t>s an alternative.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277075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802c Amendment – CSD Comments</a:t>
            </a:r>
            <a:endParaRPr lang="en-US" dirty="0"/>
          </a:p>
        </p:txBody>
      </p:sp>
      <p:sp>
        <p:nvSpPr>
          <p:cNvPr id="3" name="Content Placeholder 2"/>
          <p:cNvSpPr>
            <a:spLocks noGrp="1"/>
          </p:cNvSpPr>
          <p:nvPr>
            <p:ph idx="1"/>
          </p:nvPr>
        </p:nvSpPr>
        <p:spPr>
          <a:xfrm>
            <a:off x="467544" y="1556792"/>
            <a:ext cx="8208912" cy="4537621"/>
          </a:xfrm>
        </p:spPr>
        <p:txBody>
          <a:bodyPr/>
          <a:lstStyle/>
          <a:p>
            <a:pPr lvl="0">
              <a:buFont typeface="+mj-lt"/>
              <a:buAutoNum type="arabicPeriod"/>
            </a:pPr>
            <a:r>
              <a:rPr lang="en-US" sz="2000" dirty="0" smtClean="0"/>
              <a:t>Section 1.1.2 – Coexistence. While the proposed document is not a wireless document, we believe that the coexistence issue must be addressed to describe how the new mechanisms or recommendations will coexist with deployed devices and uses of the local MAC address space, in particular, existing 802 wireless standards.</a:t>
            </a:r>
          </a:p>
          <a:p>
            <a:pPr lvl="0">
              <a:buFont typeface="+mj-lt"/>
              <a:buAutoNum type="arabicPeriod"/>
            </a:pPr>
            <a:endParaRPr lang="en-US" sz="2000" dirty="0" smtClean="0"/>
          </a:p>
          <a:p>
            <a:pPr lvl="0">
              <a:buFont typeface="+mj-lt"/>
              <a:buAutoNum type="arabicPeriod"/>
            </a:pPr>
            <a:r>
              <a:rPr lang="en-US" sz="2000" dirty="0" smtClean="0"/>
              <a:t>1.2.1 includes the example of </a:t>
            </a:r>
            <a:r>
              <a:rPr lang="en-US" sz="2000" i="1" dirty="0" smtClean="0"/>
              <a:t>“</a:t>
            </a:r>
            <a:r>
              <a:rPr lang="en-US" sz="2000" i="1" dirty="0" err="1" smtClean="0"/>
              <a:t>Fibre</a:t>
            </a:r>
            <a:r>
              <a:rPr lang="en-US" sz="2000" i="1" dirty="0" smtClean="0"/>
              <a:t> Channel over Ethernet (</a:t>
            </a:r>
            <a:r>
              <a:rPr lang="en-US" sz="2000" i="1" dirty="0" err="1" smtClean="0"/>
              <a:t>FCoE</a:t>
            </a:r>
            <a:r>
              <a:rPr lang="en-US" sz="2000" i="1" dirty="0" smtClean="0"/>
              <a:t>) has standardized a protocol for distributing </a:t>
            </a:r>
            <a:r>
              <a:rPr lang="en-US" sz="2000" i="1" dirty="0" err="1" smtClean="0"/>
              <a:t>FCoE</a:t>
            </a:r>
            <a:r>
              <a:rPr lang="en-US" sz="2000" i="1" dirty="0" smtClean="0"/>
              <a:t> virtual port MAC addresses from blocks in the Local MAC address space</a:t>
            </a:r>
            <a:r>
              <a:rPr lang="en-US" sz="2000" dirty="0" smtClean="0"/>
              <a:t>.” This example is in conflict with the statement in the PAR (5.2.b)  “This will allocate a portion of the address space for protocols using an IEEE Registration Authority assigned Company ID.”</a:t>
            </a:r>
            <a:br>
              <a:rPr lang="en-US" sz="2000" dirty="0" smtClean="0"/>
            </a:br>
            <a:r>
              <a:rPr lang="en-US" sz="2000" dirty="0" smtClean="0"/>
              <a:t>as protocols can assign addresses today. This strengthens the case for either a recommended practice or development of a protocol.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79731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802c Amendment – CSD </a:t>
            </a:r>
            <a:r>
              <a:rPr lang="en-US" dirty="0" smtClean="0"/>
              <a:t>Comments (</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340768"/>
            <a:ext cx="7846640" cy="5112568"/>
          </a:xfrm>
        </p:spPr>
        <p:txBody>
          <a:bodyPr/>
          <a:lstStyle/>
          <a:p>
            <a:pPr lvl="0">
              <a:buFont typeface="+mj-lt"/>
              <a:buAutoNum type="arabicPeriod" startAt="3"/>
            </a:pPr>
            <a:r>
              <a:rPr lang="en-US" sz="2000" dirty="0" smtClean="0"/>
              <a:t>The last paragraph in 1.2.1 asserts that  “</a:t>
            </a:r>
            <a:r>
              <a:rPr lang="en-US" sz="2000" i="1" dirty="0" smtClean="0"/>
              <a:t>A first step in enabling protocols for claiming or assignment of Local MAC addresses is to organize the MAC address space so that entities can be assigned a block of the Local Address space through the Company ID (CID) as a default. Another part of the space will be defined for local administration</a:t>
            </a:r>
            <a:r>
              <a:rPr lang="en-US" sz="2000" dirty="0" smtClean="0"/>
              <a:t>.” This is an assertion that is not substantiated and is disproven by the </a:t>
            </a:r>
            <a:r>
              <a:rPr lang="en-US" sz="2000" dirty="0" err="1" smtClean="0"/>
              <a:t>Fibre</a:t>
            </a:r>
            <a:r>
              <a:rPr lang="en-US" sz="2000" dirty="0" smtClean="0"/>
              <a:t> Channel example in 1.2.1.</a:t>
            </a:r>
          </a:p>
          <a:p>
            <a:pPr lvl="0">
              <a:buFont typeface="+mj-lt"/>
              <a:buAutoNum type="arabicPeriod" startAt="3"/>
            </a:pPr>
            <a:endParaRPr lang="en-US" sz="2000" dirty="0" smtClean="0"/>
          </a:p>
          <a:p>
            <a:pPr lvl="0">
              <a:buFont typeface="+mj-lt"/>
              <a:buAutoNum type="arabicPeriod" startAt="3"/>
            </a:pPr>
            <a:r>
              <a:rPr lang="en-US" sz="2000" dirty="0" smtClean="0"/>
              <a:t>Section 1.2.4 asserts </a:t>
            </a:r>
            <a:r>
              <a:rPr lang="en-US" sz="2000" i="1" dirty="0" smtClean="0"/>
              <a:t>“Organizations will be able to use a CID address block as a default address space for their protocol without conflicting with other protocols following the guideline.”</a:t>
            </a:r>
            <a:br>
              <a:rPr lang="en-US" sz="2000" i="1" dirty="0" smtClean="0"/>
            </a:br>
            <a:r>
              <a:rPr lang="en-US" sz="2000" dirty="0" smtClean="0"/>
              <a:t>Organizations are already able to use the local address space. The local administrator can use  the CID to allocate addresses from the local address space is not necessary. Definition of a protocol to assign a local address is sufficient.  The RAC does not allocate local addresses and should not begin doing so.</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654541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a:t>802c Amendment – CSD Comments (</a:t>
            </a:r>
            <a:r>
              <a:rPr lang="en-US" dirty="0" err="1"/>
              <a:t>cont</a:t>
            </a:r>
            <a:r>
              <a:rPr lang="en-US" dirty="0"/>
              <a:t>)</a:t>
            </a:r>
          </a:p>
        </p:txBody>
      </p:sp>
      <p:sp>
        <p:nvSpPr>
          <p:cNvPr id="3" name="Content Placeholder 2"/>
          <p:cNvSpPr>
            <a:spLocks noGrp="1"/>
          </p:cNvSpPr>
          <p:nvPr>
            <p:ph idx="1"/>
          </p:nvPr>
        </p:nvSpPr>
        <p:spPr/>
        <p:txBody>
          <a:bodyPr/>
          <a:lstStyle/>
          <a:p>
            <a:pPr lvl="0">
              <a:buFont typeface="+mj-lt"/>
              <a:buAutoNum type="arabicPeriod" startAt="5"/>
            </a:pPr>
            <a:r>
              <a:rPr lang="en-US" dirty="0" smtClean="0"/>
              <a:t>Section 1.2.4 asserts </a:t>
            </a:r>
            <a:r>
              <a:rPr lang="en-US" i="1" dirty="0" smtClean="0"/>
              <a:t>“Another part of the space will be defined as the preferred area for local address administration.”</a:t>
            </a:r>
            <a:r>
              <a:rPr lang="en-US" dirty="0" smtClean="0"/>
              <a:t> This creates a backwards compatibility issue, as the entire space is used today for local address assignment.</a:t>
            </a:r>
          </a:p>
          <a:p>
            <a:pPr lvl="0">
              <a:buFont typeface="+mj-lt"/>
              <a:buAutoNum type="arabicPeriod" startAt="5"/>
            </a:pPr>
            <a:endParaRPr lang="en-US" dirty="0" smtClean="0"/>
          </a:p>
          <a:p>
            <a:pPr lvl="0">
              <a:buFont typeface="+mj-lt"/>
              <a:buAutoNum type="arabicPeriod" startAt="5"/>
            </a:pPr>
            <a:r>
              <a:rPr lang="en-US" dirty="0" smtClean="0"/>
              <a:t>Section 1.2.5 asserts that </a:t>
            </a:r>
            <a:r>
              <a:rPr lang="en-US" i="1" dirty="0" smtClean="0"/>
              <a:t>“CIDs are available from the RAC for a known cost.”</a:t>
            </a:r>
            <a:r>
              <a:rPr lang="en-US" dirty="0" smtClean="0"/>
              <a:t> If there is a requirement for using CIDs from the RAC, then additional cost are incurred.</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24038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type="body" idx="1"/>
          </p:nvPr>
        </p:nvSpPr>
        <p:spPr>
          <a:xfrm>
            <a:off x="395536" y="1412776"/>
            <a:ext cx="8424936" cy="4683224"/>
          </a:xfrm>
          <a:ln/>
        </p:spPr>
        <p:txBody>
          <a:bodyPr/>
          <a:lstStyle/>
          <a:p>
            <a:pPr marL="285750" indent="-285750">
              <a:buFont typeface="Arial" panose="020B0604020202020204" pitchFamily="34" charset="0"/>
              <a:buChar char="•"/>
            </a:pPr>
            <a:r>
              <a:rPr lang="en-US" altLang="en-US" dirty="0"/>
              <a:t>Review of Proposed PAR documents</a:t>
            </a:r>
          </a:p>
          <a:p>
            <a:pPr lvl="1">
              <a:buFont typeface="Arial" panose="020B0604020202020204" pitchFamily="34" charset="0"/>
              <a:buChar char="•"/>
            </a:pPr>
            <a:r>
              <a:rPr lang="en-US" sz="1800" dirty="0"/>
              <a:t>802c, Amendment: Local Media Access Control (MAC) Addressing, </a:t>
            </a:r>
            <a:r>
              <a:rPr lang="en-US" sz="1800" dirty="0">
                <a:hlinkClick r:id="rId3"/>
              </a:rPr>
              <a:t>PAR</a:t>
            </a:r>
            <a:r>
              <a:rPr lang="en-US" sz="1800" dirty="0"/>
              <a:t> and </a:t>
            </a:r>
            <a:r>
              <a:rPr lang="en-US" sz="1800" dirty="0">
                <a:hlinkClick r:id="rId4"/>
              </a:rPr>
              <a:t>CSD</a:t>
            </a:r>
            <a:r>
              <a:rPr lang="en-US" sz="1800" dirty="0"/>
              <a:t> </a:t>
            </a:r>
          </a:p>
          <a:p>
            <a:pPr lvl="1">
              <a:buFont typeface="Arial" panose="020B0604020202020204" pitchFamily="34" charset="0"/>
              <a:buChar char="•"/>
            </a:pPr>
            <a:r>
              <a:rPr lang="en-US" sz="1800" dirty="0"/>
              <a:t>802.1AS-rev - Timing and Synchronization for Time-Sensitive Applications, </a:t>
            </a:r>
            <a:r>
              <a:rPr lang="en-US" sz="1800" dirty="0">
                <a:hlinkClick r:id="rId5"/>
              </a:rPr>
              <a:t>PAR</a:t>
            </a:r>
            <a:r>
              <a:rPr lang="en-US" sz="1800" dirty="0"/>
              <a:t> and </a:t>
            </a:r>
            <a:r>
              <a:rPr lang="en-US" sz="1800" dirty="0">
                <a:hlinkClick r:id="rId6"/>
              </a:rPr>
              <a:t>CSD</a:t>
            </a:r>
            <a:r>
              <a:rPr lang="en-US" sz="1800" dirty="0"/>
              <a:t> </a:t>
            </a:r>
          </a:p>
          <a:p>
            <a:pPr lvl="1">
              <a:buFont typeface="Arial" panose="020B0604020202020204" pitchFamily="34" charset="0"/>
              <a:buChar char="•"/>
            </a:pPr>
            <a:r>
              <a:rPr lang="en-US" sz="1800" dirty="0"/>
              <a:t>802.1Qch- Amendment: Cyclic Queuing and Forwarding, </a:t>
            </a:r>
            <a:r>
              <a:rPr lang="en-US" sz="1800" dirty="0">
                <a:hlinkClick r:id="rId7"/>
              </a:rPr>
              <a:t>PAR</a:t>
            </a:r>
            <a:r>
              <a:rPr lang="en-US" sz="1800" dirty="0"/>
              <a:t> and </a:t>
            </a:r>
            <a:r>
              <a:rPr lang="en-US" sz="1800" dirty="0">
                <a:hlinkClick r:id="rId8"/>
              </a:rPr>
              <a:t>CSD</a:t>
            </a:r>
            <a:endParaRPr lang="en-US" sz="1800" dirty="0"/>
          </a:p>
          <a:p>
            <a:pPr lvl="1">
              <a:buFont typeface="Arial" panose="020B0604020202020204" pitchFamily="34" charset="0"/>
              <a:buChar char="•"/>
            </a:pPr>
            <a:r>
              <a:rPr lang="en-US" sz="1800" dirty="0"/>
              <a:t>802.3bv- Amendment, 1000 Mb/s Operation Over Plastic Optical Fiber , </a:t>
            </a:r>
            <a:r>
              <a:rPr lang="en-US" sz="1800" dirty="0">
                <a:hlinkClick r:id="rId9"/>
              </a:rPr>
              <a:t>PAR</a:t>
            </a:r>
            <a:r>
              <a:rPr lang="en-US" sz="1800" dirty="0"/>
              <a:t> and </a:t>
            </a:r>
            <a:r>
              <a:rPr lang="en-US" sz="1800" dirty="0">
                <a:hlinkClick r:id="rId10"/>
              </a:rPr>
              <a:t>CSD</a:t>
            </a:r>
            <a:endParaRPr lang="en-US" sz="1800" dirty="0"/>
          </a:p>
          <a:p>
            <a:pPr lvl="1">
              <a:buFont typeface="Arial" panose="020B0604020202020204" pitchFamily="34" charset="0"/>
              <a:buChar char="•"/>
            </a:pPr>
            <a:r>
              <a:rPr lang="en-US" sz="1800" dirty="0"/>
              <a:t>802.3by- Amendment: Media Access Control Parameters, Physical Layers and Management Parameters for 25 Gb/s Operation, </a:t>
            </a:r>
            <a:r>
              <a:rPr lang="en-US" sz="1800" dirty="0">
                <a:hlinkClick r:id="rId11"/>
              </a:rPr>
              <a:t>PAR</a:t>
            </a:r>
            <a:r>
              <a:rPr lang="en-US" sz="1800" dirty="0"/>
              <a:t> and </a:t>
            </a:r>
            <a:r>
              <a:rPr lang="en-US" sz="1800" dirty="0">
                <a:hlinkClick r:id="rId12"/>
              </a:rPr>
              <a:t>CSD</a:t>
            </a:r>
            <a:endParaRPr lang="en-US" sz="1800" dirty="0"/>
          </a:p>
          <a:p>
            <a:pPr lvl="1">
              <a:buFont typeface="Arial" panose="020B0604020202020204" pitchFamily="34" charset="0"/>
              <a:buChar char="•"/>
            </a:pPr>
            <a:r>
              <a:rPr lang="en-US" sz="1800" dirty="0"/>
              <a:t>802.15.7a- Amendment for a Physical Layer Supporting Optical Camera Communications,  </a:t>
            </a:r>
            <a:r>
              <a:rPr lang="en-US" sz="1800" dirty="0">
                <a:hlinkClick r:id="rId13"/>
              </a:rPr>
              <a:t>PAR</a:t>
            </a:r>
            <a:r>
              <a:rPr lang="en-US" sz="1800" dirty="0"/>
              <a:t> and </a:t>
            </a:r>
            <a:r>
              <a:rPr lang="en-US" sz="1800" dirty="0">
                <a:hlinkClick r:id="rId14"/>
              </a:rPr>
              <a:t>5C</a:t>
            </a:r>
            <a:r>
              <a:rPr lang="en-US" sz="1800" dirty="0"/>
              <a:t> </a:t>
            </a:r>
          </a:p>
          <a:p>
            <a:pPr marL="285750" indent="-285750">
              <a:buFont typeface="Arial" panose="020B0604020202020204" pitchFamily="34" charset="0"/>
              <a:buChar char="•"/>
            </a:pPr>
            <a:r>
              <a:rPr lang="en-US" altLang="en-US" dirty="0"/>
              <a:t>Meeting times: Monday PM2, Tuesday AM2, Thursday </a:t>
            </a:r>
            <a:r>
              <a:rPr lang="en-US" altLang="en-US" dirty="0" smtClean="0"/>
              <a:t>AM2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802.1AS-rev - Timing and Synchronization for Time-Sensitive Applications, PAR and CSD</a:t>
            </a:r>
            <a:endParaRPr lang="en-US" sz="2400" dirty="0"/>
          </a:p>
        </p:txBody>
      </p:sp>
      <p:sp>
        <p:nvSpPr>
          <p:cNvPr id="3" name="Content Placeholder 2"/>
          <p:cNvSpPr>
            <a:spLocks noGrp="1"/>
          </p:cNvSpPr>
          <p:nvPr>
            <p:ph idx="1"/>
          </p:nvPr>
        </p:nvSpPr>
        <p:spPr/>
        <p:txBody>
          <a:bodyPr/>
          <a:lstStyle/>
          <a:p>
            <a:r>
              <a:rPr lang="en-US" dirty="0"/>
              <a:t>Please add the full name of the cited </a:t>
            </a:r>
            <a:r>
              <a:rPr lang="en-US" dirty="0" err="1"/>
              <a:t>Stds</a:t>
            </a:r>
            <a:r>
              <a:rPr lang="en-US" dirty="0"/>
              <a:t> in section 8.1</a:t>
            </a:r>
          </a:p>
          <a:p>
            <a:endParaRPr lang="en-US" dirty="0"/>
          </a:p>
          <a:p>
            <a:r>
              <a:rPr lang="en-US" dirty="0"/>
              <a:t>Misspelled “been” (is “ben”) 5C –Economic Feasibility – slide 8.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210515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802.1Qch- Amendment: Cyclic Queuing and Forwarding, PAR and CSD</a:t>
            </a:r>
            <a:endParaRPr lang="en-US" sz="24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45343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pPr rtl="0" eaLnBrk="1" fontAlgn="base" hangingPunct="1"/>
            <a:r>
              <a:rPr lang="en-US" sz="2400" b="1" dirty="0" smtClean="0">
                <a:solidFill>
                  <a:srgbClr val="000000"/>
                </a:solidFill>
                <a:effectLst/>
              </a:rPr>
              <a:t>802.3bv- Amendment, 1000 Mb/s Operation Over Plastic Optical Fiber , PAR and CSD</a:t>
            </a:r>
            <a:endParaRPr lang="en-US" sz="2400" dirty="0"/>
          </a:p>
        </p:txBody>
      </p:sp>
      <p:sp>
        <p:nvSpPr>
          <p:cNvPr id="3" name="Content Placeholder 2"/>
          <p:cNvSpPr>
            <a:spLocks noGrp="1"/>
          </p:cNvSpPr>
          <p:nvPr>
            <p:ph idx="1"/>
          </p:nvPr>
        </p:nvSpPr>
        <p:spPr>
          <a:xfrm>
            <a:off x="467544" y="1484784"/>
            <a:ext cx="8280920" cy="4896544"/>
          </a:xfrm>
        </p:spPr>
        <p:txBody>
          <a:bodyPr/>
          <a:lstStyle/>
          <a:p>
            <a:r>
              <a:rPr lang="en-US" b="0" dirty="0" smtClean="0"/>
              <a:t>5.6 Stakeholders:</a:t>
            </a:r>
          </a:p>
          <a:p>
            <a:r>
              <a:rPr lang="en-US" dirty="0" smtClean="0"/>
              <a:t>Delete</a:t>
            </a:r>
            <a:r>
              <a:rPr lang="en-US" b="0" dirty="0" smtClean="0"/>
              <a:t> “Stakeholders </a:t>
            </a:r>
            <a:r>
              <a:rPr lang="en-US" b="0" dirty="0"/>
              <a:t>identified to date include but are not limited to</a:t>
            </a:r>
            <a:r>
              <a:rPr lang="en-US" b="0" dirty="0" smtClean="0"/>
              <a:t>:”</a:t>
            </a:r>
          </a:p>
          <a:p>
            <a:r>
              <a:rPr lang="en-US" b="0" dirty="0" smtClean="0"/>
              <a:t>7.1 The organization name is not VDE, but that is its acronym.  “</a:t>
            </a:r>
            <a:r>
              <a:rPr lang="de-DE" b="0" dirty="0"/>
              <a:t>Verband der </a:t>
            </a:r>
            <a:r>
              <a:rPr lang="de-DE" b="0" dirty="0" smtClean="0"/>
              <a:t>Elektrotechnik</a:t>
            </a:r>
            <a:r>
              <a:rPr lang="de-DE" dirty="0" smtClean="0">
                <a:solidFill>
                  <a:srgbClr val="FF0000"/>
                </a:solidFill>
              </a:rPr>
              <a:t>,</a:t>
            </a:r>
            <a:r>
              <a:rPr lang="de-DE" b="0" dirty="0" smtClean="0"/>
              <a:t> </a:t>
            </a:r>
            <a:r>
              <a:rPr lang="de-DE" b="0" dirty="0"/>
              <a:t>Elektronik </a:t>
            </a:r>
            <a:r>
              <a:rPr lang="de-DE" dirty="0" smtClean="0">
                <a:solidFill>
                  <a:srgbClr val="FF0000"/>
                </a:solidFill>
              </a:rPr>
              <a:t>und</a:t>
            </a:r>
            <a:r>
              <a:rPr lang="de-DE" b="0" dirty="0" smtClean="0"/>
              <a:t> Informationstechnik“ –  missing comma and “und“ </a:t>
            </a:r>
          </a:p>
          <a:p>
            <a:r>
              <a:rPr lang="de-DE" b="0" dirty="0"/>
              <a:t>A</a:t>
            </a:r>
            <a:r>
              <a:rPr lang="de-DE" b="0" dirty="0" smtClean="0"/>
              <a:t>lso Acronym in the “Please explain</a:t>
            </a:r>
            <a:r>
              <a:rPr lang="en-US" b="0" dirty="0" smtClean="0"/>
              <a:t>” </a:t>
            </a:r>
            <a:r>
              <a:rPr lang="de-DE" b="0" dirty="0" smtClean="0"/>
              <a:t>sentance the “VDE</a:t>
            </a:r>
            <a:r>
              <a:rPr lang="en-US" b="0" dirty="0" smtClean="0"/>
              <a:t>”</a:t>
            </a:r>
            <a:r>
              <a:rPr lang="de-DE" b="0" dirty="0" smtClean="0"/>
              <a:t> should be expanded at first use. </a:t>
            </a:r>
          </a:p>
          <a:p>
            <a:r>
              <a:rPr lang="en-US" b="0" dirty="0" smtClean="0"/>
              <a:t>8.1 – “The VDE document was withdrawn at the request of IEEE/IEEE 802.3.”  -- Withdrawn from what?  Was there a formal request that could be cited?</a:t>
            </a:r>
          </a:p>
          <a:p>
            <a:r>
              <a:rPr lang="en-US" b="0" dirty="0"/>
              <a:t> </a:t>
            </a:r>
            <a:r>
              <a:rPr lang="en-US" b="0" dirty="0" smtClean="0"/>
              <a:t>    “IEEE/IEEE 802.3” is this correct?  Should this be expanded?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014184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802.3bv- </a:t>
            </a:r>
            <a:r>
              <a:rPr lang="en-US" dirty="0" smtClean="0"/>
              <a:t>Amendment CSD</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Distinct Identity Slide 7 </a:t>
            </a:r>
            <a:r>
              <a:rPr lang="en-US" b="0" dirty="0" smtClean="0"/>
              <a:t>– </a:t>
            </a:r>
          </a:p>
          <a:p>
            <a:r>
              <a:rPr lang="en-US" b="0" dirty="0"/>
              <a:t>	</a:t>
            </a:r>
            <a:r>
              <a:rPr lang="en-US" b="0" dirty="0" smtClean="0"/>
              <a:t>The underlined statement says that the VDE standard was withdrawn by the “IEEE”.  In the PAR it states that it was done at the request of IEEE/IEEE802.3.</a:t>
            </a:r>
          </a:p>
          <a:p>
            <a:r>
              <a:rPr lang="en-US" b="0" dirty="0" smtClean="0"/>
              <a:t>Which is it, can this be worded better in both places?</a:t>
            </a:r>
          </a:p>
          <a:p>
            <a:r>
              <a:rPr lang="en-US" dirty="0" smtClean="0"/>
              <a:t>Economic Feasibility – slide 8</a:t>
            </a:r>
          </a:p>
          <a:p>
            <a:r>
              <a:rPr lang="en-US" b="0" dirty="0" smtClean="0"/>
              <a:t>How does “Energy </a:t>
            </a:r>
            <a:r>
              <a:rPr lang="en-US" b="0" dirty="0"/>
              <a:t>Efficient </a:t>
            </a:r>
            <a:r>
              <a:rPr lang="en-US" b="0" dirty="0" smtClean="0"/>
              <a:t>Ethernet” relate to “25Gb/s Ethernet”?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805237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6864" cy="1296144"/>
          </a:xfrm>
        </p:spPr>
        <p:txBody>
          <a:bodyPr/>
          <a:lstStyle/>
          <a:p>
            <a:pPr rtl="0" eaLnBrk="1" fontAlgn="base" hangingPunct="1"/>
            <a:r>
              <a:rPr lang="en-US" sz="2400" b="1" dirty="0" smtClean="0">
                <a:solidFill>
                  <a:srgbClr val="000000"/>
                </a:solidFill>
                <a:effectLst/>
              </a:rPr>
              <a:t>802.3by- Amendment: Media Access Control Parameters, Physical Layers and Management Parameters for 25 Gb/s Operation, PAR and CSD </a:t>
            </a:r>
            <a:endParaRPr lang="en-US" sz="2400" dirty="0"/>
          </a:p>
        </p:txBody>
      </p:sp>
      <p:sp>
        <p:nvSpPr>
          <p:cNvPr id="3" name="Content Placeholder 2"/>
          <p:cNvSpPr>
            <a:spLocks noGrp="1"/>
          </p:cNvSpPr>
          <p:nvPr>
            <p:ph idx="1"/>
          </p:nvPr>
        </p:nvSpPr>
        <p:spPr>
          <a:xfrm>
            <a:off x="685800" y="1916832"/>
            <a:ext cx="7770813" cy="4177581"/>
          </a:xfrm>
        </p:spPr>
        <p:txBody>
          <a:bodyPr/>
          <a:lstStyle/>
          <a:p>
            <a:r>
              <a:rPr lang="en-US" dirty="0" smtClean="0"/>
              <a:t>5.6 Stakeholders:</a:t>
            </a:r>
          </a:p>
          <a:p>
            <a:r>
              <a:rPr lang="en-US" dirty="0" smtClean="0"/>
              <a:t>DELETE “</a:t>
            </a:r>
            <a:r>
              <a:rPr lang="en-US" b="0" dirty="0"/>
              <a:t>Stakeholders identified to date include, but are not limited to</a:t>
            </a:r>
            <a:r>
              <a:rPr lang="en-US" b="0" dirty="0" smtClean="0"/>
              <a:t>,”</a:t>
            </a:r>
          </a:p>
          <a:p>
            <a:endParaRPr lang="en-US" b="0" dirty="0"/>
          </a:p>
          <a:p>
            <a:r>
              <a:rPr lang="en-US" b="0" dirty="0" smtClean="0"/>
              <a:t>CSD – slide 4 – Broad Market Potential:</a:t>
            </a:r>
          </a:p>
          <a:p>
            <a:r>
              <a:rPr lang="en-US" b="0" dirty="0" smtClean="0"/>
              <a:t>What is “</a:t>
            </a:r>
            <a:r>
              <a:rPr lang="en-US" b="0" dirty="0"/>
              <a:t>on 25 Gb/s </a:t>
            </a:r>
            <a:r>
              <a:rPr lang="en-US" b="0" dirty="0" err="1"/>
              <a:t>SerDes</a:t>
            </a:r>
            <a:r>
              <a:rPr lang="en-US" b="0" dirty="0"/>
              <a:t> technology</a:t>
            </a:r>
            <a:r>
              <a:rPr lang="en-US" b="0" dirty="0" smtClean="0"/>
              <a:t>.” – “</a:t>
            </a:r>
            <a:r>
              <a:rPr lang="en-US" b="0" dirty="0" err="1" smtClean="0"/>
              <a:t>SerDes</a:t>
            </a:r>
            <a:r>
              <a:rPr lang="en-US" b="0" dirty="0" smtClean="0"/>
              <a:t>”?</a:t>
            </a:r>
          </a:p>
          <a:p>
            <a:r>
              <a:rPr lang="en-US" b="0" dirty="0"/>
              <a:t>	</a:t>
            </a:r>
            <a:r>
              <a:rPr lang="en-US" b="0" dirty="0" smtClean="0"/>
              <a:t>should explain/expand the </a:t>
            </a:r>
            <a:r>
              <a:rPr lang="en-US" b="0" dirty="0" err="1" smtClean="0"/>
              <a:t>acroynmy</a:t>
            </a:r>
            <a:r>
              <a:rPr lang="en-US" b="0" dirty="0" smtClean="0"/>
              <a:t> and/or term.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725998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556792"/>
            <a:ext cx="7772400" cy="1362075"/>
          </a:xfrm>
        </p:spPr>
        <p:txBody>
          <a:bodyPr/>
          <a:lstStyle/>
          <a:p>
            <a:pPr algn="ctr"/>
            <a:r>
              <a:rPr lang="en-US" dirty="0" smtClean="0"/>
              <a:t>802 WG Responses</a:t>
            </a:r>
            <a:endParaRPr lang="en-US" dirty="0"/>
          </a:p>
        </p:txBody>
      </p:sp>
      <p:sp>
        <p:nvSpPr>
          <p:cNvPr id="8" name="Text Placeholder 7"/>
          <p:cNvSpPr>
            <a:spLocks noGrp="1"/>
          </p:cNvSpPr>
          <p:nvPr>
            <p:ph type="body" idx="1"/>
          </p:nvPr>
        </p:nvSpPr>
        <p:spPr/>
        <p:txBody>
          <a:bodyPr/>
          <a:lstStyle/>
          <a:p>
            <a:r>
              <a:rPr lang="en-US" dirty="0"/>
              <a:t>Response to 802 Comment Review of </a:t>
            </a:r>
            <a:r>
              <a:rPr lang="en-US" dirty="0" smtClean="0"/>
              <a:t>PARs </a:t>
            </a:r>
            <a:r>
              <a:rPr lang="en-US" dirty="0"/>
              <a:t>under Consideration</a:t>
            </a:r>
          </a:p>
        </p:txBody>
      </p:sp>
      <p:sp>
        <p:nvSpPr>
          <p:cNvPr id="6" name="Date Placeholder 5"/>
          <p:cNvSpPr>
            <a:spLocks noGrp="1"/>
          </p:cNvSpPr>
          <p:nvPr>
            <p:ph type="dt" idx="10"/>
          </p:nvPr>
        </p:nvSpPr>
        <p:spPr/>
        <p:txBody>
          <a:bodyPr/>
          <a:lstStyle/>
          <a:p>
            <a:r>
              <a:rPr lang="en-US" smtClean="0"/>
              <a:t>November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613950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P802.1AS Comment Response</a:t>
            </a:r>
            <a:endParaRPr lang="en-US" dirty="0"/>
          </a:p>
        </p:txBody>
      </p:sp>
      <p:sp>
        <p:nvSpPr>
          <p:cNvPr id="3" name="Content Placeholder 2"/>
          <p:cNvSpPr>
            <a:spLocks noGrp="1"/>
          </p:cNvSpPr>
          <p:nvPr>
            <p:ph idx="1"/>
          </p:nvPr>
        </p:nvSpPr>
        <p:spPr>
          <a:xfrm>
            <a:off x="539552" y="1124744"/>
            <a:ext cx="7920880" cy="5184576"/>
          </a:xfrm>
        </p:spPr>
        <p:txBody>
          <a:bodyPr/>
          <a:lstStyle/>
          <a:p>
            <a:r>
              <a:rPr lang="en-US" dirty="0" smtClean="0"/>
              <a:t>The updated P802.1AS PAR is now at:</a:t>
            </a:r>
            <a:br>
              <a:rPr lang="en-US" dirty="0" smtClean="0"/>
            </a:br>
            <a:r>
              <a:rPr lang="en-US" dirty="0" smtClean="0"/>
              <a:t/>
            </a:r>
            <a:br>
              <a:rPr lang="en-US" dirty="0" smtClean="0"/>
            </a:br>
            <a:r>
              <a:rPr lang="en-US" dirty="0" smtClean="0">
                <a:hlinkClick r:id="rId2"/>
              </a:rPr>
              <a:t>http://ieee802.org/1/files/public/docs2014/new-802-1AS-rev-draft-par-1114-v2.pdf</a:t>
            </a:r>
            <a:r>
              <a:rPr lang="en-US" dirty="0" smtClean="0"/>
              <a:t> </a:t>
            </a:r>
            <a:br>
              <a:rPr lang="en-US" dirty="0" smtClean="0"/>
            </a:br>
            <a:r>
              <a:rPr lang="en-US" dirty="0" smtClean="0"/>
              <a:t/>
            </a:r>
            <a:br>
              <a:rPr lang="en-US" dirty="0" smtClean="0"/>
            </a:br>
            <a:r>
              <a:rPr lang="en-US" dirty="0" smtClean="0"/>
              <a:t>The updated CSD can be found at:</a:t>
            </a:r>
            <a:br>
              <a:rPr lang="en-US" dirty="0" smtClean="0"/>
            </a:br>
            <a:r>
              <a:rPr lang="en-US" dirty="0" smtClean="0"/>
              <a:t/>
            </a:r>
            <a:br>
              <a:rPr lang="en-US" dirty="0" smtClean="0"/>
            </a:br>
            <a:r>
              <a:rPr lang="en-US" dirty="0" smtClean="0">
                <a:hlinkClick r:id="rId3"/>
              </a:rPr>
              <a:t>http://ieee802.org/1/files/public/docs2014/new-802-1AS-rev-draft-csd-1114-v2.pptx</a:t>
            </a:r>
            <a:r>
              <a:rPr lang="en-US" dirty="0" smtClean="0"/>
              <a:t> </a:t>
            </a:r>
            <a:br>
              <a:rPr lang="en-US" dirty="0" smtClean="0"/>
            </a:br>
            <a:r>
              <a:rPr lang="en-US" dirty="0" smtClean="0"/>
              <a:t/>
            </a:r>
            <a:br>
              <a:rPr lang="en-US" dirty="0" smtClean="0"/>
            </a:br>
            <a:r>
              <a:rPr lang="en-US" dirty="0" smtClean="0"/>
              <a:t>Comments and responses to the pre-circulated P802.1AS PAR text follow:</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88026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aseline="0" dirty="0" smtClean="0"/>
              <a:t>P802.1AS Comment Response (</a:t>
            </a:r>
            <a:r>
              <a:rPr lang="en-US" baseline="0" dirty="0" err="1" smtClean="0"/>
              <a:t>cont</a:t>
            </a:r>
            <a:r>
              <a:rPr lang="en-US" baseline="0" dirty="0" smtClean="0"/>
              <a:t>)</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800" u="sng" dirty="0" smtClean="0"/>
              <a:t>802.1:</a:t>
            </a:r>
            <a:endParaRPr lang="en-US" sz="1800" dirty="0" smtClean="0"/>
          </a:p>
          <a:p>
            <a:r>
              <a:rPr lang="en-US" sz="1800" dirty="0" smtClean="0"/>
              <a:t>Two edits are needed to the scope of the PAR:</a:t>
            </a:r>
          </a:p>
          <a:p>
            <a:r>
              <a:rPr lang="en-US" sz="1800" dirty="0" smtClean="0"/>
              <a:t>1)      In accordance with discussion in the 802.1 TSN TG, the first sentence should be changed to refer to networks, rather than specifically to virtual bridged local area networks, and also to not be limited to media where the transmission delays are fixed and symmetrical.</a:t>
            </a:r>
          </a:p>
          <a:p>
            <a:r>
              <a:rPr lang="en-US" sz="1800" dirty="0" smtClean="0"/>
              <a:t>2)      At the end of the next-to-last sentence, a period is missing.</a:t>
            </a:r>
          </a:p>
          <a:p>
            <a:r>
              <a:rPr lang="en-US" sz="1800" dirty="0" smtClean="0"/>
              <a:t> </a:t>
            </a:r>
          </a:p>
          <a:p>
            <a:r>
              <a:rPr lang="en-US" sz="1800" dirty="0" smtClean="0"/>
              <a:t>Specifically delete the following from the first sentence of the scope:</a:t>
            </a:r>
          </a:p>
          <a:p>
            <a:r>
              <a:rPr lang="en-US" sz="1800" dirty="0" smtClean="0"/>
              <a:t>“bridged and virtual bridged local area” and “consisting of local area network (LAN) media where the transmission delays are fixed and symmetrical”</a:t>
            </a:r>
          </a:p>
          <a:p>
            <a:r>
              <a:rPr lang="en-US" sz="1800" dirty="0" smtClean="0"/>
              <a:t> </a:t>
            </a:r>
          </a:p>
          <a:p>
            <a:pPr>
              <a:buFont typeface="Arial" panose="020B0604020202020204" pitchFamily="34" charset="0"/>
              <a:buChar char="•"/>
            </a:pPr>
            <a:r>
              <a:rPr lang="en-US" sz="1800" dirty="0" smtClean="0"/>
              <a:t>   This comment was accepted.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7788996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pPr lvl="0"/>
            <a:r>
              <a:rPr lang="en-US" sz="1800" dirty="0" smtClean="0"/>
              <a:t> P802.1AS Comment Response  (</a:t>
            </a:r>
            <a:r>
              <a:rPr lang="en-US" sz="1800" dirty="0" err="1" smtClean="0"/>
              <a:t>cont</a:t>
            </a:r>
            <a:r>
              <a:rPr lang="en-US" sz="1800" dirty="0" smtClean="0"/>
              <a:t>)</a:t>
            </a:r>
            <a:endParaRPr lang="en-US" dirty="0"/>
          </a:p>
        </p:txBody>
      </p:sp>
      <p:sp>
        <p:nvSpPr>
          <p:cNvPr id="3" name="Content Placeholder 2"/>
          <p:cNvSpPr>
            <a:spLocks noGrp="1"/>
          </p:cNvSpPr>
          <p:nvPr>
            <p:ph idx="1"/>
          </p:nvPr>
        </p:nvSpPr>
        <p:spPr>
          <a:xfrm>
            <a:off x="611560" y="1052736"/>
            <a:ext cx="7770813" cy="5328592"/>
          </a:xfrm>
        </p:spPr>
        <p:txBody>
          <a:bodyPr/>
          <a:lstStyle/>
          <a:p>
            <a:r>
              <a:rPr lang="en-US" sz="1800" u="sng" dirty="0" smtClean="0"/>
              <a:t>802.3:</a:t>
            </a:r>
            <a:endParaRPr lang="en-US" sz="1800" dirty="0" smtClean="0"/>
          </a:p>
          <a:p>
            <a:r>
              <a:rPr lang="en-US" sz="1800" dirty="0" smtClean="0"/>
              <a:t>PAR, 5.6 –Stakeholder list is incomplete. List does not include any hardware vendors, only application providers. As is clear from other project information, bridge vendors, providers and users are also stakeholders. Bridge silicon vendors may also be stakeholders.</a:t>
            </a:r>
          </a:p>
          <a:p>
            <a:pPr>
              <a:buFont typeface="Arial" panose="020B0604020202020204" pitchFamily="34" charset="0"/>
              <a:buChar char="•"/>
            </a:pPr>
            <a:r>
              <a:rPr lang="en-US" sz="1800" dirty="0" smtClean="0"/>
              <a:t>    The comment was accepted, and the suggested stakeholders added.</a:t>
            </a:r>
          </a:p>
          <a:p>
            <a:r>
              <a:rPr lang="en-US" sz="1800" dirty="0" smtClean="0"/>
              <a:t> </a:t>
            </a:r>
          </a:p>
          <a:p>
            <a:r>
              <a:rPr lang="en-US" sz="1800" u="sng" dirty="0" smtClean="0"/>
              <a:t>802.11:</a:t>
            </a:r>
            <a:endParaRPr lang="en-US" sz="1800" dirty="0" smtClean="0"/>
          </a:p>
          <a:p>
            <a:r>
              <a:rPr lang="en-US" sz="1800" dirty="0" smtClean="0"/>
              <a:t>Please add the full name of the cited </a:t>
            </a:r>
            <a:r>
              <a:rPr lang="en-US" sz="1800" dirty="0" err="1" smtClean="0"/>
              <a:t>Stds</a:t>
            </a:r>
            <a:r>
              <a:rPr lang="en-US" sz="1800" dirty="0" smtClean="0"/>
              <a:t> in section 8.1</a:t>
            </a:r>
          </a:p>
          <a:p>
            <a:pPr>
              <a:buFont typeface="Arial" panose="020B0604020202020204" pitchFamily="34" charset="0"/>
              <a:buChar char="•"/>
            </a:pPr>
            <a:r>
              <a:rPr lang="en-US" sz="1800" dirty="0" smtClean="0"/>
              <a:t>    The cited standards were added.</a:t>
            </a:r>
          </a:p>
          <a:p>
            <a:r>
              <a:rPr lang="en-US" sz="1800" dirty="0" smtClean="0"/>
              <a:t> </a:t>
            </a:r>
          </a:p>
          <a:p>
            <a:r>
              <a:rPr lang="en-US" sz="1800" dirty="0" smtClean="0"/>
              <a:t>Misspelled “been” (is “ben”) 5C –Economic Feasibility – slide 8.  </a:t>
            </a:r>
          </a:p>
          <a:p>
            <a:pPr>
              <a:buFont typeface="Arial" panose="020B0604020202020204" pitchFamily="34" charset="0"/>
              <a:buChar char="•"/>
            </a:pPr>
            <a:r>
              <a:rPr lang="en-US" sz="1800" dirty="0" smtClean="0"/>
              <a:t>   This has been corrected.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591693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P802.1Qch Comment Response</a:t>
            </a:r>
            <a:endParaRPr lang="en-US" dirty="0"/>
          </a:p>
        </p:txBody>
      </p:sp>
      <p:sp>
        <p:nvSpPr>
          <p:cNvPr id="3" name="Content Placeholder 2"/>
          <p:cNvSpPr>
            <a:spLocks noGrp="1"/>
          </p:cNvSpPr>
          <p:nvPr>
            <p:ph idx="1"/>
          </p:nvPr>
        </p:nvSpPr>
        <p:spPr>
          <a:xfrm>
            <a:off x="685800" y="1340768"/>
            <a:ext cx="7770813" cy="5040560"/>
          </a:xfrm>
        </p:spPr>
        <p:txBody>
          <a:bodyPr/>
          <a:lstStyle/>
          <a:p>
            <a:r>
              <a:rPr lang="en-US" sz="1600" dirty="0"/>
              <a:t>The updated P802.1Qch PAR is now at:</a:t>
            </a:r>
            <a:br>
              <a:rPr lang="en-US" sz="1600" dirty="0"/>
            </a:br>
            <a:r>
              <a:rPr lang="en-US" sz="1600" dirty="0"/>
              <a:t/>
            </a:r>
            <a:br>
              <a:rPr lang="en-US" sz="1600" dirty="0"/>
            </a:br>
            <a:r>
              <a:rPr lang="en-US" sz="1600" dirty="0">
                <a:hlinkClick r:id="rId2"/>
              </a:rPr>
              <a:t>http://www.ieee802.org/1/files/public/docs2014/ch-mjt-cyclic-queuing-and-fowarding-par-0914-v02.pdf</a:t>
            </a:r>
            <a:r>
              <a:rPr lang="en-US" sz="1600" dirty="0"/>
              <a:t> </a:t>
            </a:r>
            <a:br>
              <a:rPr lang="en-US" sz="1600" dirty="0"/>
            </a:br>
            <a:r>
              <a:rPr lang="en-US" sz="1600" dirty="0"/>
              <a:t/>
            </a:r>
            <a:br>
              <a:rPr lang="en-US" sz="1600" dirty="0"/>
            </a:br>
            <a:r>
              <a:rPr lang="en-US" sz="1600" dirty="0"/>
              <a:t>The CSD, which has not been changed, can be found at:</a:t>
            </a:r>
            <a:br>
              <a:rPr lang="en-US" sz="1600" dirty="0"/>
            </a:br>
            <a:r>
              <a:rPr lang="en-US" sz="1600" dirty="0"/>
              <a:t/>
            </a:r>
            <a:br>
              <a:rPr lang="en-US" sz="1600" dirty="0"/>
            </a:br>
            <a:r>
              <a:rPr lang="en-US" sz="1600" dirty="0">
                <a:hlinkClick r:id="rId3"/>
              </a:rPr>
              <a:t>http://www.ieee802.org/1/files/public/docs2014/ch-mjt-cyclic-queuing-and-forwarding-par-csd-0814-v01.pdf</a:t>
            </a:r>
            <a:r>
              <a:rPr lang="en-US" sz="1600" dirty="0"/>
              <a:t> </a:t>
            </a:r>
            <a:br>
              <a:rPr lang="en-US" sz="1600" dirty="0"/>
            </a:br>
            <a:r>
              <a:rPr lang="en-US" sz="1600" dirty="0"/>
              <a:t/>
            </a:r>
            <a:br>
              <a:rPr lang="en-US" sz="1600" dirty="0"/>
            </a:br>
            <a:r>
              <a:rPr lang="en-US" sz="1600" dirty="0"/>
              <a:t>A comment to the pre-circulated P802.1Qch PAR text was made as follows:</a:t>
            </a:r>
          </a:p>
          <a:p>
            <a:r>
              <a:rPr lang="en-US" sz="1600" dirty="0"/>
              <a:t> </a:t>
            </a:r>
          </a:p>
          <a:p>
            <a:r>
              <a:rPr lang="en-US" sz="1600" u="sng" dirty="0"/>
              <a:t>802.3:</a:t>
            </a:r>
            <a:endParaRPr lang="en-US" sz="1600" dirty="0"/>
          </a:p>
          <a:p>
            <a:r>
              <a:rPr lang="en-US" sz="1600" dirty="0"/>
              <a:t>PAR, 5.6 (non-substantive) –Stakeholders response begins with an incomplete sentence. Delete “such as”?.</a:t>
            </a:r>
            <a:br>
              <a:rPr lang="en-US" sz="1600" dirty="0"/>
            </a:br>
            <a:r>
              <a:rPr lang="en-US" sz="1600" dirty="0"/>
              <a:t/>
            </a:r>
            <a:br>
              <a:rPr lang="en-US" sz="1600" dirty="0"/>
            </a:br>
            <a:endParaRPr lang="en-US" sz="1600" dirty="0"/>
          </a:p>
          <a:p>
            <a:pPr>
              <a:buFont typeface="Arial" panose="020B0604020202020204" pitchFamily="34" charset="0"/>
              <a:buChar char="•"/>
            </a:pPr>
            <a:r>
              <a:rPr lang="en-US" sz="1600" dirty="0"/>
              <a:t>This comment was accepted</a:t>
            </a:r>
            <a:r>
              <a:rPr lang="en-US" sz="160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5936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altLang="en-US" sz="2400" dirty="0"/>
              <a:t>PAR SC –  November 2014</a:t>
            </a:r>
            <a:br>
              <a:rPr lang="en-US" altLang="en-US" sz="2400" dirty="0"/>
            </a:br>
            <a:r>
              <a:rPr lang="en-US" altLang="en-US" sz="2400" dirty="0"/>
              <a:t>Chair: Jon Rosdahl</a:t>
            </a:r>
            <a:endParaRPr lang="en-US" sz="2400" dirty="0"/>
          </a:p>
        </p:txBody>
      </p:sp>
      <p:sp>
        <p:nvSpPr>
          <p:cNvPr id="3" name="Content Placeholder 2"/>
          <p:cNvSpPr>
            <a:spLocks noGrp="1"/>
          </p:cNvSpPr>
          <p:nvPr>
            <p:ph idx="1"/>
          </p:nvPr>
        </p:nvSpPr>
        <p:spPr>
          <a:xfrm>
            <a:off x="539552" y="1556792"/>
            <a:ext cx="8280920" cy="4824536"/>
          </a:xfrm>
        </p:spPr>
        <p:txBody>
          <a:bodyPr/>
          <a:lstStyle/>
          <a:p>
            <a:pPr marL="0" indent="0"/>
            <a:r>
              <a:rPr lang="en-US" dirty="0" smtClean="0"/>
              <a:t>Monday Agenda:</a:t>
            </a:r>
          </a:p>
          <a:p>
            <a:pPr marL="857250" lvl="1" indent="-457200">
              <a:buFont typeface="+mj-lt"/>
              <a:buAutoNum type="arabicPeriod"/>
            </a:pPr>
            <a:r>
              <a:rPr lang="en-US" dirty="0" smtClean="0"/>
              <a:t>Welcome / Policy &amp; PAR Process review</a:t>
            </a:r>
            <a:endParaRPr lang="en-US" dirty="0" smtClean="0"/>
          </a:p>
          <a:p>
            <a:pPr marL="857250" lvl="1" indent="-457200">
              <a:buFont typeface="+mj-lt"/>
              <a:buAutoNum type="arabicPeriod"/>
            </a:pPr>
            <a:r>
              <a:rPr lang="en-US" dirty="0" smtClean="0"/>
              <a:t>Determine order </a:t>
            </a:r>
            <a:r>
              <a:rPr lang="en-US" dirty="0" smtClean="0"/>
              <a:t>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294927"/>
          </a:xfrm>
        </p:spPr>
        <p:txBody>
          <a:bodyPr/>
          <a:lstStyle/>
          <a:p>
            <a:r>
              <a:rPr lang="en-US" dirty="0" smtClean="0"/>
              <a:t>P802c Comment Response</a:t>
            </a:r>
            <a:endParaRPr lang="en-US" dirty="0"/>
          </a:p>
        </p:txBody>
      </p:sp>
      <p:sp>
        <p:nvSpPr>
          <p:cNvPr id="3" name="Content Placeholder 2"/>
          <p:cNvSpPr>
            <a:spLocks noGrp="1"/>
          </p:cNvSpPr>
          <p:nvPr>
            <p:ph idx="1"/>
          </p:nvPr>
        </p:nvSpPr>
        <p:spPr>
          <a:xfrm>
            <a:off x="323528" y="1052736"/>
            <a:ext cx="8496944" cy="5400600"/>
          </a:xfrm>
        </p:spPr>
        <p:txBody>
          <a:bodyPr/>
          <a:lstStyle/>
          <a:p>
            <a:r>
              <a:rPr lang="en-US" sz="1800" dirty="0"/>
              <a:t> </a:t>
            </a:r>
            <a:r>
              <a:rPr lang="en-US" sz="1800" dirty="0" smtClean="0"/>
              <a:t>Thanks </a:t>
            </a:r>
            <a:r>
              <a:rPr lang="en-US" sz="1800" dirty="0"/>
              <a:t>for the thoughtful comments that we received from the 802.3, 802.11, 802.15 and 802.16 working groups.  We have also received additional comments, including from the Privacy study group.  The comments have been consolidated in this document:</a:t>
            </a:r>
          </a:p>
          <a:p>
            <a:r>
              <a:rPr lang="en-US" sz="1800" dirty="0">
                <a:hlinkClick r:id="rId2"/>
              </a:rPr>
              <a:t>http://www.ieee802.org/1/files/public/docs2014/new-addresses-thaler-802c-comments-1114.pdf</a:t>
            </a:r>
            <a:r>
              <a:rPr lang="en-US" sz="1800" dirty="0"/>
              <a:t> </a:t>
            </a:r>
          </a:p>
          <a:p>
            <a:r>
              <a:rPr lang="en-US" sz="1800" dirty="0"/>
              <a:t> </a:t>
            </a:r>
            <a:r>
              <a:rPr lang="en-US" sz="1800" dirty="0" smtClean="0"/>
              <a:t>After </a:t>
            </a:r>
            <a:r>
              <a:rPr lang="en-US" sz="1800" dirty="0"/>
              <a:t>review in 802.1, it is clear that in order to properly address these comments we need more time.  The comments demonstrated some support for the project but also a lack of clarity in intent within the PAR and CSD.  It is clarifying the intent in the Scope, Purpose, and Need that will take more time.  As several suggested, the creation of a study group will allow us the time to discuss the responses, this proposed PAR and potentially additional PARs.</a:t>
            </a:r>
          </a:p>
          <a:p>
            <a:r>
              <a:rPr lang="en-US" sz="1800" dirty="0"/>
              <a:t> </a:t>
            </a:r>
            <a:r>
              <a:rPr lang="en-US" sz="1800" dirty="0" smtClean="0"/>
              <a:t>As </a:t>
            </a:r>
            <a:r>
              <a:rPr lang="en-US" sz="1800" dirty="0"/>
              <a:t>a result, we will not respond to the PAR comments at this time.  Instead I propose to defer consideration of a PAR until the next plenary. 802.1 is currently drafting a proposal, for EC consideration on Friday, to form an 802.1 study group.  This study group will facilitate a detailed discussion amongst 802 working groups and will be able to make PAR  proposal(s) for the March plenary.  The joint interim in January will allow for participation of all working groups</a:t>
            </a:r>
            <a:r>
              <a:rPr lang="en-US" sz="180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980264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P802.15.7 Comment Response</a:t>
            </a:r>
            <a:endParaRPr lang="en-US" dirty="0"/>
          </a:p>
        </p:txBody>
      </p:sp>
      <p:sp>
        <p:nvSpPr>
          <p:cNvPr id="3" name="Content Placeholder 2"/>
          <p:cNvSpPr>
            <a:spLocks noGrp="1"/>
          </p:cNvSpPr>
          <p:nvPr>
            <p:ph idx="1"/>
          </p:nvPr>
        </p:nvSpPr>
        <p:spPr>
          <a:xfrm>
            <a:off x="323528" y="1124744"/>
            <a:ext cx="8496944" cy="5328592"/>
          </a:xfrm>
        </p:spPr>
        <p:txBody>
          <a:bodyPr/>
          <a:lstStyle/>
          <a:p>
            <a:r>
              <a:rPr lang="en-US" sz="1800" dirty="0"/>
              <a:t>Attached is a comment resolution spreadsheet (</a:t>
            </a:r>
            <a:r>
              <a:rPr lang="en-US" sz="1800" dirty="0">
                <a:hlinkClick r:id="rId2"/>
              </a:rPr>
              <a:t>https://mentor.ieee.org/802.15/dcn/14/15-14-0605-03-003d-tg3d-november-2014-agenda.xlsx</a:t>
            </a:r>
            <a:r>
              <a:rPr lang="en-US" sz="1800" dirty="0"/>
              <a:t>), </a:t>
            </a:r>
          </a:p>
          <a:p>
            <a:r>
              <a:rPr lang="en-US" sz="1800" dirty="0"/>
              <a:t>a revised PAR (</a:t>
            </a:r>
            <a:r>
              <a:rPr lang="en-US" sz="1800" dirty="0">
                <a:hlinkClick r:id="rId3"/>
              </a:rPr>
              <a:t>https://mentor.ieee.org/802.15/dcn/14/15-14-0674-00-007a-p802-15-7-par-revision1.pdf</a:t>
            </a:r>
            <a:r>
              <a:rPr lang="en-US" sz="1800" dirty="0"/>
              <a:t>), </a:t>
            </a:r>
          </a:p>
          <a:p>
            <a:r>
              <a:rPr lang="en-US" sz="1800" dirty="0"/>
              <a:t>a revised CSD (</a:t>
            </a:r>
            <a:r>
              <a:rPr lang="en-US" sz="1800" dirty="0">
                <a:hlinkClick r:id="rId4"/>
              </a:rPr>
              <a:t>https://mentor.ieee.org/802.15/dcn/14/15-14-0216-05-007a-draft-csd-for-ieee-802-15-sg7a-occ.docx</a:t>
            </a:r>
            <a:r>
              <a:rPr lang="en-US" sz="1800" dirty="0"/>
              <a:t>), </a:t>
            </a:r>
          </a:p>
          <a:p>
            <a:r>
              <a:rPr lang="en-US" sz="1800" dirty="0"/>
              <a:t>and a copy of the original 15.7 PAR (</a:t>
            </a:r>
            <a:r>
              <a:rPr lang="en-US" sz="1800" dirty="0">
                <a:hlinkClick r:id="rId5"/>
              </a:rPr>
              <a:t>https://mentor.ieee.org/802.15/dcn/14/15-14-0675-00-007a-p802-15-7-par-original-base-standard.pdf</a:t>
            </a:r>
            <a:r>
              <a:rPr lang="en-US" sz="1800" dirty="0"/>
              <a:t>). </a:t>
            </a:r>
          </a:p>
          <a:p>
            <a:r>
              <a:rPr lang="en-US" sz="1800" dirty="0"/>
              <a:t>The only practical approach for dealing with the comments received regarding the inconsistencies between the proposed amendment and the base standard was to reclassify the project as a revision which allows us to update the title and base standard scope.  We have removed the limitation of visible light from the title and the scope, defined the expanded wavelengths of operation, and added optical communications for cameras as an additional capability.  We also updated the purpose, the need, and the stakeholders in the PAR and updated the CSD to be consistent with the comments received and the reclassification of the project as a revision rather than as an amendment. </a:t>
            </a:r>
            <a:br>
              <a:rPr lang="en-US" sz="1800" dirty="0"/>
            </a:b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8537450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2014</a:t>
            </a:r>
            <a:endParaRPr lang="en-US"/>
          </a:p>
        </p:txBody>
      </p:sp>
      <p:sp>
        <p:nvSpPr>
          <p:cNvPr id="7171" name="Footer Placeholder 2"/>
          <p:cNvSpPr>
            <a:spLocks noGrp="1"/>
          </p:cNvSpPr>
          <p:nvPr>
            <p:ph type="ftr" sz="quarter" idx="11"/>
          </p:nvPr>
        </p:nvSpPr>
        <p:spPr>
          <a:noFill/>
        </p:spPr>
        <p:txBody>
          <a:bodyPr/>
          <a:lstStyle/>
          <a:p>
            <a:r>
              <a:rPr lang="en-US" smtClean="0"/>
              <a:t>Jon Rosdahl, CSR</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4</a:t>
            </a:fld>
            <a:endParaRPr lang="en-US"/>
          </a:p>
        </p:txBody>
      </p:sp>
      <p:sp>
        <p:nvSpPr>
          <p:cNvPr id="7173" name="Rectangle 2"/>
          <p:cNvSpPr>
            <a:spLocks noGrp="1" noChangeArrowheads="1"/>
          </p:cNvSpPr>
          <p:nvPr>
            <p:ph type="title" idx="4294967295"/>
          </p:nvPr>
        </p:nvSpPr>
        <p:spPr>
          <a:xfrm>
            <a:off x="381000" y="685800"/>
            <a:ext cx="8458200" cy="3048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011621"/>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6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All IEEE-SA standards meetings shall be conducted in compliance with all applicable laws, including antitrust and competition laws.</a:t>
            </a:r>
            <a:r>
              <a:rPr lang="en-US" sz="1800" b="1" dirty="0">
                <a:solidFill>
                  <a:srgbClr val="000099"/>
                </a:solidFill>
                <a:latin typeface="Arial" charset="0"/>
              </a:rPr>
              <a:t> </a:t>
            </a:r>
            <a:endParaRPr lang="en-US" sz="16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900" b="1" dirty="0">
                <a:solidFill>
                  <a:srgbClr val="000099"/>
                </a:solidFill>
                <a:latin typeface="Arial" charset="0"/>
              </a:rPr>
              <a:t>---------------------------------------------------------------   </a:t>
            </a:r>
            <a:endParaRPr lang="en-US" sz="2000"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2000" b="1" dirty="0">
                <a:solidFill>
                  <a:srgbClr val="000099"/>
                </a:solidFill>
                <a:latin typeface="Arial" charset="0"/>
              </a:rPr>
              <a:t>See </a:t>
            </a:r>
            <a:r>
              <a:rPr lang="en-US" sz="2000" b="1" i="1" dirty="0">
                <a:solidFill>
                  <a:srgbClr val="000099"/>
                </a:solidFill>
                <a:latin typeface="Arial" charset="0"/>
              </a:rPr>
              <a:t>IEEE-SA Standards Board Operations Manual</a:t>
            </a:r>
            <a:r>
              <a:rPr lang="en-US" sz="2000" b="1" dirty="0">
                <a:solidFill>
                  <a:srgbClr val="000099"/>
                </a:solidFill>
                <a:latin typeface="Arial" charset="0"/>
              </a:rPr>
              <a:t>, clause 5.3.10 and </a:t>
            </a:r>
            <a:r>
              <a:rPr lang="en-GB" sz="2000" b="1" dirty="0">
                <a:solidFill>
                  <a:srgbClr val="000099"/>
                </a:solidFill>
                <a:latin typeface="Arial" charset="0"/>
              </a:rPr>
              <a:t>“Promoting Competition and Innovation: What You Need to Know about the IEEE Standards Association's Antitrust and Competition Policy”</a:t>
            </a:r>
            <a:r>
              <a:rPr lang="en-US" sz="2000" b="1" dirty="0">
                <a:solidFill>
                  <a:srgbClr val="000099"/>
                </a:solidFill>
                <a:latin typeface="Arial" charset="0"/>
              </a:rPr>
              <a:t> for more details.</a:t>
            </a:r>
          </a:p>
        </p:txBody>
      </p:sp>
    </p:spTree>
    <p:extLst>
      <p:ext uri="{BB962C8B-B14F-4D97-AF65-F5344CB8AC3E}">
        <p14:creationId xmlns:p14="http://schemas.microsoft.com/office/powerpoint/2010/main" val="30130988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4294967295"/>
          </p:nvPr>
        </p:nvSpPr>
        <p:spPr>
          <a:xfrm>
            <a:off x="696913" y="334963"/>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2014</a:t>
            </a:r>
            <a:endParaRPr lang="en-US" sz="1800" smtClean="0"/>
          </a:p>
        </p:txBody>
      </p:sp>
      <p:sp>
        <p:nvSpPr>
          <p:cNvPr id="7172"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AC17A76A-C091-475B-95FE-E64D9C972BC7}" type="slidenum">
              <a:rPr lang="en-US" smtClean="0"/>
              <a:pPr>
                <a:defRPr/>
              </a:pPr>
              <a:t>5</a:t>
            </a:fld>
            <a:endParaRPr lang="en-US" smtClean="0"/>
          </a:p>
        </p:txBody>
      </p:sp>
      <p:sp>
        <p:nvSpPr>
          <p:cNvPr id="6149" name="Rectangle 2"/>
          <p:cNvSpPr>
            <a:spLocks noGrp="1" noChangeArrowheads="1"/>
          </p:cNvSpPr>
          <p:nvPr>
            <p:ph type="body" idx="1"/>
          </p:nvPr>
        </p:nvSpPr>
        <p:spPr>
          <a:xfrm>
            <a:off x="457200" y="990600"/>
            <a:ext cx="7772400" cy="5334000"/>
          </a:xfrm>
        </p:spPr>
        <p:txBody>
          <a:bodyPr/>
          <a:lstStyle/>
          <a:p>
            <a:pPr>
              <a:lnSpc>
                <a:spcPct val="80000"/>
              </a:lnSpc>
              <a:defRPr/>
            </a:pPr>
            <a:r>
              <a:rPr lang="en-US" altLang="en-US" dirty="0" smtClean="0"/>
              <a:t>Please review the documents at the following links:</a:t>
            </a:r>
          </a:p>
          <a:p>
            <a:pPr lvl="1">
              <a:lnSpc>
                <a:spcPct val="80000"/>
              </a:lnSpc>
              <a:defRPr/>
            </a:pPr>
            <a:r>
              <a:rPr lang="en-US" altLang="en-US" dirty="0" smtClean="0"/>
              <a:t>IEEE Patent Policy: </a:t>
            </a:r>
            <a:r>
              <a:rPr lang="en-US" altLang="en-US" sz="1600" dirty="0" smtClean="0"/>
              <a:t> </a:t>
            </a:r>
            <a:r>
              <a:rPr lang="en-US" altLang="en-US" sz="1600" dirty="0" smtClean="0">
                <a:hlinkClick r:id="rId3" tooltip="http://standards.ieee.org/board/pat/pat-slideset.ppt"/>
              </a:rPr>
              <a:t>http://standards.ieee.org/board/pat/pat-slideset.ppt</a:t>
            </a:r>
            <a:endParaRPr lang="en-US" altLang="en-US" sz="1600" dirty="0" smtClean="0"/>
          </a:p>
          <a:p>
            <a:pPr lvl="1">
              <a:lnSpc>
                <a:spcPct val="80000"/>
              </a:lnSpc>
              <a:defRPr/>
            </a:pPr>
            <a:r>
              <a:rPr lang="en-US" altLang="en-US" dirty="0" smtClean="0"/>
              <a:t>Patent FAQ: </a:t>
            </a:r>
            <a:r>
              <a:rPr lang="en-US" altLang="en-US" sz="1600" dirty="0" smtClean="0"/>
              <a:t> </a:t>
            </a:r>
            <a:r>
              <a:rPr lang="en-US" altLang="en-US" sz="1600" dirty="0" smtClean="0">
                <a:hlinkClick r:id="rId4" tooltip="http://standards.ieee.org/board/pat/faq.pdf"/>
              </a:rPr>
              <a:t>http://standards.ieee.org/board/pat/faq.pdf</a:t>
            </a:r>
            <a:endParaRPr lang="en-US" altLang="en-US" sz="1600" dirty="0" smtClean="0"/>
          </a:p>
          <a:p>
            <a:pPr lvl="1">
              <a:lnSpc>
                <a:spcPct val="80000"/>
              </a:lnSpc>
              <a:defRPr/>
            </a:pPr>
            <a:r>
              <a:rPr lang="en-US" altLang="en-US" dirty="0" smtClean="0"/>
              <a:t>Letter of Assurance Form:</a:t>
            </a:r>
            <a:r>
              <a:rPr lang="en-US" altLang="en-US" sz="1600" dirty="0" smtClean="0"/>
              <a:t> </a:t>
            </a:r>
            <a:r>
              <a:rPr lang="en-US" altLang="en-US" sz="1600" dirty="0" smtClean="0">
                <a:hlinkClick r:id="rId5" tooltip="http://standards.ieee.org/board/pat/loa.pdf"/>
              </a:rPr>
              <a:t>http://standards.ieee.org/board/pat/loa.pdf</a:t>
            </a:r>
            <a:endParaRPr lang="en-US" altLang="en-US" sz="1600" dirty="0" smtClean="0"/>
          </a:p>
          <a:p>
            <a:pPr lvl="1">
              <a:lnSpc>
                <a:spcPct val="80000"/>
              </a:lnSpc>
              <a:defRPr/>
            </a:pPr>
            <a:r>
              <a:rPr lang="en-US" altLang="en-US" dirty="0" smtClean="0"/>
              <a:t>Affiliation FAQ: </a:t>
            </a:r>
            <a:r>
              <a:rPr lang="en-US" altLang="en-US" sz="1600" dirty="0" smtClean="0">
                <a:hlinkClick r:id="rId6" tooltip="http://standards.ieee.org/faqs/affiliationFAQ.html"/>
              </a:rPr>
              <a:t>http://standards.ieee.org/faqs/affiliationFAQ.html</a:t>
            </a:r>
            <a:endParaRPr lang="en-US" altLang="en-US" sz="1600" dirty="0" smtClean="0"/>
          </a:p>
          <a:p>
            <a:pPr lvl="1">
              <a:lnSpc>
                <a:spcPct val="80000"/>
              </a:lnSpc>
              <a:defRPr/>
            </a:pPr>
            <a:r>
              <a:rPr lang="en-US" altLang="en-US" dirty="0" smtClean="0"/>
              <a:t>Anti-Trust FAQ: </a:t>
            </a:r>
            <a:r>
              <a:rPr lang="en-US" altLang="en-US" sz="1600" dirty="0" smtClean="0">
                <a:hlinkClick r:id="rId7" tooltip="http://standards.ieee.org/resources/antitrust-guidelines.pdf"/>
              </a:rPr>
              <a:t>http://standards.ieee.org/resources/antitrust-guidelines.pdf</a:t>
            </a:r>
            <a:endParaRPr lang="en-US" altLang="en-US" sz="1600" dirty="0" smtClean="0"/>
          </a:p>
          <a:p>
            <a:pPr lvl="1">
              <a:lnSpc>
                <a:spcPct val="80000"/>
              </a:lnSpc>
              <a:defRPr/>
            </a:pPr>
            <a:r>
              <a:rPr lang="en-US" altLang="en-US" dirty="0" smtClean="0"/>
              <a:t>Ethics:</a:t>
            </a:r>
            <a:r>
              <a:rPr lang="en-US" altLang="en-US" sz="1600" dirty="0" smtClean="0"/>
              <a:t> </a:t>
            </a:r>
            <a:r>
              <a:rPr lang="en-US" altLang="en-US" sz="1600" dirty="0" smtClean="0">
                <a:hlinkClick r:id="rId8" tooltip="http://www.ieee.org/portal/cms_docs/about/CoE_poster.pdf"/>
              </a:rPr>
              <a:t>http://www.ieee.org/portal/cms_docs/about/CoE_poster.pdf</a:t>
            </a:r>
            <a:endParaRPr lang="en-US" altLang="en-US" sz="1600" dirty="0" smtClean="0"/>
          </a:p>
          <a:p>
            <a:pPr lvl="1">
              <a:lnSpc>
                <a:spcPct val="80000"/>
              </a:lnSpc>
              <a:defRPr/>
            </a:pPr>
            <a:r>
              <a:rPr lang="en-US" altLang="en-US" dirty="0" smtClean="0"/>
              <a:t>802 LMSC P&amp;P: </a:t>
            </a:r>
            <a:r>
              <a:rPr lang="en-US" altLang="en-US" sz="1600" dirty="0" smtClean="0">
                <a:hlinkClick r:id="rId9"/>
              </a:rPr>
              <a:t>http://standards.ieee.org/board/aud/LMSC.pdf</a:t>
            </a:r>
            <a:r>
              <a:rPr lang="en-US" altLang="en-US" sz="1600" dirty="0" smtClean="0"/>
              <a:t>   </a:t>
            </a:r>
          </a:p>
          <a:p>
            <a:pPr lvl="1">
              <a:lnSpc>
                <a:spcPct val="80000"/>
              </a:lnSpc>
              <a:defRPr/>
            </a:pPr>
            <a:r>
              <a:rPr lang="en-US" altLang="en-US" dirty="0" smtClean="0"/>
              <a:t>802 LMSC OM: </a:t>
            </a:r>
            <a:r>
              <a:rPr lang="en-US" altLang="en-US" sz="1600" dirty="0">
                <a:hlinkClick r:id="rId10"/>
              </a:rPr>
              <a:t>http://</a:t>
            </a:r>
            <a:r>
              <a:rPr lang="en-US" altLang="en-US" sz="1600" dirty="0" smtClean="0">
                <a:hlinkClick r:id="rId10"/>
              </a:rPr>
              <a:t>www.ieee802.org/PNP/approved/IEEE_802_OM_v14.pdf</a:t>
            </a:r>
            <a:r>
              <a:rPr lang="en-US" altLang="en-US" sz="1600" dirty="0" smtClean="0"/>
              <a:t>  </a:t>
            </a:r>
          </a:p>
          <a:p>
            <a:pPr lvl="1">
              <a:lnSpc>
                <a:spcPct val="80000"/>
              </a:lnSpc>
              <a:defRPr/>
            </a:pPr>
            <a:r>
              <a:rPr lang="en-US" altLang="en-US" dirty="0" smtClean="0"/>
              <a:t>802 WG P&amp;P: </a:t>
            </a:r>
            <a:r>
              <a:rPr lang="en-US" altLang="en-US" sz="1600" dirty="0" smtClean="0">
                <a:hlinkClick r:id="rId11"/>
              </a:rPr>
              <a:t>http://grouper.ieee.org/groups/802/PNP/approved/IEEE_802_WG_PandP_v15.pdf</a:t>
            </a:r>
            <a:r>
              <a:rPr lang="en-US" altLang="en-US" sz="1600" dirty="0" smtClean="0"/>
              <a:t>  </a:t>
            </a:r>
          </a:p>
          <a:p>
            <a:pPr lvl="1">
              <a:lnSpc>
                <a:spcPct val="80000"/>
              </a:lnSpc>
              <a:defRPr/>
            </a:pPr>
            <a:r>
              <a:rPr lang="en-US" altLang="en-US" dirty="0" smtClean="0"/>
              <a:t>IEEE 802.11 WG OM: </a:t>
            </a:r>
            <a:r>
              <a:rPr lang="en-US" altLang="en-US" sz="1600" dirty="0">
                <a:hlinkClick r:id="rId12"/>
              </a:rPr>
              <a:t>https://</a:t>
            </a:r>
            <a:r>
              <a:rPr lang="en-US" altLang="en-US" sz="1600" dirty="0" smtClean="0">
                <a:hlinkClick r:id="rId12"/>
              </a:rPr>
              <a:t>mentor.ieee.org/802.11/dcn/14/11-14-0629-02-0000-802-11-operations-manual.docx</a:t>
            </a:r>
            <a:r>
              <a:rPr lang="en-US" altLang="en-US" sz="1600" dirty="0" smtClean="0"/>
              <a:t> </a:t>
            </a:r>
          </a:p>
          <a:p>
            <a:pPr marL="457200" lvl="1" indent="0">
              <a:lnSpc>
                <a:spcPct val="80000"/>
              </a:lnSpc>
              <a:buFontTx/>
              <a:buNone/>
              <a:defRPr/>
            </a:pPr>
            <a:endParaRPr lang="en-US" altLang="en-US" sz="1600" dirty="0" smtClean="0"/>
          </a:p>
          <a:p>
            <a:pPr marL="457200" lvl="1" indent="0">
              <a:lnSpc>
                <a:spcPct val="80000"/>
              </a:lnSpc>
              <a:buFontTx/>
              <a:buNone/>
              <a:defRPr/>
            </a:pPr>
            <a:endParaRPr lang="en-US" altLang="en-US" sz="1600" dirty="0" smtClean="0"/>
          </a:p>
          <a:p>
            <a:pPr marL="457200" lvl="1" indent="0">
              <a:lnSpc>
                <a:spcPct val="80000"/>
              </a:lnSpc>
              <a:buFontTx/>
              <a:buNone/>
              <a:defRPr/>
            </a:pPr>
            <a:r>
              <a:rPr lang="en-US" altLang="en-US" sz="1600" dirty="0" smtClean="0"/>
              <a:t>From IEEE 802 Procedural document website: </a:t>
            </a:r>
            <a:r>
              <a:rPr lang="en-US" altLang="en-US" sz="1600" dirty="0" smtClean="0">
                <a:hlinkClick r:id="rId13"/>
              </a:rPr>
              <a:t>http</a:t>
            </a:r>
            <a:r>
              <a:rPr lang="en-US" altLang="en-US" sz="1600" dirty="0">
                <a:hlinkClick r:id="rId13"/>
              </a:rPr>
              <a:t>://</a:t>
            </a:r>
            <a:r>
              <a:rPr lang="en-US" altLang="en-US" sz="1600" dirty="0" smtClean="0">
                <a:hlinkClick r:id="rId13"/>
              </a:rPr>
              <a:t>www.ieee802.org/devdocs.shtml</a:t>
            </a:r>
            <a:r>
              <a:rPr lang="en-US" altLang="en-US" sz="1600" dirty="0" smtClean="0"/>
              <a:t> </a:t>
            </a:r>
          </a:p>
        </p:txBody>
      </p:sp>
      <p:sp>
        <p:nvSpPr>
          <p:cNvPr id="8" name="Footer Placeholder 7"/>
          <p:cNvSpPr>
            <a:spLocks noGrp="1"/>
          </p:cNvSpPr>
          <p:nvPr>
            <p:ph type="ftr" idx="14"/>
          </p:nvPr>
        </p:nvSpPr>
        <p:spPr/>
        <p:txBody>
          <a:bodyPr/>
          <a:lstStyle/>
          <a:p>
            <a:r>
              <a:rPr lang="en-GB" smtClean="0"/>
              <a:t>Jon Rosdahl, CSR</a:t>
            </a:r>
            <a:endParaRPr lang="en-GB" dirty="0"/>
          </a:p>
        </p:txBody>
      </p:sp>
    </p:spTree>
    <p:extLst>
      <p:ext uri="{BB962C8B-B14F-4D97-AF65-F5344CB8AC3E}">
        <p14:creationId xmlns:p14="http://schemas.microsoft.com/office/powerpoint/2010/main" val="332150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484784"/>
            <a:ext cx="7772400" cy="1362075"/>
          </a:xfrm>
        </p:spPr>
        <p:txBody>
          <a:bodyPr/>
          <a:lstStyle/>
          <a:p>
            <a:r>
              <a:rPr lang="en-US" dirty="0" smtClean="0"/>
              <a:t>Comments Required by </a:t>
            </a:r>
            <a:r>
              <a:rPr lang="en-US" baseline="0" dirty="0" smtClean="0"/>
              <a:t>Tuesday before 6:30Pm</a:t>
            </a:r>
            <a:endParaRPr lang="en-US" dirty="0"/>
          </a:p>
        </p:txBody>
      </p:sp>
      <p:sp>
        <p:nvSpPr>
          <p:cNvPr id="7" name="Text Placeholder 6"/>
          <p:cNvSpPr>
            <a:spLocks noGrp="1"/>
          </p:cNvSpPr>
          <p:nvPr>
            <p:ph type="body" idx="1"/>
          </p:nvPr>
        </p:nvSpPr>
        <p:spPr/>
        <p:txBody>
          <a:bodyPr/>
          <a:lstStyle/>
          <a:p>
            <a:r>
              <a:rPr lang="en-US" dirty="0" smtClean="0"/>
              <a:t>Actual comments submitted by the 802.11 Chair at 1pm 4 Nov 2014</a:t>
            </a:r>
            <a:endParaRPr lang="en-US" dirty="0"/>
          </a:p>
        </p:txBody>
      </p:sp>
      <p:sp>
        <p:nvSpPr>
          <p:cNvPr id="6" name="Date Placeholder 5"/>
          <p:cNvSpPr>
            <a:spLocks noGrp="1"/>
          </p:cNvSpPr>
          <p:nvPr>
            <p:ph type="dt" idx="10"/>
          </p:nvPr>
        </p:nvSpPr>
        <p:spPr/>
        <p:txBody>
          <a:bodyPr/>
          <a:lstStyle/>
          <a:p>
            <a:r>
              <a:rPr lang="en-US" smtClean="0"/>
              <a:t>November 2014</a:t>
            </a:r>
            <a:endParaRPr lang="en-GB" dirty="0"/>
          </a:p>
        </p:txBody>
      </p:sp>
      <p:sp>
        <p:nvSpPr>
          <p:cNvPr id="5" name="Footer Placeholder 4"/>
          <p:cNvSpPr>
            <a:spLocks noGrp="1"/>
          </p:cNvSpPr>
          <p:nvPr>
            <p:ph type="ftr" idx="11"/>
          </p:nvPr>
        </p:nvSpPr>
        <p:spPr/>
        <p:txBody>
          <a:bodyPr/>
          <a:lstStyle/>
          <a:p>
            <a:r>
              <a:rPr lang="en-GB" dirty="0"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065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303040"/>
          </a:xfrm>
        </p:spPr>
        <p:txBody>
          <a:bodyPr/>
          <a:lstStyle/>
          <a:p>
            <a:pPr rtl="0" eaLnBrk="1" fontAlgn="base" hangingPunct="1"/>
            <a:r>
              <a:rPr lang="en-US" sz="2400" b="1" dirty="0" smtClean="0">
                <a:solidFill>
                  <a:srgbClr val="000000"/>
                </a:solidFill>
                <a:effectLst/>
              </a:rPr>
              <a:t>802.15.7a- Amendment for a Physical Layer Supporting Optical Camera Communications,  PAR and 5C </a:t>
            </a:r>
            <a:endParaRPr lang="en-US" sz="2400" dirty="0" smtClean="0">
              <a:effectLst/>
            </a:endParaRPr>
          </a:p>
          <a:p>
            <a:endParaRPr lang="en-US" dirty="0"/>
          </a:p>
        </p:txBody>
      </p:sp>
      <p:sp>
        <p:nvSpPr>
          <p:cNvPr id="3" name="Content Placeholder 2"/>
          <p:cNvSpPr>
            <a:spLocks noGrp="1"/>
          </p:cNvSpPr>
          <p:nvPr>
            <p:ph idx="1"/>
          </p:nvPr>
        </p:nvSpPr>
        <p:spPr>
          <a:xfrm>
            <a:off x="685800" y="1700808"/>
            <a:ext cx="7770813" cy="4393605"/>
          </a:xfrm>
        </p:spPr>
        <p:txBody>
          <a:bodyPr/>
          <a:lstStyle/>
          <a:p>
            <a:r>
              <a:rPr lang="en-US" dirty="0" smtClean="0"/>
              <a:t>LED – Expand to define on first use of acronym.</a:t>
            </a:r>
          </a:p>
          <a:p>
            <a:r>
              <a:rPr lang="en-US" dirty="0" smtClean="0"/>
              <a:t>QR – Expand to define on first use of acronym.</a:t>
            </a:r>
          </a:p>
          <a:p>
            <a:r>
              <a:rPr lang="en-US" dirty="0" smtClean="0"/>
              <a:t>5.2b – “</a:t>
            </a:r>
            <a:r>
              <a:rPr lang="en-US" b="0" dirty="0" smtClean="0"/>
              <a:t>Techniques </a:t>
            </a:r>
            <a:r>
              <a:rPr lang="en-US" b="0" dirty="0"/>
              <a:t>are put forward which do not require any</a:t>
            </a:r>
          </a:p>
          <a:p>
            <a:r>
              <a:rPr lang="en-US" b="0" dirty="0"/>
              <a:t>hardware modifications for many classes of applications in existing mobile and/or other devices such as those defined above, as well </a:t>
            </a:r>
            <a:r>
              <a:rPr lang="en-US" b="0" dirty="0" smtClean="0"/>
              <a:t>as techniques </a:t>
            </a:r>
            <a:r>
              <a:rPr lang="en-US" b="0" dirty="0"/>
              <a:t>which may require some level of hardware modification to support new </a:t>
            </a:r>
            <a:r>
              <a:rPr lang="en-US" b="0" dirty="0" smtClean="0"/>
              <a:t>capabilities”</a:t>
            </a:r>
          </a:p>
          <a:p>
            <a:r>
              <a:rPr lang="en-US" b="0" dirty="0" smtClean="0"/>
              <a:t>This last sentence seems like it may be more of a prediction than a definition of the scope for the project. Consider putting into section 8.1 or just deleting altogether.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91774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802.15.7a (</a:t>
            </a:r>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dirty="0" smtClean="0"/>
              <a:t>5.4 – “</a:t>
            </a:r>
            <a:r>
              <a:rPr lang="en-US" b="0" dirty="0"/>
              <a:t>The purpose of this standard is to provide a global </a:t>
            </a:r>
            <a:r>
              <a:rPr lang="en-US" b="0" dirty="0" smtClean="0"/>
              <a:t>standard…” change to “This standard provides a global standard…”</a:t>
            </a:r>
          </a:p>
          <a:p>
            <a:r>
              <a:rPr lang="en-US" b="0" dirty="0" smtClean="0"/>
              <a:t>5.5 “air plane” vs “airplane” – </a:t>
            </a:r>
          </a:p>
          <a:p>
            <a:r>
              <a:rPr lang="en-US" b="0" dirty="0" smtClean="0"/>
              <a:t>5.6 – “</a:t>
            </a:r>
            <a:r>
              <a:rPr lang="en-US" b="0" dirty="0" err="1" smtClean="0"/>
              <a:t>etc</a:t>
            </a:r>
            <a:r>
              <a:rPr lang="en-US" b="0" dirty="0" smtClean="0"/>
              <a:t>,” list of Stakeholders is the list. Delete the “etc.”</a:t>
            </a:r>
          </a:p>
          <a:p>
            <a:r>
              <a:rPr lang="en-US" b="0" dirty="0" smtClean="0"/>
              <a:t>Website calls out a “5C” for the 802.15 CSD…all others are CSD…Suggest ask Recording Secretary change to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98132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802.15.7a  CSD(</a:t>
            </a:r>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b="0" dirty="0" smtClean="0"/>
              <a:t>14.2.1 a) “</a:t>
            </a:r>
            <a:r>
              <a:rPr lang="en-US" b="0" dirty="0"/>
              <a:t>“air plane” vs “airplane” – </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07324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1699</TotalTime>
  <Words>1934</Words>
  <Application>Microsoft Office PowerPoint</Application>
  <PresentationFormat>On-screen Show (4:3)</PresentationFormat>
  <Paragraphs>318</Paragraphs>
  <Slides>32</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Document</vt:lpstr>
      <vt:lpstr>802-11 PAR Review November 2014</vt:lpstr>
      <vt:lpstr>Abstract-Snapshot</vt:lpstr>
      <vt:lpstr>PAR SC –  November 2014 Chair: Jon Rosdahl</vt:lpstr>
      <vt:lpstr>Other Guidelines for IEEE WG Meetings</vt:lpstr>
      <vt:lpstr>PowerPoint Presentation</vt:lpstr>
      <vt:lpstr>Comments Required by Tuesday before 6:30Pm</vt:lpstr>
      <vt:lpstr>802.15.7a- Amendment for a Physical Layer Supporting Optical Camera Communications,  PAR and 5C  </vt:lpstr>
      <vt:lpstr>802.15.7a (cont) </vt:lpstr>
      <vt:lpstr>802.15.7a  CSD(cont) </vt:lpstr>
      <vt:lpstr>802c, Amendment: Local Media Access Control (MAC) Addressing, PAR and CSD</vt:lpstr>
      <vt:lpstr>802c PAR Comments</vt:lpstr>
      <vt:lpstr>802c, Amendment PAR (cont) </vt:lpstr>
      <vt:lpstr>802c, Amendment PAR (cont)</vt:lpstr>
      <vt:lpstr>802c, Amendment PAR (cont</vt:lpstr>
      <vt:lpstr>802c, Amendment PAR (cont)</vt:lpstr>
      <vt:lpstr>802c, Amendment PAR (cont)</vt:lpstr>
      <vt:lpstr>802c Amendment – CSD Comments</vt:lpstr>
      <vt:lpstr>802c Amendment – CSD Comments (cont)</vt:lpstr>
      <vt:lpstr>802c Amendment – CSD Comments (cont)</vt:lpstr>
      <vt:lpstr>802.1AS-rev - Timing and Synchronization for Time-Sensitive Applications, PAR and CSD</vt:lpstr>
      <vt:lpstr>802.1Qch- Amendment: Cyclic Queuing and Forwarding, PAR and CSD</vt:lpstr>
      <vt:lpstr>802.3bv- Amendment, 1000 Mb/s Operation Over Plastic Optical Fiber , PAR and CSD</vt:lpstr>
      <vt:lpstr>802.3bv- Amendment CSD</vt:lpstr>
      <vt:lpstr>802.3by- Amendment: Media Access Control Parameters, Physical Layers and Management Parameters for 25 Gb/s Operation, PAR and CSD </vt:lpstr>
      <vt:lpstr>802 WG Responses</vt:lpstr>
      <vt:lpstr>P802.1AS Comment Response</vt:lpstr>
      <vt:lpstr>P802.1AS Comment Response (cont)</vt:lpstr>
      <vt:lpstr> P802.1AS Comment Response  (cont)</vt:lpstr>
      <vt:lpstr>P802.1Qch Comment Response</vt:lpstr>
      <vt:lpstr>P802c Comment Response</vt:lpstr>
      <vt:lpstr>P802.15.7 Comment Response</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November 2014</dc:title>
  <dc:subject>November 2014</dc:subject>
  <dc:creator>Jon Rosdahl</dc:creator>
  <dc:description>Jon Rosdahl (CSR Technologies)</dc:description>
  <cp:lastModifiedBy>Jon Rosdahl</cp:lastModifiedBy>
  <cp:revision>34</cp:revision>
  <cp:lastPrinted>1601-01-01T00:00:00Z</cp:lastPrinted>
  <dcterms:created xsi:type="dcterms:W3CDTF">2014-04-14T10:59:07Z</dcterms:created>
  <dcterms:modified xsi:type="dcterms:W3CDTF">2014-11-06T17:18:30Z</dcterms:modified>
</cp:coreProperties>
</file>