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74" r:id="rId4"/>
    <p:sldId id="266" r:id="rId5"/>
    <p:sldId id="267" r:id="rId6"/>
    <p:sldId id="268" r:id="rId7"/>
    <p:sldId id="269" r:id="rId8"/>
    <p:sldId id="283" r:id="rId9"/>
    <p:sldId id="275" r:id="rId10"/>
    <p:sldId id="276" r:id="rId11"/>
    <p:sldId id="284" r:id="rId12"/>
    <p:sldId id="277" r:id="rId13"/>
    <p:sldId id="278" r:id="rId14"/>
    <p:sldId id="279" r:id="rId15"/>
    <p:sldId id="280" r:id="rId16"/>
    <p:sldId id="281" r:id="rId17"/>
    <p:sldId id="270" r:id="rId18"/>
    <p:sldId id="271" r:id="rId19"/>
    <p:sldId id="272" r:id="rId20"/>
    <p:sldId id="282" r:id="rId21"/>
    <p:sldId id="273" r:id="rId22"/>
    <p:sldId id="26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103" autoAdjust="0"/>
    <p:restoredTop sz="74900" autoAdjust="0"/>
  </p:normalViewPr>
  <p:slideViewPr>
    <p:cSldViewPr>
      <p:cViewPr>
        <p:scale>
          <a:sx n="60" d="100"/>
          <a:sy n="60" d="100"/>
        </p:scale>
        <p:origin x="-390" y="72"/>
      </p:cViewPr>
      <p:guideLst>
        <p:guide orient="horz" pos="2160"/>
        <p:guide pos="2880"/>
      </p:guideLst>
    </p:cSldViewPr>
  </p:slideViewPr>
  <p:outlineViewPr>
    <p:cViewPr varScale="1">
      <p:scale>
        <a:sx n="33" d="100"/>
        <a:sy n="33" d="100"/>
      </p:scale>
      <p:origin x="0" y="283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802-11-14/0339r0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802-11-14/0339r0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802-11-14/0339r0</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802-11-14/0339r0</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Approved by Unanimous Consent.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Thanks to Dorothy for taking notes while Jon handled an EC urgency.</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All Pars and CSDs were reviewed –</a:t>
            </a:r>
            <a:r>
              <a:rPr lang="en-US" baseline="0" dirty="0" smtClean="0"/>
              <a:t>sending this presentation was done </a:t>
            </a:r>
            <a:r>
              <a:rPr lang="en-US" baseline="0" smtClean="0"/>
              <a:t>by consensus</a:t>
            </a:r>
            <a:endParaRPr lang="en-US" dirty="0" smtClean="0"/>
          </a:p>
          <a:p>
            <a:endParaRPr lang="en-US" dirty="0"/>
          </a:p>
        </p:txBody>
      </p:sp>
      <p:sp>
        <p:nvSpPr>
          <p:cNvPr id="4" name="Header Placeholder 3"/>
          <p:cNvSpPr>
            <a:spLocks noGrp="1"/>
          </p:cNvSpPr>
          <p:nvPr>
            <p:ph type="hdr" idx="10"/>
          </p:nvPr>
        </p:nvSpPr>
        <p:spPr/>
        <p:txBody>
          <a:bodyPr/>
          <a:lstStyle/>
          <a:p>
            <a:r>
              <a:rPr lang="en-US" smtClean="0"/>
              <a:t>doc.: IEEE 802-11-14/0339r0</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802-11-14/0339r0</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1871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802-11-14/0339r0</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05066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802-11-14/0339r0</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802-EC-14/0080r1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4/ch-mjt-cyclic-queuing-and-forwarding-par-csd-0814-v01.pdf" TargetMode="External"/><Relationship Id="rId13" Type="http://schemas.openxmlformats.org/officeDocument/2006/relationships/hyperlink" Target="https://mentor.ieee.org/802.15/dcn/14/15-14-0601-00-007a-p802-15-7a-par-myproject-2014-09-28.pdf" TargetMode="External"/><Relationship Id="rId3" Type="http://schemas.openxmlformats.org/officeDocument/2006/relationships/hyperlink" Target="http://www.ieee802.org/1/files/public/docs2014/new-addresses-thaler-local-address-par-v01.pdf" TargetMode="External"/><Relationship Id="rId7" Type="http://schemas.openxmlformats.org/officeDocument/2006/relationships/hyperlink" Target="http://www.ieee802.org/1/files/public/docs2014/ch-mjt-cyclic-queuing-and-forwarding-par-0914-v01.pdf" TargetMode="External"/><Relationship Id="rId12" Type="http://schemas.openxmlformats.org/officeDocument/2006/relationships/hyperlink" Target="http://www.ieee802.org/3/25GSG/25GE_CSD_0914_adopted.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1/files/public/docs2014/new-802-1AS-rev-draft-csd-0514-v1.pptx" TargetMode="External"/><Relationship Id="rId11" Type="http://schemas.openxmlformats.org/officeDocument/2006/relationships/hyperlink" Target="http://www.ieee802.org/3/25GSG/25GE_PAR_final_110914.pdf" TargetMode="External"/><Relationship Id="rId5" Type="http://schemas.openxmlformats.org/officeDocument/2006/relationships/hyperlink" Target="http://www.ieee802.org/1/files/public/docs2014/new-802-1AS-rev-draft-par-0514-v1.pdf" TargetMode="External"/><Relationship Id="rId10" Type="http://schemas.openxmlformats.org/officeDocument/2006/relationships/hyperlink" Target="http://www.ieee802.org/3/GEPOFSG/CSD_GEPOF_0914.pdf" TargetMode="External"/><Relationship Id="rId4" Type="http://schemas.openxmlformats.org/officeDocument/2006/relationships/hyperlink" Target="http://www.ieee802.org/1/files/public/docs2014/new-addresses-thaler-local-address-csd-v01.pdf" TargetMode="External"/><Relationship Id="rId9" Type="http://schemas.openxmlformats.org/officeDocument/2006/relationships/hyperlink" Target="http://www.ieee802.org/3/GEPOFSG/P802_3bv_PAR_240914.pdf" TargetMode="External"/><Relationship Id="rId14" Type="http://schemas.openxmlformats.org/officeDocument/2006/relationships/hyperlink" Target="https://mentor.ieee.org/802.15/dcn/14/15-14-0216-03-007a-draft-csd-for-ieee-802-15-sg7a-occ.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November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3429729"/>
              </p:ext>
            </p:extLst>
          </p:nvPr>
        </p:nvGraphicFramePr>
        <p:xfrm>
          <a:off x="522288" y="2286000"/>
          <a:ext cx="8050212" cy="2465388"/>
        </p:xfrm>
        <a:graphic>
          <a:graphicData uri="http://schemas.openxmlformats.org/presentationml/2006/ole">
            <mc:AlternateContent xmlns:mc="http://schemas.openxmlformats.org/markup-compatibility/2006">
              <mc:Choice xmlns:v="urn:schemas-microsoft-com:vml" Requires="v">
                <p:oleObj spid="_x0000_s3090"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22288" y="2286000"/>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802c, Amendment PAR (</a:t>
            </a:r>
            <a:r>
              <a:rPr lang="en-US" dirty="0" err="1"/>
              <a:t>c</a:t>
            </a:r>
            <a:r>
              <a:rPr lang="en-US" dirty="0" err="1" smtClean="0"/>
              <a:t>ont</a:t>
            </a:r>
            <a:r>
              <a:rPr lang="en-US" dirty="0" smtClean="0"/>
              <a:t>)</a:t>
            </a:r>
            <a:endParaRPr lang="en-US" dirty="0"/>
          </a:p>
        </p:txBody>
      </p:sp>
      <p:sp>
        <p:nvSpPr>
          <p:cNvPr id="3" name="Content Placeholder 2"/>
          <p:cNvSpPr>
            <a:spLocks noGrp="1"/>
          </p:cNvSpPr>
          <p:nvPr>
            <p:ph idx="1"/>
          </p:nvPr>
        </p:nvSpPr>
        <p:spPr>
          <a:xfrm>
            <a:off x="539552" y="1412776"/>
            <a:ext cx="8064896" cy="4968552"/>
          </a:xfrm>
        </p:spPr>
        <p:txBody>
          <a:bodyPr/>
          <a:lstStyle/>
          <a:p>
            <a:r>
              <a:rPr lang="en-US" sz="1800" dirty="0"/>
              <a:t>5.2.b. Scope of the project: The amendment will provide recommendations and rules for using the local address space.. This will allocate a portion of the address space for protocols using an IEEE Registration Authority assigned Company ID. Another portion of the local address space will be allocated for assignment by local administrators</a:t>
            </a:r>
            <a:r>
              <a:rPr lang="en-US" sz="1800" dirty="0" smtClean="0"/>
              <a:t>.</a:t>
            </a:r>
            <a:endParaRPr lang="en-US" sz="1800" dirty="0"/>
          </a:p>
          <a:p>
            <a:r>
              <a:rPr lang="en-US" sz="1800" b="0" dirty="0"/>
              <a:t>Comments:</a:t>
            </a:r>
          </a:p>
          <a:p>
            <a:pPr lvl="1">
              <a:buFont typeface="+mj-lt"/>
              <a:buAutoNum type="arabicPeriod"/>
            </a:pPr>
            <a:r>
              <a:rPr lang="en-US" sz="1800" b="0" dirty="0"/>
              <a:t>Punctuation error – 2 periods at the end of the first sentence</a:t>
            </a:r>
          </a:p>
          <a:p>
            <a:pPr lvl="1">
              <a:buFont typeface="+mj-lt"/>
              <a:buAutoNum type="arabicPeriod"/>
            </a:pPr>
            <a:r>
              <a:rPr lang="en-US" sz="1800" b="0" dirty="0"/>
              <a:t> </a:t>
            </a:r>
            <a:r>
              <a:rPr lang="en-US" sz="1800" b="0" dirty="0" smtClean="0"/>
              <a:t>In </a:t>
            </a:r>
            <a:r>
              <a:rPr lang="en-US" sz="1800" b="0" dirty="0"/>
              <a:t>the first sentence, delete “and rules”. The scope (5.2.b) refers to “recommendations” Change to recommended practice. 1.2.2 of the CSD describes “</a:t>
            </a:r>
            <a:r>
              <a:rPr lang="en-US" sz="1800" b="0" i="1" dirty="0"/>
              <a:t>providing a guideline for use of the existing Local Address space”</a:t>
            </a:r>
            <a:r>
              <a:rPr lang="en-US" sz="1800" b="0" dirty="0"/>
              <a:t>.</a:t>
            </a:r>
          </a:p>
          <a:p>
            <a:pPr lvl="1">
              <a:buFont typeface="+mj-lt"/>
              <a:buAutoNum type="arabicPeriod"/>
            </a:pPr>
            <a:r>
              <a:rPr lang="en-US" sz="1800" b="0" dirty="0"/>
              <a:t> </a:t>
            </a:r>
            <a:r>
              <a:rPr lang="en-US" sz="1800" b="0" dirty="0" smtClean="0"/>
              <a:t>The </a:t>
            </a:r>
            <a:r>
              <a:rPr lang="en-US" sz="1800" b="0" dirty="0"/>
              <a:t>entire local address space is available for local administration today. There is a coexistence and backwards compatibility issue with changing this: “Another portion…by local administrators.”  </a:t>
            </a:r>
          </a:p>
          <a:p>
            <a:pPr lvl="1">
              <a:buFont typeface="+mj-lt"/>
              <a:buAutoNum type="arabicPeriod"/>
            </a:pPr>
            <a:r>
              <a:rPr lang="en-US" sz="1800" b="0" dirty="0"/>
              <a:t> </a:t>
            </a:r>
            <a:r>
              <a:rPr lang="en-US" sz="1800" b="0" dirty="0" smtClean="0"/>
              <a:t>The </a:t>
            </a:r>
            <a:r>
              <a:rPr lang="en-US" sz="1800" b="0" dirty="0"/>
              <a:t>second 2 sentences are providing a solution.  There may be other solutions or alternatives that are identified. Delete the second and third sentences. </a:t>
            </a:r>
            <a:endParaRPr lang="en-US" sz="18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337678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a:t>802c, Amendment PAR (</a:t>
            </a:r>
            <a:r>
              <a:rPr lang="en-US" dirty="0" err="1"/>
              <a:t>cont</a:t>
            </a:r>
            <a:endParaRPr lang="en-US" dirty="0"/>
          </a:p>
        </p:txBody>
      </p:sp>
      <p:sp>
        <p:nvSpPr>
          <p:cNvPr id="3" name="Content Placeholder 2"/>
          <p:cNvSpPr>
            <a:spLocks noGrp="1"/>
          </p:cNvSpPr>
          <p:nvPr>
            <p:ph idx="1"/>
          </p:nvPr>
        </p:nvSpPr>
        <p:spPr>
          <a:xfrm>
            <a:off x="685800" y="1412776"/>
            <a:ext cx="7770813" cy="4681637"/>
          </a:xfrm>
        </p:spPr>
        <p:txBody>
          <a:bodyPr/>
          <a:lstStyle/>
          <a:p>
            <a:pPr marL="457200" lvl="0" indent="-457200">
              <a:buFont typeface="+mj-lt"/>
              <a:buAutoNum type="arabicPeriod" startAt="5"/>
            </a:pPr>
            <a:r>
              <a:rPr lang="en-US" sz="2000" b="0" dirty="0" smtClean="0"/>
              <a:t>The RAC does not allocate local addresses and should not begin doing so.</a:t>
            </a:r>
          </a:p>
          <a:p>
            <a:r>
              <a:rPr lang="en-US" sz="1200" dirty="0" smtClean="0"/>
              <a:t>	“</a:t>
            </a:r>
            <a:r>
              <a:rPr lang="en-US" sz="1800" b="0" dirty="0" smtClean="0"/>
              <a:t>A CID has the X bit (U/L bit) equal to one and consequently that places any address with the CID as its first three octets in the local address space (U/L = 1). Local addresses are not globally unique, but a network administrator is responsible for assuring that any local addresses assigned are unique within the span of use.” from IEEE RAC document “</a:t>
            </a:r>
            <a:r>
              <a:rPr lang="en-US" b="0" dirty="0" smtClean="0"/>
              <a:t>Guidelines </a:t>
            </a:r>
            <a:r>
              <a:rPr lang="en-US" b="0" dirty="0"/>
              <a:t>for Use Organizationally Unique </a:t>
            </a:r>
            <a:r>
              <a:rPr lang="en-US" b="0" dirty="0" smtClean="0"/>
              <a:t>Identifier (OUI</a:t>
            </a:r>
            <a:r>
              <a:rPr lang="en-US" b="0" dirty="0"/>
              <a:t>) and Company ID (CID</a:t>
            </a:r>
            <a:r>
              <a:rPr lang="en-US" b="0" dirty="0" smtClean="0"/>
              <a:t>)”</a:t>
            </a:r>
          </a:p>
          <a:p>
            <a:endParaRPr lang="en-US" b="0" dirty="0" smtClean="0"/>
          </a:p>
          <a:p>
            <a:r>
              <a:rPr lang="en-US" b="0" dirty="0" smtClean="0"/>
              <a:t>The scope statement should not imply a change to the current RAC policy.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318039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802c, Amendment PAR (</a:t>
            </a:r>
            <a:r>
              <a:rPr lang="en-US" dirty="0" err="1"/>
              <a:t>cont</a:t>
            </a:r>
            <a:r>
              <a:rPr lang="en-US" dirty="0"/>
              <a:t>)</a:t>
            </a:r>
          </a:p>
        </p:txBody>
      </p:sp>
      <p:sp>
        <p:nvSpPr>
          <p:cNvPr id="3" name="Content Placeholder 2"/>
          <p:cNvSpPr>
            <a:spLocks noGrp="1"/>
          </p:cNvSpPr>
          <p:nvPr>
            <p:ph idx="1"/>
          </p:nvPr>
        </p:nvSpPr>
        <p:spPr>
          <a:xfrm>
            <a:off x="395536" y="1556792"/>
            <a:ext cx="8352928" cy="4537621"/>
          </a:xfrm>
        </p:spPr>
        <p:txBody>
          <a:bodyPr/>
          <a:lstStyle/>
          <a:p>
            <a:r>
              <a:rPr lang="en-US" sz="1800" dirty="0" smtClean="0"/>
              <a:t> </a:t>
            </a:r>
            <a:r>
              <a:rPr lang="en-US" dirty="0"/>
              <a:t>5.5 Need for the Project: Currently, global addresses are assigned to most IEEE 802 end stations and bridge ports. Increasing use of virtual machines and Internet of Things (</a:t>
            </a:r>
            <a:r>
              <a:rPr lang="en-US" dirty="0" err="1"/>
              <a:t>IoT</a:t>
            </a:r>
            <a:r>
              <a:rPr lang="en-US" dirty="0"/>
              <a:t>) devices could exhaust the global address space if global addresses are assigned. This project will enable protocols that automatically configure addresses from a portion of the local address space. Such protocols will allow virtual machines and </a:t>
            </a:r>
            <a:r>
              <a:rPr lang="en-US" dirty="0" err="1"/>
              <a:t>IoT</a:t>
            </a:r>
            <a:r>
              <a:rPr lang="en-US" dirty="0"/>
              <a:t> devices to obtain a local address without local administration.</a:t>
            </a:r>
            <a:r>
              <a:rPr lang="en-US" sz="3200" dirty="0"/>
              <a:t> </a:t>
            </a:r>
          </a:p>
          <a:p>
            <a:pPr marL="342900" marR="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dirty="0"/>
              <a:t> </a:t>
            </a:r>
            <a:r>
              <a:rPr lang="en-US" sz="2400" b="0" dirty="0" smtClean="0">
                <a:solidFill>
                  <a:srgbClr val="000000"/>
                </a:solidFill>
                <a:effectLst/>
              </a:rPr>
              <a:t>Comments on next slide</a:t>
            </a:r>
            <a:endParaRPr lang="en-US" b="0" dirty="0" smtClean="0">
              <a:effectLst/>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269872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pPr lvl="0"/>
            <a:r>
              <a:rPr lang="en-US" sz="2400" b="1" dirty="0" smtClean="0">
                <a:solidFill>
                  <a:srgbClr val="000000"/>
                </a:solidFill>
                <a:effectLst/>
                <a:latin typeface="+mn-lt"/>
                <a:ea typeface="+mn-ea"/>
                <a:cs typeface="+mn-cs"/>
              </a:rPr>
              <a:t>802c, Amendment PAR (</a:t>
            </a:r>
            <a:r>
              <a:rPr lang="en-US" sz="2400" b="1" dirty="0" err="1" smtClean="0">
                <a:solidFill>
                  <a:srgbClr val="000000"/>
                </a:solidFill>
                <a:effectLst/>
                <a:latin typeface="+mn-lt"/>
                <a:ea typeface="+mn-ea"/>
                <a:cs typeface="+mn-cs"/>
              </a:rPr>
              <a:t>cont</a:t>
            </a:r>
            <a:r>
              <a:rPr lang="en-US" sz="2400" b="1" dirty="0" smtClean="0">
                <a:solidFill>
                  <a:srgbClr val="000000"/>
                </a:solidFill>
                <a:effectLst/>
                <a:latin typeface="+mn-lt"/>
                <a:ea typeface="+mn-ea"/>
                <a:cs typeface="+mn-cs"/>
              </a:rPr>
              <a:t>)</a:t>
            </a:r>
            <a:endParaRPr lang="en-US" dirty="0"/>
          </a:p>
        </p:txBody>
      </p:sp>
      <p:sp>
        <p:nvSpPr>
          <p:cNvPr id="3" name="Content Placeholder 2"/>
          <p:cNvSpPr>
            <a:spLocks noGrp="1"/>
          </p:cNvSpPr>
          <p:nvPr>
            <p:ph idx="1"/>
          </p:nvPr>
        </p:nvSpPr>
        <p:spPr>
          <a:xfrm>
            <a:off x="539552" y="1196752"/>
            <a:ext cx="8208912" cy="5256584"/>
          </a:xfrm>
        </p:spPr>
        <p:txBody>
          <a:bodyPr/>
          <a:lstStyle/>
          <a:p>
            <a:r>
              <a:rPr lang="en-US" sz="1800" dirty="0" smtClean="0"/>
              <a:t>5.5 Need for the Project -Comments: </a:t>
            </a:r>
          </a:p>
          <a:p>
            <a:pPr lvl="0">
              <a:buFont typeface="+mj-lt"/>
              <a:buAutoNum type="arabicPeriod"/>
            </a:pPr>
            <a:r>
              <a:rPr lang="en-US" sz="2000" b="0" dirty="0" smtClean="0"/>
              <a:t>The sentences “This project will enable protocols that automatically configure addresses from a portion of the local address space. Such protocols will allow virtual machines and </a:t>
            </a:r>
            <a:r>
              <a:rPr lang="en-US" sz="2000" b="0" dirty="0" err="1" smtClean="0"/>
              <a:t>IoT</a:t>
            </a:r>
            <a:r>
              <a:rPr lang="en-US" sz="2000" b="0" dirty="0" smtClean="0"/>
              <a:t> devices to obtain a local address without local administration.” do not state a need. Delete the 2 cited sentences or reword to describe a need.</a:t>
            </a:r>
          </a:p>
          <a:p>
            <a:pPr lvl="0">
              <a:buFont typeface="+mj-lt"/>
              <a:buAutoNum type="arabicPeriod"/>
            </a:pPr>
            <a:r>
              <a:rPr lang="en-US" sz="2000" dirty="0" smtClean="0"/>
              <a:t>“</a:t>
            </a:r>
            <a:r>
              <a:rPr lang="en-US" sz="2000" i="1" dirty="0" smtClean="0"/>
              <a:t>Organizations will be able to use a CID address block as a default address space for their protocol without conflicting with other protocols following the guideline.”</a:t>
            </a:r>
            <a:r>
              <a:rPr lang="en-US" sz="2000" dirty="0" smtClean="0"/>
              <a:t> </a:t>
            </a:r>
          </a:p>
          <a:p>
            <a:pPr marL="400050" lvl="1" indent="0"/>
            <a:r>
              <a:rPr lang="en-US" sz="1600" b="0" dirty="0" smtClean="0"/>
              <a:t>Organizations </a:t>
            </a:r>
            <a:r>
              <a:rPr lang="en-US" sz="1600" b="0" dirty="0"/>
              <a:t>are already able to use the local address space. </a:t>
            </a:r>
            <a:r>
              <a:rPr lang="en-US" sz="1600" b="0" dirty="0" smtClean="0"/>
              <a:t> A local </a:t>
            </a:r>
            <a:r>
              <a:rPr lang="en-US" sz="1600" b="0" dirty="0"/>
              <a:t>administrator </a:t>
            </a:r>
            <a:r>
              <a:rPr lang="en-US" sz="1600" b="0" dirty="0" smtClean="0"/>
              <a:t>can allocate local addresses without a CID.  A local administrator  can  </a:t>
            </a:r>
            <a:r>
              <a:rPr lang="en-US" sz="1600" b="0" dirty="0"/>
              <a:t>use  </a:t>
            </a:r>
            <a:r>
              <a:rPr lang="en-US" sz="1600" b="0" dirty="0" smtClean="0"/>
              <a:t>a CID </a:t>
            </a:r>
            <a:r>
              <a:rPr lang="en-US" sz="1600" b="0" dirty="0"/>
              <a:t>to allocate addresses from the local address space </a:t>
            </a:r>
            <a:r>
              <a:rPr lang="en-US" sz="1600" dirty="0"/>
              <a:t>a</a:t>
            </a:r>
            <a:r>
              <a:rPr lang="en-US" sz="1600" b="0" dirty="0" smtClean="0"/>
              <a:t>s an alternative.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277075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802c Amendment – CSD Comments</a:t>
            </a:r>
            <a:endParaRPr lang="en-US" dirty="0"/>
          </a:p>
        </p:txBody>
      </p:sp>
      <p:sp>
        <p:nvSpPr>
          <p:cNvPr id="3" name="Content Placeholder 2"/>
          <p:cNvSpPr>
            <a:spLocks noGrp="1"/>
          </p:cNvSpPr>
          <p:nvPr>
            <p:ph idx="1"/>
          </p:nvPr>
        </p:nvSpPr>
        <p:spPr>
          <a:xfrm>
            <a:off x="467544" y="1556792"/>
            <a:ext cx="8208912" cy="4537621"/>
          </a:xfrm>
        </p:spPr>
        <p:txBody>
          <a:bodyPr/>
          <a:lstStyle/>
          <a:p>
            <a:pPr lvl="0">
              <a:buFont typeface="+mj-lt"/>
              <a:buAutoNum type="arabicPeriod"/>
            </a:pPr>
            <a:r>
              <a:rPr lang="en-US" sz="2000" dirty="0" smtClean="0"/>
              <a:t>Section 1.1.2 – Coexistence. While the proposed document is not a wireless document, we believe that the coexistence issue must be addressed to describe how the new mechanisms or recommendations will coexist with deployed devices and uses of the local MAC address space, in particular, existing 802 wireless standards.</a:t>
            </a:r>
          </a:p>
          <a:p>
            <a:pPr lvl="0">
              <a:buFont typeface="+mj-lt"/>
              <a:buAutoNum type="arabicPeriod"/>
            </a:pPr>
            <a:endParaRPr lang="en-US" sz="2000" dirty="0" smtClean="0"/>
          </a:p>
          <a:p>
            <a:pPr lvl="0">
              <a:buFont typeface="+mj-lt"/>
              <a:buAutoNum type="arabicPeriod"/>
            </a:pPr>
            <a:r>
              <a:rPr lang="en-US" sz="2000" dirty="0" smtClean="0"/>
              <a:t>1.2.1 includes the example of </a:t>
            </a:r>
            <a:r>
              <a:rPr lang="en-US" sz="2000" i="1" dirty="0" smtClean="0"/>
              <a:t>“</a:t>
            </a:r>
            <a:r>
              <a:rPr lang="en-US" sz="2000" i="1" dirty="0" err="1" smtClean="0"/>
              <a:t>Fibre</a:t>
            </a:r>
            <a:r>
              <a:rPr lang="en-US" sz="2000" i="1" dirty="0" smtClean="0"/>
              <a:t> Channel over Ethernet (</a:t>
            </a:r>
            <a:r>
              <a:rPr lang="en-US" sz="2000" i="1" dirty="0" err="1" smtClean="0"/>
              <a:t>FCoE</a:t>
            </a:r>
            <a:r>
              <a:rPr lang="en-US" sz="2000" i="1" dirty="0" smtClean="0"/>
              <a:t>) has standardized a protocol for distributing </a:t>
            </a:r>
            <a:r>
              <a:rPr lang="en-US" sz="2000" i="1" dirty="0" err="1" smtClean="0"/>
              <a:t>FCoE</a:t>
            </a:r>
            <a:r>
              <a:rPr lang="en-US" sz="2000" i="1" dirty="0" smtClean="0"/>
              <a:t> virtual port MAC addresses from blocks in the Local MAC address space</a:t>
            </a:r>
            <a:r>
              <a:rPr lang="en-US" sz="2000" dirty="0" smtClean="0"/>
              <a:t>.” This example is in conflict with the statement in the PAR (5.2.b)  “This will allocate a portion of the address space for protocols using an IEEE Registration Authority assigned Company ID.”</a:t>
            </a:r>
            <a:br>
              <a:rPr lang="en-US" sz="2000" dirty="0" smtClean="0"/>
            </a:br>
            <a:r>
              <a:rPr lang="en-US" sz="2000" dirty="0" smtClean="0"/>
              <a:t>as protocols can assign addresses today. This strengthens the case for either a recommended practice or development of a protocol.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79731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802c Amendment – CSD </a:t>
            </a:r>
            <a:r>
              <a:rPr lang="en-US" dirty="0" smtClean="0"/>
              <a:t>Comments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340768"/>
            <a:ext cx="7846640" cy="5112568"/>
          </a:xfrm>
        </p:spPr>
        <p:txBody>
          <a:bodyPr/>
          <a:lstStyle/>
          <a:p>
            <a:pPr lvl="0">
              <a:buFont typeface="+mj-lt"/>
              <a:buAutoNum type="arabicPeriod" startAt="3"/>
            </a:pPr>
            <a:r>
              <a:rPr lang="en-US" sz="2000" dirty="0" smtClean="0"/>
              <a:t>The last paragraph in 1.2.1 asserts that  “</a:t>
            </a:r>
            <a:r>
              <a:rPr lang="en-US" sz="2000" i="1" dirty="0" smtClean="0"/>
              <a:t>A first step in enabling protocols for claiming or assignment of Local MAC addresses is to organize the MAC address space so that entities can be assigned a block of the Local Address space through the Company ID (CID) as a default. Another part of the space will be defined for local administration</a:t>
            </a:r>
            <a:r>
              <a:rPr lang="en-US" sz="2000" dirty="0" smtClean="0"/>
              <a:t>.” This is an assertion that is not substantiated and is disproven by the </a:t>
            </a:r>
            <a:r>
              <a:rPr lang="en-US" sz="2000" dirty="0" err="1" smtClean="0"/>
              <a:t>Fibre</a:t>
            </a:r>
            <a:r>
              <a:rPr lang="en-US" sz="2000" dirty="0" smtClean="0"/>
              <a:t> Channel example in 1.2.1.</a:t>
            </a:r>
          </a:p>
          <a:p>
            <a:pPr lvl="0">
              <a:buFont typeface="+mj-lt"/>
              <a:buAutoNum type="arabicPeriod" startAt="3"/>
            </a:pPr>
            <a:endParaRPr lang="en-US" sz="2000" dirty="0" smtClean="0"/>
          </a:p>
          <a:p>
            <a:pPr lvl="0">
              <a:buFont typeface="+mj-lt"/>
              <a:buAutoNum type="arabicPeriod" startAt="3"/>
            </a:pPr>
            <a:r>
              <a:rPr lang="en-US" sz="2000" dirty="0" smtClean="0"/>
              <a:t>Section 1.2.4 asserts </a:t>
            </a:r>
            <a:r>
              <a:rPr lang="en-US" sz="2000" i="1" dirty="0" smtClean="0"/>
              <a:t>“Organizations will be able to use a CID address block as a default address space for their protocol without conflicting with other protocols following the guideline.”</a:t>
            </a:r>
            <a:br>
              <a:rPr lang="en-US" sz="2000" i="1" dirty="0" smtClean="0"/>
            </a:br>
            <a:r>
              <a:rPr lang="en-US" sz="2000" dirty="0" smtClean="0"/>
              <a:t>Organizations are already able to use the local address space. The local administrator can use  the CID to allocate addresses from the local address space is not necessary. Definition of a protocol to assign a local address is sufficient.  The RAC does not allocate local addresses and should not begin doing so.</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654541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a:t>802c Amendment – CSD Comments (</a:t>
            </a:r>
            <a:r>
              <a:rPr lang="en-US" dirty="0" err="1"/>
              <a:t>cont</a:t>
            </a:r>
            <a:r>
              <a:rPr lang="en-US" dirty="0"/>
              <a:t>)</a:t>
            </a:r>
          </a:p>
        </p:txBody>
      </p:sp>
      <p:sp>
        <p:nvSpPr>
          <p:cNvPr id="3" name="Content Placeholder 2"/>
          <p:cNvSpPr>
            <a:spLocks noGrp="1"/>
          </p:cNvSpPr>
          <p:nvPr>
            <p:ph idx="1"/>
          </p:nvPr>
        </p:nvSpPr>
        <p:spPr/>
        <p:txBody>
          <a:bodyPr/>
          <a:lstStyle/>
          <a:p>
            <a:pPr lvl="0">
              <a:buFont typeface="+mj-lt"/>
              <a:buAutoNum type="arabicPeriod" startAt="5"/>
            </a:pPr>
            <a:r>
              <a:rPr lang="en-US" dirty="0" smtClean="0"/>
              <a:t>Section 1.2.4 asserts </a:t>
            </a:r>
            <a:r>
              <a:rPr lang="en-US" i="1" dirty="0" smtClean="0"/>
              <a:t>“Another part of the space will be defined as the preferred area for local address administration.”</a:t>
            </a:r>
            <a:r>
              <a:rPr lang="en-US" dirty="0" smtClean="0"/>
              <a:t> This creates a backwards compatibility issue, as the entire space is used today for local address assignment.</a:t>
            </a:r>
          </a:p>
          <a:p>
            <a:pPr lvl="0">
              <a:buFont typeface="+mj-lt"/>
              <a:buAutoNum type="arabicPeriod" startAt="5"/>
            </a:pPr>
            <a:endParaRPr lang="en-US" dirty="0" smtClean="0"/>
          </a:p>
          <a:p>
            <a:pPr lvl="0">
              <a:buFont typeface="+mj-lt"/>
              <a:buAutoNum type="arabicPeriod" startAt="5"/>
            </a:pPr>
            <a:r>
              <a:rPr lang="en-US" dirty="0" smtClean="0"/>
              <a:t>Section 1.2.5 asserts that </a:t>
            </a:r>
            <a:r>
              <a:rPr lang="en-US" i="1" dirty="0" smtClean="0"/>
              <a:t>“CIDs are available from the RAC for a known cost.”</a:t>
            </a:r>
            <a:r>
              <a:rPr lang="en-US" dirty="0" smtClean="0"/>
              <a:t> If there is a requirement for using CIDs from the RAC, then additional cost are incurred.</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240387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802.1AS-rev - Timing and Synchronization for Time-Sensitive Applications, PAR and CSD</a:t>
            </a:r>
            <a:endParaRPr lang="en-US" sz="2400" dirty="0"/>
          </a:p>
        </p:txBody>
      </p:sp>
      <p:sp>
        <p:nvSpPr>
          <p:cNvPr id="3" name="Content Placeholder 2"/>
          <p:cNvSpPr>
            <a:spLocks noGrp="1"/>
          </p:cNvSpPr>
          <p:nvPr>
            <p:ph idx="1"/>
          </p:nvPr>
        </p:nvSpPr>
        <p:spPr/>
        <p:txBody>
          <a:bodyPr/>
          <a:lstStyle/>
          <a:p>
            <a:r>
              <a:rPr lang="en-US" dirty="0"/>
              <a:t>Please add the full name of the cited </a:t>
            </a:r>
            <a:r>
              <a:rPr lang="en-US" dirty="0" err="1"/>
              <a:t>Stds</a:t>
            </a:r>
            <a:r>
              <a:rPr lang="en-US" dirty="0"/>
              <a:t> in section 8.1</a:t>
            </a:r>
          </a:p>
          <a:p>
            <a:endParaRPr lang="en-US" dirty="0"/>
          </a:p>
          <a:p>
            <a:r>
              <a:rPr lang="en-US" dirty="0"/>
              <a:t>Misspelled “been” (is “ben”) 5C –Economic Feasibility – slide 8.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210515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802.1Qch- Amendment: Cyclic Queuing and Forwarding, PAR and CSD</a:t>
            </a:r>
            <a:endParaRPr lang="en-US" sz="24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45343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pPr rtl="0" eaLnBrk="1" fontAlgn="base" hangingPunct="1"/>
            <a:r>
              <a:rPr lang="en-US" sz="2400" b="1" dirty="0" smtClean="0">
                <a:solidFill>
                  <a:srgbClr val="000000"/>
                </a:solidFill>
                <a:effectLst/>
              </a:rPr>
              <a:t>802.3bv- Amendment, 1000 Mb/s Operation Over Plastic Optical Fiber , PAR and CSD</a:t>
            </a:r>
            <a:endParaRPr lang="en-US" sz="2400" dirty="0"/>
          </a:p>
        </p:txBody>
      </p:sp>
      <p:sp>
        <p:nvSpPr>
          <p:cNvPr id="3" name="Content Placeholder 2"/>
          <p:cNvSpPr>
            <a:spLocks noGrp="1"/>
          </p:cNvSpPr>
          <p:nvPr>
            <p:ph idx="1"/>
          </p:nvPr>
        </p:nvSpPr>
        <p:spPr>
          <a:xfrm>
            <a:off x="467544" y="1484784"/>
            <a:ext cx="8280920" cy="4896544"/>
          </a:xfrm>
        </p:spPr>
        <p:txBody>
          <a:bodyPr/>
          <a:lstStyle/>
          <a:p>
            <a:r>
              <a:rPr lang="en-US" b="0" dirty="0" smtClean="0"/>
              <a:t>5.6 Stakeholders:</a:t>
            </a:r>
          </a:p>
          <a:p>
            <a:r>
              <a:rPr lang="en-US" dirty="0" smtClean="0"/>
              <a:t>Delete</a:t>
            </a:r>
            <a:r>
              <a:rPr lang="en-US" b="0" dirty="0" smtClean="0"/>
              <a:t> “Stakeholders </a:t>
            </a:r>
            <a:r>
              <a:rPr lang="en-US" b="0" dirty="0"/>
              <a:t>identified to date include but are not limited to</a:t>
            </a:r>
            <a:r>
              <a:rPr lang="en-US" b="0" dirty="0" smtClean="0"/>
              <a:t>:”</a:t>
            </a:r>
          </a:p>
          <a:p>
            <a:r>
              <a:rPr lang="en-US" b="0" dirty="0" smtClean="0"/>
              <a:t>7.1 The organization name is not VDE, but that is its acronym.  “</a:t>
            </a:r>
            <a:r>
              <a:rPr lang="de-DE" b="0" dirty="0"/>
              <a:t>Verband der </a:t>
            </a:r>
            <a:r>
              <a:rPr lang="de-DE" b="0" dirty="0" smtClean="0"/>
              <a:t>Elektrotechnik</a:t>
            </a:r>
            <a:r>
              <a:rPr lang="de-DE" dirty="0" smtClean="0">
                <a:solidFill>
                  <a:srgbClr val="FF0000"/>
                </a:solidFill>
              </a:rPr>
              <a:t>,</a:t>
            </a:r>
            <a:r>
              <a:rPr lang="de-DE" b="0" dirty="0" smtClean="0"/>
              <a:t> </a:t>
            </a:r>
            <a:r>
              <a:rPr lang="de-DE" b="0" dirty="0"/>
              <a:t>Elektronik </a:t>
            </a:r>
            <a:r>
              <a:rPr lang="de-DE" dirty="0" smtClean="0">
                <a:solidFill>
                  <a:srgbClr val="FF0000"/>
                </a:solidFill>
              </a:rPr>
              <a:t>und</a:t>
            </a:r>
            <a:r>
              <a:rPr lang="de-DE" b="0" dirty="0" smtClean="0"/>
              <a:t> Informationstechnik“ –  missing comma and “und“ </a:t>
            </a:r>
          </a:p>
          <a:p>
            <a:r>
              <a:rPr lang="de-DE" b="0" dirty="0"/>
              <a:t>A</a:t>
            </a:r>
            <a:r>
              <a:rPr lang="de-DE" b="0" dirty="0" smtClean="0"/>
              <a:t>lso Acronym in the “Please explain</a:t>
            </a:r>
            <a:r>
              <a:rPr lang="en-US" b="0" dirty="0" smtClean="0"/>
              <a:t>” </a:t>
            </a:r>
            <a:r>
              <a:rPr lang="de-DE" b="0" dirty="0" smtClean="0"/>
              <a:t>sentance the “VDE</a:t>
            </a:r>
            <a:r>
              <a:rPr lang="en-US" b="0" dirty="0" smtClean="0"/>
              <a:t>”</a:t>
            </a:r>
            <a:r>
              <a:rPr lang="de-DE" b="0" dirty="0" smtClean="0"/>
              <a:t> should be expanded at first use. </a:t>
            </a:r>
          </a:p>
          <a:p>
            <a:r>
              <a:rPr lang="en-US" b="0" dirty="0" smtClean="0"/>
              <a:t>8.1 – “The VDE document was withdrawn at the request of IEEE/IEEE 802.3.”  -- Withdrawn from what?  Was there a formal request that could be cited?</a:t>
            </a:r>
          </a:p>
          <a:p>
            <a:r>
              <a:rPr lang="en-US" b="0" dirty="0"/>
              <a:t> </a:t>
            </a:r>
            <a:r>
              <a:rPr lang="en-US" b="0" dirty="0" smtClean="0"/>
              <a:t>    “IEEE/IEEE 802.3” is this correct?  Should this be expanded?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01418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type="body" idx="1"/>
          </p:nvPr>
        </p:nvSpPr>
        <p:spPr>
          <a:xfrm>
            <a:off x="395536" y="1412776"/>
            <a:ext cx="8424936" cy="4683224"/>
          </a:xfrm>
          <a:ln/>
        </p:spPr>
        <p:txBody>
          <a:bodyPr/>
          <a:lstStyle/>
          <a:p>
            <a:pPr marL="285750" indent="-285750">
              <a:buFont typeface="Arial" panose="020B0604020202020204" pitchFamily="34" charset="0"/>
              <a:buChar char="•"/>
            </a:pPr>
            <a:r>
              <a:rPr lang="en-US" altLang="en-US" dirty="0"/>
              <a:t>Review of Proposed PAR documents</a:t>
            </a:r>
          </a:p>
          <a:p>
            <a:pPr lvl="1">
              <a:buFont typeface="Arial" panose="020B0604020202020204" pitchFamily="34" charset="0"/>
              <a:buChar char="•"/>
            </a:pPr>
            <a:r>
              <a:rPr lang="en-US" sz="1800" dirty="0"/>
              <a:t>802c, Amendment: Local Media Access Control (MAC) Addressing, </a:t>
            </a:r>
            <a:r>
              <a:rPr lang="en-US" sz="1800" dirty="0">
                <a:hlinkClick r:id="rId3"/>
              </a:rPr>
              <a:t>PAR</a:t>
            </a:r>
            <a:r>
              <a:rPr lang="en-US" sz="1800" dirty="0"/>
              <a:t> and </a:t>
            </a:r>
            <a:r>
              <a:rPr lang="en-US" sz="1800" dirty="0">
                <a:hlinkClick r:id="rId4"/>
              </a:rPr>
              <a:t>CSD</a:t>
            </a:r>
            <a:r>
              <a:rPr lang="en-US" sz="1800" dirty="0"/>
              <a:t> </a:t>
            </a:r>
          </a:p>
          <a:p>
            <a:pPr lvl="1">
              <a:buFont typeface="Arial" panose="020B0604020202020204" pitchFamily="34" charset="0"/>
              <a:buChar char="•"/>
            </a:pPr>
            <a:r>
              <a:rPr lang="en-US" sz="1800" dirty="0"/>
              <a:t>802.1AS-rev - Timing and Synchronization for Time-Sensitive Applications, </a:t>
            </a:r>
            <a:r>
              <a:rPr lang="en-US" sz="1800" dirty="0">
                <a:hlinkClick r:id="rId5"/>
              </a:rPr>
              <a:t>PAR</a:t>
            </a:r>
            <a:r>
              <a:rPr lang="en-US" sz="1800" dirty="0"/>
              <a:t> and </a:t>
            </a:r>
            <a:r>
              <a:rPr lang="en-US" sz="1800" dirty="0">
                <a:hlinkClick r:id="rId6"/>
              </a:rPr>
              <a:t>CSD</a:t>
            </a:r>
            <a:r>
              <a:rPr lang="en-US" sz="1800" dirty="0"/>
              <a:t> </a:t>
            </a:r>
          </a:p>
          <a:p>
            <a:pPr lvl="1">
              <a:buFont typeface="Arial" panose="020B0604020202020204" pitchFamily="34" charset="0"/>
              <a:buChar char="•"/>
            </a:pPr>
            <a:r>
              <a:rPr lang="en-US" sz="1800" dirty="0"/>
              <a:t>802.1Qch- Amendment: Cyclic Queuing and Forwarding, </a:t>
            </a:r>
            <a:r>
              <a:rPr lang="en-US" sz="1800" dirty="0">
                <a:hlinkClick r:id="rId7"/>
              </a:rPr>
              <a:t>PAR</a:t>
            </a:r>
            <a:r>
              <a:rPr lang="en-US" sz="1800" dirty="0"/>
              <a:t> and </a:t>
            </a:r>
            <a:r>
              <a:rPr lang="en-US" sz="1800" dirty="0">
                <a:hlinkClick r:id="rId8"/>
              </a:rPr>
              <a:t>CSD</a:t>
            </a:r>
            <a:endParaRPr lang="en-US" sz="1800" dirty="0"/>
          </a:p>
          <a:p>
            <a:pPr lvl="1">
              <a:buFont typeface="Arial" panose="020B0604020202020204" pitchFamily="34" charset="0"/>
              <a:buChar char="•"/>
            </a:pPr>
            <a:r>
              <a:rPr lang="en-US" sz="1800" dirty="0"/>
              <a:t>802.3bv- Amendment, 1000 Mb/s Operation Over Plastic Optical Fiber , </a:t>
            </a:r>
            <a:r>
              <a:rPr lang="en-US" sz="1800" dirty="0">
                <a:hlinkClick r:id="rId9"/>
              </a:rPr>
              <a:t>PAR</a:t>
            </a:r>
            <a:r>
              <a:rPr lang="en-US" sz="1800" dirty="0"/>
              <a:t> and </a:t>
            </a:r>
            <a:r>
              <a:rPr lang="en-US" sz="1800" dirty="0">
                <a:hlinkClick r:id="rId10"/>
              </a:rPr>
              <a:t>CSD</a:t>
            </a:r>
            <a:endParaRPr lang="en-US" sz="1800" dirty="0"/>
          </a:p>
          <a:p>
            <a:pPr lvl="1">
              <a:buFont typeface="Arial" panose="020B0604020202020204" pitchFamily="34" charset="0"/>
              <a:buChar char="•"/>
            </a:pPr>
            <a:r>
              <a:rPr lang="en-US" sz="1800" dirty="0"/>
              <a:t>802.3by- Amendment: Media Access Control Parameters, Physical Layers and Management Parameters for 25 Gb/s Operation, </a:t>
            </a:r>
            <a:r>
              <a:rPr lang="en-US" sz="1800" dirty="0">
                <a:hlinkClick r:id="rId11"/>
              </a:rPr>
              <a:t>PAR</a:t>
            </a:r>
            <a:r>
              <a:rPr lang="en-US" sz="1800" dirty="0"/>
              <a:t> and </a:t>
            </a:r>
            <a:r>
              <a:rPr lang="en-US" sz="1800" dirty="0">
                <a:hlinkClick r:id="rId12"/>
              </a:rPr>
              <a:t>CSD</a:t>
            </a:r>
            <a:endParaRPr lang="en-US" sz="1800" dirty="0"/>
          </a:p>
          <a:p>
            <a:pPr lvl="1">
              <a:buFont typeface="Arial" panose="020B0604020202020204" pitchFamily="34" charset="0"/>
              <a:buChar char="•"/>
            </a:pPr>
            <a:r>
              <a:rPr lang="en-US" sz="1800" dirty="0"/>
              <a:t>802.15.7a- Amendment for a Physical Layer Supporting Optical Camera Communications,  </a:t>
            </a:r>
            <a:r>
              <a:rPr lang="en-US" sz="1800" dirty="0">
                <a:hlinkClick r:id="rId13"/>
              </a:rPr>
              <a:t>PAR</a:t>
            </a:r>
            <a:r>
              <a:rPr lang="en-US" sz="1800" dirty="0"/>
              <a:t> and </a:t>
            </a:r>
            <a:r>
              <a:rPr lang="en-US" sz="1800" dirty="0">
                <a:hlinkClick r:id="rId14"/>
              </a:rPr>
              <a:t>5C</a:t>
            </a:r>
            <a:r>
              <a:rPr lang="en-US" sz="1800" dirty="0"/>
              <a:t> </a:t>
            </a:r>
          </a:p>
          <a:p>
            <a:pPr marL="285750" indent="-285750">
              <a:buFont typeface="Arial" panose="020B0604020202020204" pitchFamily="34" charset="0"/>
              <a:buChar char="•"/>
            </a:pPr>
            <a:r>
              <a:rPr lang="en-US" altLang="en-US" dirty="0"/>
              <a:t>Meeting times: Monday PM2, Tuesday AM2, Thursday </a:t>
            </a:r>
            <a:r>
              <a:rPr lang="en-US" altLang="en-US" dirty="0" smtClean="0"/>
              <a:t>AM2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802.3bv- </a:t>
            </a:r>
            <a:r>
              <a:rPr lang="en-US" dirty="0" smtClean="0"/>
              <a:t>Amendment CSD</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Distinct Identity Slide 7 </a:t>
            </a:r>
            <a:r>
              <a:rPr lang="en-US" b="0" dirty="0" smtClean="0"/>
              <a:t>– </a:t>
            </a:r>
          </a:p>
          <a:p>
            <a:r>
              <a:rPr lang="en-US" b="0" dirty="0"/>
              <a:t>	</a:t>
            </a:r>
            <a:r>
              <a:rPr lang="en-US" b="0" dirty="0" smtClean="0"/>
              <a:t>The underlined statement says that the VDE standard was withdrawn by the “IEEE”.  In the PAR it states that it was done at the request of IEEE/IEEE802.3.</a:t>
            </a:r>
          </a:p>
          <a:p>
            <a:r>
              <a:rPr lang="en-US" b="0" dirty="0" smtClean="0"/>
              <a:t>Which is it, can this be worded better in both places?</a:t>
            </a:r>
          </a:p>
          <a:p>
            <a:r>
              <a:rPr lang="en-US" dirty="0" smtClean="0"/>
              <a:t>Economic Feasibility – slide 8</a:t>
            </a:r>
          </a:p>
          <a:p>
            <a:r>
              <a:rPr lang="en-US" b="0" dirty="0" smtClean="0"/>
              <a:t>How does “Energy </a:t>
            </a:r>
            <a:r>
              <a:rPr lang="en-US" b="0" dirty="0"/>
              <a:t>Efficient </a:t>
            </a:r>
            <a:r>
              <a:rPr lang="en-US" b="0" dirty="0" smtClean="0"/>
              <a:t>Ethernet” relate to “25Gb/s Ethernet”?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805237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6864" cy="1296144"/>
          </a:xfrm>
        </p:spPr>
        <p:txBody>
          <a:bodyPr/>
          <a:lstStyle/>
          <a:p>
            <a:pPr rtl="0" eaLnBrk="1" fontAlgn="base" hangingPunct="1"/>
            <a:r>
              <a:rPr lang="en-US" sz="2400" b="1" dirty="0" smtClean="0">
                <a:solidFill>
                  <a:srgbClr val="000000"/>
                </a:solidFill>
                <a:effectLst/>
              </a:rPr>
              <a:t>802.3by- Amendment: Media Access Control Parameters, Physical Layers and Management Parameters for 25 Gb/s Operation, PAR and CSD </a:t>
            </a:r>
            <a:endParaRPr lang="en-US" sz="2400" dirty="0"/>
          </a:p>
        </p:txBody>
      </p:sp>
      <p:sp>
        <p:nvSpPr>
          <p:cNvPr id="3" name="Content Placeholder 2"/>
          <p:cNvSpPr>
            <a:spLocks noGrp="1"/>
          </p:cNvSpPr>
          <p:nvPr>
            <p:ph idx="1"/>
          </p:nvPr>
        </p:nvSpPr>
        <p:spPr>
          <a:xfrm>
            <a:off x="685800" y="1916832"/>
            <a:ext cx="7770813" cy="4177581"/>
          </a:xfrm>
        </p:spPr>
        <p:txBody>
          <a:bodyPr/>
          <a:lstStyle/>
          <a:p>
            <a:r>
              <a:rPr lang="en-US" dirty="0" smtClean="0"/>
              <a:t>5.6 Stakeholders:</a:t>
            </a:r>
          </a:p>
          <a:p>
            <a:r>
              <a:rPr lang="en-US" dirty="0" smtClean="0"/>
              <a:t>DELETE “</a:t>
            </a:r>
            <a:r>
              <a:rPr lang="en-US" b="0" dirty="0"/>
              <a:t>Stakeholders identified to date include, but are not limited to</a:t>
            </a:r>
            <a:r>
              <a:rPr lang="en-US" b="0" dirty="0" smtClean="0"/>
              <a:t>,”</a:t>
            </a:r>
          </a:p>
          <a:p>
            <a:endParaRPr lang="en-US" b="0" dirty="0"/>
          </a:p>
          <a:p>
            <a:r>
              <a:rPr lang="en-US" b="0" dirty="0" smtClean="0"/>
              <a:t>CSD – slide 4 – Broad Market Potential:</a:t>
            </a:r>
          </a:p>
          <a:p>
            <a:r>
              <a:rPr lang="en-US" b="0" dirty="0" smtClean="0"/>
              <a:t>What is “</a:t>
            </a:r>
            <a:r>
              <a:rPr lang="en-US" b="0" dirty="0"/>
              <a:t>on 25 Gb/s </a:t>
            </a:r>
            <a:r>
              <a:rPr lang="en-US" b="0" dirty="0" err="1"/>
              <a:t>SerDes</a:t>
            </a:r>
            <a:r>
              <a:rPr lang="en-US" b="0" dirty="0"/>
              <a:t> technology</a:t>
            </a:r>
            <a:r>
              <a:rPr lang="en-US" b="0" dirty="0" smtClean="0"/>
              <a:t>.” – “</a:t>
            </a:r>
            <a:r>
              <a:rPr lang="en-US" b="0" dirty="0" err="1" smtClean="0"/>
              <a:t>SerDes</a:t>
            </a:r>
            <a:r>
              <a:rPr lang="en-US" b="0" dirty="0" smtClean="0"/>
              <a:t>”?</a:t>
            </a:r>
          </a:p>
          <a:p>
            <a:r>
              <a:rPr lang="en-US" b="0" dirty="0"/>
              <a:t>	</a:t>
            </a:r>
            <a:r>
              <a:rPr lang="en-US" b="0" dirty="0" smtClean="0"/>
              <a:t>should explain/expand the </a:t>
            </a:r>
            <a:r>
              <a:rPr lang="en-US" b="0" dirty="0" err="1" smtClean="0"/>
              <a:t>acroynmy</a:t>
            </a:r>
            <a:r>
              <a:rPr lang="en-US" b="0" dirty="0" smtClean="0"/>
              <a:t> and/or term.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725998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altLang="en-US" sz="2400" dirty="0"/>
              <a:t>PAR SC –  November 2014</a:t>
            </a:r>
            <a:br>
              <a:rPr lang="en-US" altLang="en-US" sz="2400" dirty="0"/>
            </a:br>
            <a:r>
              <a:rPr lang="en-US" altLang="en-US" sz="2400" dirty="0"/>
              <a:t>Chair: Jon Rosdahl</a:t>
            </a:r>
            <a:endParaRPr lang="en-US" sz="2400" dirty="0"/>
          </a:p>
        </p:txBody>
      </p:sp>
      <p:sp>
        <p:nvSpPr>
          <p:cNvPr id="3" name="Content Placeholder 2"/>
          <p:cNvSpPr>
            <a:spLocks noGrp="1"/>
          </p:cNvSpPr>
          <p:nvPr>
            <p:ph idx="1"/>
          </p:nvPr>
        </p:nvSpPr>
        <p:spPr>
          <a:xfrm>
            <a:off x="539552" y="1556792"/>
            <a:ext cx="8280920" cy="4824536"/>
          </a:xfrm>
        </p:spPr>
        <p:txBody>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396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303040"/>
          </a:xfrm>
        </p:spPr>
        <p:txBody>
          <a:bodyPr/>
          <a:lstStyle/>
          <a:p>
            <a:pPr rtl="0" eaLnBrk="1" fontAlgn="base" hangingPunct="1"/>
            <a:r>
              <a:rPr lang="en-US" sz="2400" b="1" dirty="0" smtClean="0">
                <a:solidFill>
                  <a:srgbClr val="000000"/>
                </a:solidFill>
                <a:effectLst/>
              </a:rPr>
              <a:t>802.15.7a- Amendment for a Physical Layer Supporting Optical Camera Communications,  PAR and 5C </a:t>
            </a:r>
            <a:endParaRPr lang="en-US" sz="2400" dirty="0" smtClean="0">
              <a:effectLst/>
            </a:endParaRPr>
          </a:p>
          <a:p>
            <a:endParaRPr lang="en-US" dirty="0"/>
          </a:p>
        </p:txBody>
      </p:sp>
      <p:sp>
        <p:nvSpPr>
          <p:cNvPr id="3" name="Content Placeholder 2"/>
          <p:cNvSpPr>
            <a:spLocks noGrp="1"/>
          </p:cNvSpPr>
          <p:nvPr>
            <p:ph idx="1"/>
          </p:nvPr>
        </p:nvSpPr>
        <p:spPr>
          <a:xfrm>
            <a:off x="685800" y="1700808"/>
            <a:ext cx="7770813" cy="4393605"/>
          </a:xfrm>
        </p:spPr>
        <p:txBody>
          <a:bodyPr/>
          <a:lstStyle/>
          <a:p>
            <a:r>
              <a:rPr lang="en-US" dirty="0" smtClean="0"/>
              <a:t>LED – Expand to define on first use of acronym.</a:t>
            </a:r>
          </a:p>
          <a:p>
            <a:r>
              <a:rPr lang="en-US" dirty="0" smtClean="0"/>
              <a:t>QR – Expand to define on first use of acronym.</a:t>
            </a:r>
          </a:p>
          <a:p>
            <a:r>
              <a:rPr lang="en-US" dirty="0" smtClean="0"/>
              <a:t>5.2b – “</a:t>
            </a:r>
            <a:r>
              <a:rPr lang="en-US" b="0" dirty="0" smtClean="0"/>
              <a:t>Techniques </a:t>
            </a:r>
            <a:r>
              <a:rPr lang="en-US" b="0" dirty="0"/>
              <a:t>are put forward which do not require any</a:t>
            </a:r>
          </a:p>
          <a:p>
            <a:r>
              <a:rPr lang="en-US" b="0" dirty="0"/>
              <a:t>hardware modifications for many classes of applications in existing mobile and/or other devices such as those defined above, as well </a:t>
            </a:r>
            <a:r>
              <a:rPr lang="en-US" b="0" dirty="0" smtClean="0"/>
              <a:t>as techniques </a:t>
            </a:r>
            <a:r>
              <a:rPr lang="en-US" b="0" dirty="0"/>
              <a:t>which may require some level of hardware modification to support new </a:t>
            </a:r>
            <a:r>
              <a:rPr lang="en-US" b="0" dirty="0" smtClean="0"/>
              <a:t>capabilities”</a:t>
            </a:r>
          </a:p>
          <a:p>
            <a:r>
              <a:rPr lang="en-US" b="0" dirty="0" smtClean="0"/>
              <a:t>This last sentence seems like it may be more of a prediction than a definition of the scope for the project. Consider putting into section 8.1 or just deleting altogether.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91774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802.15.7a (</a:t>
            </a:r>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dirty="0" smtClean="0"/>
              <a:t>5.4 – “</a:t>
            </a:r>
            <a:r>
              <a:rPr lang="en-US" b="0" dirty="0"/>
              <a:t>The purpose of this standard is to provide a global </a:t>
            </a:r>
            <a:r>
              <a:rPr lang="en-US" b="0" dirty="0" smtClean="0"/>
              <a:t>standard…” change to “This standard provides a global standard…”</a:t>
            </a:r>
          </a:p>
          <a:p>
            <a:r>
              <a:rPr lang="en-US" b="0" dirty="0" smtClean="0"/>
              <a:t>5.5 “air plane” vs “airplane” – </a:t>
            </a:r>
          </a:p>
          <a:p>
            <a:r>
              <a:rPr lang="en-US" b="0" dirty="0" smtClean="0"/>
              <a:t>5.6 – “</a:t>
            </a:r>
            <a:r>
              <a:rPr lang="en-US" b="0" dirty="0" err="1" smtClean="0"/>
              <a:t>etc</a:t>
            </a:r>
            <a:r>
              <a:rPr lang="en-US" b="0" dirty="0" smtClean="0"/>
              <a:t>,” list of Stakeholders is the list. Delete the “etc.”</a:t>
            </a:r>
          </a:p>
          <a:p>
            <a:r>
              <a:rPr lang="en-US" b="0" dirty="0" smtClean="0"/>
              <a:t>Website calls out a “5C” for the 802.15 CSD…all others are CSD…Suggest ask Recording Secretary change to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9813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802.15.7a  CSD(</a:t>
            </a:r>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b="0" dirty="0" smtClean="0"/>
              <a:t>14.2.1 a) “</a:t>
            </a:r>
            <a:r>
              <a:rPr lang="en-US" b="0" dirty="0"/>
              <a:t>“air plane” vs “airplane” – </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0732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43000"/>
          </a:xfrm>
        </p:spPr>
        <p:txBody>
          <a:bodyPr/>
          <a:lstStyle/>
          <a:p>
            <a:pPr rtl="0" eaLnBrk="1" fontAlgn="base" hangingPunct="1"/>
            <a:r>
              <a:rPr lang="en-US" sz="2400" b="1" dirty="0" smtClean="0">
                <a:solidFill>
                  <a:srgbClr val="000000"/>
                </a:solidFill>
                <a:effectLst/>
              </a:rPr>
              <a:t>802c, Amendment: Local Media Access Control (MAC) Addressing, PAR and </a:t>
            </a:r>
            <a:r>
              <a:rPr lang="en-US" sz="2400" b="1" dirty="0" smtClean="0">
                <a:solidFill>
                  <a:srgbClr val="000000"/>
                </a:solidFill>
                <a:effectLst/>
              </a:rPr>
              <a:t>CSD</a:t>
            </a:r>
            <a:endParaRPr lang="en-US" sz="2400" dirty="0"/>
          </a:p>
        </p:txBody>
      </p:sp>
      <p:sp>
        <p:nvSpPr>
          <p:cNvPr id="3" name="Content Placeholder 2"/>
          <p:cNvSpPr>
            <a:spLocks noGrp="1"/>
          </p:cNvSpPr>
          <p:nvPr>
            <p:ph idx="1"/>
          </p:nvPr>
        </p:nvSpPr>
        <p:spPr>
          <a:xfrm>
            <a:off x="685800" y="1628800"/>
            <a:ext cx="7702623" cy="4752528"/>
          </a:xfrm>
        </p:spPr>
        <p:txBody>
          <a:bodyPr/>
          <a:lstStyle/>
          <a:p>
            <a:r>
              <a:rPr lang="en-US" b="0" dirty="0" smtClean="0"/>
              <a:t>In General, we believe that discussion on this topic has identified multiple stakeholders that have not been sufficiently consulted or involved in the development of the PAR/CSD.</a:t>
            </a:r>
          </a:p>
          <a:p>
            <a:r>
              <a:rPr lang="en-US" b="0" dirty="0" smtClean="0"/>
              <a:t>An EC Study Group should be created to allow multiple Stakeholders, across all 802 WGs, to participate in the development of a PAR/CSD.  Timing conflicts need to be addressed to allow for an inclusive opportunity of the stakeholders.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754132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802c PAR Comments</a:t>
            </a:r>
            <a:endParaRPr lang="en-US" dirty="0"/>
          </a:p>
        </p:txBody>
      </p:sp>
      <p:sp>
        <p:nvSpPr>
          <p:cNvPr id="3" name="Content Placeholder 2"/>
          <p:cNvSpPr>
            <a:spLocks noGrp="1"/>
          </p:cNvSpPr>
          <p:nvPr>
            <p:ph idx="1"/>
          </p:nvPr>
        </p:nvSpPr>
        <p:spPr/>
        <p:txBody>
          <a:bodyPr/>
          <a:lstStyle/>
          <a:p>
            <a:r>
              <a:rPr lang="en-US" smtClean="0"/>
              <a:t>1.2 Type of Document: Standard</a:t>
            </a:r>
          </a:p>
          <a:p>
            <a:r>
              <a:rPr lang="en-US" b="0" smtClean="0"/>
              <a:t>Comments:</a:t>
            </a:r>
          </a:p>
          <a:p>
            <a:pPr marL="457200" lvl="0" indent="-457200">
              <a:buAutoNum type="arabicPeriod"/>
            </a:pPr>
            <a:r>
              <a:rPr lang="en-US" b="0" smtClean="0"/>
              <a:t>Recommended practice vs a standard. Either a set of informative changes (Informative Annex) to the existing 802 Architecture document or a stand-alone recommended practice document should be developed to meet the PAR objectives.</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56631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2959"/>
          </a:xfrm>
        </p:spPr>
        <p:txBody>
          <a:bodyPr/>
          <a:lstStyle/>
          <a:p>
            <a:pPr marL="0" lvl="0" indent="0">
              <a:buNone/>
            </a:pPr>
            <a:r>
              <a:rPr lang="en-US" dirty="0"/>
              <a:t>802c, </a:t>
            </a:r>
            <a:r>
              <a:rPr lang="en-US" dirty="0" smtClean="0"/>
              <a:t>Amendment PAR (</a:t>
            </a:r>
            <a:r>
              <a:rPr lang="en-US" dirty="0" err="1" smtClean="0"/>
              <a:t>cont</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8" name="Content Placeholder 7"/>
          <p:cNvSpPr>
            <a:spLocks noGrp="1"/>
          </p:cNvSpPr>
          <p:nvPr>
            <p:ph idx="1"/>
          </p:nvPr>
        </p:nvSpPr>
        <p:spPr>
          <a:xfrm>
            <a:off x="683568" y="1340768"/>
            <a:ext cx="7773045" cy="5112568"/>
          </a:xfrm>
        </p:spPr>
        <p:txBody>
          <a:bodyPr/>
          <a:lstStyle/>
          <a:p>
            <a:r>
              <a:rPr lang="en-US" dirty="0"/>
              <a:t>5.1 Approximate number of people expected to be actively involved in the development of this project: 30</a:t>
            </a:r>
          </a:p>
          <a:p>
            <a:r>
              <a:rPr lang="en-US" b="0" dirty="0"/>
              <a:t> </a:t>
            </a:r>
            <a:r>
              <a:rPr lang="en-US" b="0" dirty="0"/>
              <a:t>	</a:t>
            </a:r>
            <a:r>
              <a:rPr lang="en-US" b="0" dirty="0" smtClean="0"/>
              <a:t>no comment</a:t>
            </a:r>
            <a:endParaRPr lang="en-US" b="0" dirty="0"/>
          </a:p>
          <a:p>
            <a:r>
              <a:rPr lang="en-US" dirty="0"/>
              <a:t>5.2.a. Scope of the complete standard: This standard contains descriptions of the IEEE 802(R) standards published by the IEEE for frame-based data networks as well as a reference model (RM) for protocol standards. The IEEE 802 architecture is defined, and a specification for the identification of public, private, and standard protocols is included.</a:t>
            </a:r>
          </a:p>
          <a:p>
            <a:r>
              <a:rPr lang="en-US" dirty="0"/>
              <a:t> </a:t>
            </a:r>
            <a:endParaRPr lang="en-US" sz="1600" dirty="0"/>
          </a:p>
          <a:p>
            <a:pPr lvl="0"/>
            <a:r>
              <a:rPr lang="en-US" b="0" dirty="0"/>
              <a:t>No specific changes </a:t>
            </a:r>
            <a:r>
              <a:rPr lang="en-US" b="0" dirty="0" smtClean="0"/>
              <a:t>identified, however changes likely to be </a:t>
            </a:r>
            <a:r>
              <a:rPr lang="en-US" b="0" dirty="0"/>
              <a:t>required if a recommended practice is developed</a:t>
            </a:r>
            <a:r>
              <a:rPr lang="en-US" b="0" dirty="0" smtClean="0"/>
              <a:t>.</a:t>
            </a:r>
          </a:p>
        </p:txBody>
      </p:sp>
    </p:spTree>
    <p:extLst>
      <p:ext uri="{BB962C8B-B14F-4D97-AF65-F5344CB8AC3E}">
        <p14:creationId xmlns:p14="http://schemas.microsoft.com/office/powerpoint/2010/main" val="14173610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1644</TotalTime>
  <Words>1396</Words>
  <Application>Microsoft Office PowerPoint</Application>
  <PresentationFormat>On-screen Show (4:3)</PresentationFormat>
  <Paragraphs>203</Paragraphs>
  <Slides>22</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Document</vt:lpstr>
      <vt:lpstr>802-11 PAR Review November 2014</vt:lpstr>
      <vt:lpstr>Abstract-Snapshot</vt:lpstr>
      <vt:lpstr>PAR SC –  November 2014 Chair: Jon Rosdahl</vt:lpstr>
      <vt:lpstr>802.15.7a- Amendment for a Physical Layer Supporting Optical Camera Communications,  PAR and 5C  </vt:lpstr>
      <vt:lpstr>802.15.7a (cont) </vt:lpstr>
      <vt:lpstr>802.15.7a  CSD(cont) </vt:lpstr>
      <vt:lpstr>802c, Amendment: Local Media Access Control (MAC) Addressing, PAR and CSD</vt:lpstr>
      <vt:lpstr>802c PAR Comments</vt:lpstr>
      <vt:lpstr>802c, Amendment PAR (cont) </vt:lpstr>
      <vt:lpstr>802c, Amendment PAR (cont)</vt:lpstr>
      <vt:lpstr>802c, Amendment PAR (cont</vt:lpstr>
      <vt:lpstr>802c, Amendment PAR (cont)</vt:lpstr>
      <vt:lpstr>802c, Amendment PAR (cont)</vt:lpstr>
      <vt:lpstr>802c Amendment – CSD Comments</vt:lpstr>
      <vt:lpstr>802c Amendment – CSD Comments (cont)</vt:lpstr>
      <vt:lpstr>802c Amendment – CSD Comments (cont)</vt:lpstr>
      <vt:lpstr>802.1AS-rev - Timing and Synchronization for Time-Sensitive Applications, PAR and CSD</vt:lpstr>
      <vt:lpstr>802.1Qch- Amendment: Cyclic Queuing and Forwarding, PAR and CSD</vt:lpstr>
      <vt:lpstr>802.3bv- Amendment, 1000 Mb/s Operation Over Plastic Optical Fiber , PAR and CSD</vt:lpstr>
      <vt:lpstr>802.3bv- Amendment CSD</vt:lpstr>
      <vt:lpstr>802.3by- Amendment: Media Access Control Parameters, Physical Layers and Management Parameters for 25 Gb/s Operation, PAR and CSD </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November 2014</dc:title>
  <dc:subject>November 2014</dc:subject>
  <dc:creator>Jon Rosdahl</dc:creator>
  <dc:description>Jon Rosdahl (CSR Technologies)</dc:description>
  <cp:lastModifiedBy>Jon Rosdahl</cp:lastModifiedBy>
  <cp:revision>29</cp:revision>
  <cp:lastPrinted>1601-01-01T00:00:00Z</cp:lastPrinted>
  <dcterms:created xsi:type="dcterms:W3CDTF">2014-04-14T10:59:07Z</dcterms:created>
  <dcterms:modified xsi:type="dcterms:W3CDTF">2014-11-04T18:32:06Z</dcterms:modified>
</cp:coreProperties>
</file>