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85" r:id="rId5"/>
    <p:sldId id="289" r:id="rId6"/>
    <p:sldId id="284" r:id="rId7"/>
    <p:sldId id="288" r:id="rId8"/>
    <p:sldId id="269" r:id="rId9"/>
    <p:sldId id="277" r:id="rId10"/>
    <p:sldId id="282" r:id="rId11"/>
    <p:sldId id="290"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8" autoAdjust="0"/>
    <p:restoredTop sz="93608" autoAdjust="0"/>
  </p:normalViewPr>
  <p:slideViewPr>
    <p:cSldViewPr>
      <p:cViewPr varScale="1">
        <p:scale>
          <a:sx n="61" d="100"/>
          <a:sy n="61" d="100"/>
        </p:scale>
        <p:origin x="-696" y="-84"/>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802.11-14/1005r1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802.11-14/1005r1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802.11-14/1005r1</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802.11-14/1005r1</a:t>
            </a:r>
            <a:endParaRPr lang="en-US" dirty="0"/>
          </a:p>
        </p:txBody>
      </p:sp>
      <p:sp>
        <p:nvSpPr>
          <p:cNvPr id="5" name="Date Placeholder 4"/>
          <p:cNvSpPr>
            <a:spLocks noGrp="1"/>
          </p:cNvSpPr>
          <p:nvPr>
            <p:ph type="dt" idx="11"/>
          </p:nvPr>
        </p:nvSpPr>
        <p:spPr/>
        <p:txBody>
          <a:bodyPr/>
          <a:lstStyle/>
          <a:p>
            <a:pPr>
              <a:defRPr/>
            </a:pPr>
            <a:r>
              <a:rPr lang="en-US" smtClean="0"/>
              <a:t>September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11-14-1005r1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November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2014-11-07</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091"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896223040"/>
              </p:ext>
            </p:extLst>
          </p:nvPr>
        </p:nvGraphicFramePr>
        <p:xfrm>
          <a:off x="10668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Bank</a:t>
                      </a:r>
                      <a:endParaRPr lang="en-US" sz="20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20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2000" b="1" i="0" u="none" strike="noStrike" dirty="0" smtClean="0">
                          <a:solidFill>
                            <a:srgbClr val="000000"/>
                          </a:solidFill>
                          <a:latin typeface="Arial"/>
                        </a:rPr>
                        <a:t>  Total </a:t>
                      </a:r>
                      <a:r>
                        <a:rPr lang="en-US" sz="20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Retained </a:t>
                      </a:r>
                      <a:r>
                        <a:rPr lang="en-US" sz="20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Net </a:t>
                      </a:r>
                      <a:r>
                        <a:rPr lang="en-US" sz="20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315200" y="6475413"/>
            <a:ext cx="12271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2" name="Table 1"/>
          <p:cNvGraphicFramePr>
            <a:graphicFrameLocks noGrp="1"/>
          </p:cNvGraphicFramePr>
          <p:nvPr>
            <p:extLst>
              <p:ext uri="{D42A27DB-BD31-4B8C-83A1-F6EECF244321}">
                <p14:modId xmlns:p14="http://schemas.microsoft.com/office/powerpoint/2010/main" val="3738159695"/>
              </p:ext>
            </p:extLst>
          </p:nvPr>
        </p:nvGraphicFramePr>
        <p:xfrm>
          <a:off x="1066800" y="838200"/>
          <a:ext cx="7010400" cy="5257800"/>
        </p:xfrm>
        <a:graphic>
          <a:graphicData uri="http://schemas.openxmlformats.org/drawingml/2006/table">
            <a:tbl>
              <a:tblPr/>
              <a:tblGrid>
                <a:gridCol w="4953000"/>
                <a:gridCol w="2057400"/>
              </a:tblGrid>
              <a:tr h="350520">
                <a:tc>
                  <a:txBody>
                    <a:bodyPr/>
                    <a:lstStyle/>
                    <a:p>
                      <a:pPr algn="ctr" fontAlgn="b"/>
                      <a:r>
                        <a:rPr lang="en-US" sz="2000" b="1" i="0" u="none" strike="noStrike" dirty="0">
                          <a:effectLst/>
                          <a:latin typeface="Arial"/>
                        </a:rPr>
                        <a:t>2014 2nd Quarter </a:t>
                      </a:r>
                      <a:r>
                        <a:rPr lang="en-US" sz="2000" b="1" i="0" u="none" strike="noStrike" dirty="0" smtClean="0">
                          <a:effectLst/>
                          <a:latin typeface="Arial"/>
                        </a:rPr>
                        <a:t>Balance</a:t>
                      </a:r>
                      <a:r>
                        <a:rPr lang="en-US" sz="2000" b="1" i="0" u="none" strike="noStrike" baseline="0" dirty="0" smtClean="0">
                          <a:effectLst/>
                          <a:latin typeface="Arial"/>
                        </a:rPr>
                        <a:t> </a:t>
                      </a:r>
                      <a:r>
                        <a:rPr lang="en-US" sz="2000" b="1" i="0" u="none" strike="noStrike" dirty="0" smtClean="0">
                          <a:effectLst/>
                          <a:latin typeface="Arial"/>
                        </a:rPr>
                        <a:t>Sheet</a:t>
                      </a:r>
                      <a:endParaRPr lang="en-US" sz="20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a:rPr>
                        <a:t>Amount</a:t>
                      </a:r>
                    </a:p>
                  </a:txBody>
                  <a:tcPr marL="9525" marR="9525" marT="9525" marB="0" anchor="b">
                    <a:lnL>
                      <a:noFill/>
                    </a:lnL>
                    <a:lnR>
                      <a:noFill/>
                    </a:lnR>
                    <a:lnT>
                      <a:noFill/>
                    </a:lnT>
                    <a:lnB>
                      <a:noFill/>
                    </a:lnB>
                    <a:solidFill>
                      <a:srgbClr val="D0D0D0"/>
                    </a:solidFill>
                  </a:tcPr>
                </a:tc>
              </a:tr>
              <a:tr h="350520">
                <a:tc>
                  <a:txBody>
                    <a:bodyPr/>
                    <a:lstStyle/>
                    <a:p>
                      <a:pPr algn="l" fontAlgn="ctr"/>
                      <a:r>
                        <a:rPr lang="en-US" sz="2000" b="1" i="0" u="none" strike="noStrike" dirty="0">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74331 </a:t>
                      </a:r>
                      <a:r>
                        <a:rPr lang="en-US" sz="1800" b="0" i="0" u="none" strike="noStrike" dirty="0">
                          <a:solidFill>
                            <a:srgbClr val="000000"/>
                          </a:solidFill>
                          <a:effectLst/>
                          <a:latin typeface="Arial"/>
                        </a:rPr>
                        <a:t>- 802.11/.15 CB Acct No. 556802</a:t>
                      </a:r>
                    </a:p>
                  </a:txBody>
                  <a:tcPr marL="25717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$336,991.93 </a:t>
                      </a: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74332 </a:t>
                      </a:r>
                      <a:r>
                        <a:rPr lang="en-US" sz="1800" b="0" i="0" u="none" strike="noStrike" dirty="0">
                          <a:solidFill>
                            <a:srgbClr val="000000"/>
                          </a:solidFill>
                          <a:effectLst/>
                          <a:latin typeface="Arial"/>
                        </a:rPr>
                        <a:t>- 802.11/.15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$58,664.73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b"/>
                      <a:r>
                        <a:rPr lang="en-US" sz="20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0520">
                <a:tc>
                  <a:txBody>
                    <a:bodyPr/>
                    <a:lstStyle/>
                    <a:p>
                      <a:pPr algn="l" fontAlgn="ctr"/>
                      <a:r>
                        <a:rPr lang="en-US" sz="20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($35,503.33)</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162800" y="6475413"/>
            <a:ext cx="13795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103497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November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15-14/0</a:t>
            </a:r>
            <a:r>
              <a:rPr lang="en-US" dirty="0"/>
              <a:t>691</a:t>
            </a:r>
            <a:r>
              <a:rPr lang="en-GB" dirty="0" smtClean="0"/>
              <a:t>r0</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2014</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November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07 November 2014</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November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11-14/1338</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738032451"/>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30 September </a:t>
                      </a:r>
                      <a:r>
                        <a:rPr lang="en-US" sz="2000" b="1" dirty="0" smtClean="0">
                          <a:latin typeface="Arial"/>
                          <a:ea typeface="Times New Roman"/>
                          <a:cs typeface="Times New Roman"/>
                        </a:rPr>
                        <a:t>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49548125"/>
              </p:ext>
            </p:extLst>
          </p:nvPr>
        </p:nvGraphicFramePr>
        <p:xfrm>
          <a:off x="609600" y="1066800"/>
          <a:ext cx="8153400" cy="5334004"/>
        </p:xfrm>
        <a:graphic>
          <a:graphicData uri="http://schemas.openxmlformats.org/drawingml/2006/table">
            <a:tbl>
              <a:tblPr/>
              <a:tblGrid>
                <a:gridCol w="4191000"/>
                <a:gridCol w="39624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a:t>
                      </a:r>
                      <a:r>
                        <a:rPr lang="en-US" sz="1800" dirty="0" smtClean="0">
                          <a:solidFill>
                            <a:srgbClr val="060606"/>
                          </a:solidFill>
                          <a:latin typeface="Arial"/>
                          <a:ea typeface="Times New Roman"/>
                          <a:cs typeface="Times New Roman"/>
                        </a:rPr>
                        <a:t>337,266.12</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$56,409.26</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60606"/>
                          </a:solidFill>
                          <a:latin typeface="Arial"/>
                          <a:ea typeface="Times New Roman"/>
                          <a:cs typeface="Times New Roman"/>
                        </a:rPr>
                        <a:t>$393,675.38</a:t>
                      </a:r>
                      <a:endParaRPr lang="en-US" sz="3600" dirty="0">
                        <a:latin typeface="Times New Roman"/>
                        <a:ea typeface="Times New Roman"/>
                        <a:cs typeface="Times New Roman"/>
                      </a:endParaRPr>
                    </a:p>
                  </a:txBody>
                  <a:tcPr marL="19050"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$431,159.99</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($37,484.61)</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245093673"/>
              </p:ext>
            </p:extLst>
          </p:nvPr>
        </p:nvGraphicFramePr>
        <p:xfrm>
          <a:off x="533400" y="645074"/>
          <a:ext cx="8153400" cy="5767182"/>
        </p:xfrm>
        <a:graphic>
          <a:graphicData uri="http://schemas.openxmlformats.org/drawingml/2006/table">
            <a:tbl>
              <a:tblPr/>
              <a:tblGrid>
                <a:gridCol w="2415822"/>
                <a:gridCol w="830439"/>
                <a:gridCol w="1132417"/>
                <a:gridCol w="1207911"/>
                <a:gridCol w="1207911"/>
                <a:gridCol w="1358900"/>
              </a:tblGrid>
              <a:tr h="341322">
                <a:tc gridSpan="6">
                  <a:txBody>
                    <a:bodyPr/>
                    <a:lstStyle/>
                    <a:p>
                      <a:pPr algn="ctr" fontAlgn="b"/>
                      <a:r>
                        <a:rPr lang="en-US" sz="1800" b="1" i="0" u="none" strike="noStrike" dirty="0" smtClean="0">
                          <a:effectLst/>
                          <a:latin typeface="Arial"/>
                        </a:rPr>
                        <a:t>Income Statement Jan 2014 to Jul 2014</a:t>
                      </a:r>
                      <a:endParaRPr lang="en-US" sz="1800" b="1" i="0" u="none" strike="noStrike" dirty="0">
                        <a:effectLst/>
                        <a:latin typeface="Arial"/>
                      </a:endParaRPr>
                    </a:p>
                  </a:txBody>
                  <a:tcPr marL="9517" marR="9517" marT="95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1222">
                <a:tc>
                  <a:txBody>
                    <a:bodyPr/>
                    <a:lstStyle/>
                    <a:p>
                      <a:pPr algn="l" fontAlgn="b"/>
                      <a:r>
                        <a:rPr lang="en-US" sz="1100" b="1" i="0" u="none" strike="noStrike" dirty="0">
                          <a:effectLst/>
                          <a:latin typeface="Arial"/>
                        </a:rPr>
                        <a:t>Financial Row</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dirty="0">
                          <a:effectLst/>
                          <a:latin typeface="Arial"/>
                        </a:rPr>
                        <a:t>- No Department -</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2014-01 Century City, CA</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2014-05 Waikoloa, HI</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2014-09 Athens, Greece</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Total</a:t>
                      </a:r>
                    </a:p>
                  </a:txBody>
                  <a:tcPr marL="9517" marR="9517" marT="9517" marB="0" anchor="b">
                    <a:lnL>
                      <a:noFill/>
                    </a:lnL>
                    <a:lnR>
                      <a:noFill/>
                    </a:lnR>
                    <a:lnT>
                      <a:noFill/>
                    </a:lnT>
                    <a:lnB>
                      <a:noFill/>
                    </a:lnB>
                    <a:solidFill>
                      <a:srgbClr val="D0D0D0"/>
                    </a:solidFill>
                  </a:tcPr>
                </a:tc>
              </a:tr>
              <a:tr h="213325">
                <a:tc>
                  <a:txBody>
                    <a:bodyPr/>
                    <a:lstStyle/>
                    <a:p>
                      <a:pPr algn="l" fontAlgn="b"/>
                      <a:r>
                        <a:rPr lang="en-US" sz="1100" b="1" i="0" u="none" strike="noStrike">
                          <a:effectLst/>
                          <a:latin typeface="Arial"/>
                        </a:rPr>
                        <a:t> </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r>
              <a:tr h="213325">
                <a:tc>
                  <a:txBody>
                    <a:bodyPr/>
                    <a:lstStyle/>
                    <a:p>
                      <a:pPr algn="l" fontAlgn="ctr"/>
                      <a:r>
                        <a:rPr lang="en-US" sz="1200" b="1" i="0" u="none" strike="noStrike">
                          <a:solidFill>
                            <a:srgbClr val="000000"/>
                          </a:solidFill>
                          <a:effectLst/>
                          <a:latin typeface="Arial"/>
                        </a:rPr>
                        <a:t>Ordinary Income/Expense</a:t>
                      </a: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13325">
                <a:tc>
                  <a:txBody>
                    <a:bodyPr/>
                    <a:lstStyle/>
                    <a:p>
                      <a:pPr algn="l" fontAlgn="b"/>
                      <a:r>
                        <a:rPr lang="en-US" sz="1200" b="1" i="0" u="none" strike="noStrike">
                          <a:solidFill>
                            <a:srgbClr val="000000"/>
                          </a:solidFill>
                          <a:effectLst/>
                          <a:latin typeface="Arial"/>
                        </a:rPr>
                        <a:t>Income</a:t>
                      </a:r>
                    </a:p>
                  </a:txBody>
                  <a:tcPr marL="85652" marR="9517" marT="9517"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2.11 - Registrations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$294,150.00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$257,800.00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$551,950.00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2.12 - Hotel Commissions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$8,738.60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$7,666.92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$16,405.52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3.40 - IEEE CB Account Interest</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Income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Gross Profit</a:t>
                      </a:r>
                    </a:p>
                  </a:txBody>
                  <a:tcPr marL="85652" marR="9517" marT="951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r h="220733">
                <a:tc>
                  <a:txBody>
                    <a:bodyPr/>
                    <a:lstStyle/>
                    <a:p>
                      <a:pPr algn="l" fontAlgn="b"/>
                      <a:r>
                        <a:rPr lang="en-US" sz="1200" b="1" i="0" u="none" strike="noStrike">
                          <a:solidFill>
                            <a:srgbClr val="000000"/>
                          </a:solidFill>
                          <a:effectLst/>
                          <a:latin typeface="Arial"/>
                        </a:rPr>
                        <a:t>Expense</a:t>
                      </a:r>
                    </a:p>
                  </a:txBody>
                  <a:tcPr marL="85652" marR="9517" marT="9517"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4.110 - Site Survey</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4.111 - Deposit</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4.113 - Venue</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$19,200.06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$10,805.03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$30,005.09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4.12 - Financial Fees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$19,396.46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$17,676.21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$37,092.67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4.13 - Meeting  Planner</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$51,061.35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$44,330.15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$95,391.50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4.14 - Food &amp; Beverage</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$129,456.46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$93,164.43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$222,620.89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4.15 - Network Services</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$47,590.07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$49,954.69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$97,544.76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4.16 - Social</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$33,673.00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$21,411.32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$55,084.32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4.17 - Shipping</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$3,576.33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$10,678.59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$14,254.92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4.18 - Misc Expense</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$1,016.92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$1,158.30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$2,175.22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Expense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$304,970.65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$251,517.86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$606,508.51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Ordinary Income</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Income</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5" name="Footer Placeholder 4"/>
          <p:cNvSpPr txBox="1">
            <a:spLocks noGrp="1"/>
          </p:cNvSpPr>
          <p:nvPr/>
        </p:nvSpPr>
        <p:spPr bwMode="auto">
          <a:xfrm>
            <a:off x="7391400" y="6475413"/>
            <a:ext cx="1150938"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6172200" y="6500434"/>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80561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8382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smtClean="0">
                <a:solidFill>
                  <a:schemeClr val="tx1"/>
                </a:solidFill>
                <a:ea typeface="MS PGothic" pitchFamily="34" charset="-128"/>
              </a:rPr>
              <a:t>	$231,900	               $257,800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	                   $7,666.92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	                           337</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$246,460.93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	                   $17,505.03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$17,676.21</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	                   $93,164.43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$44,330.15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	                   $43,254.69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$21,411.32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	                   $12,234.69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	                    $1,158.30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Site Visit to Asia		                                       $2339.14</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a:solidFill>
                  <a:schemeClr val="tx1"/>
                </a:solidFill>
                <a:ea typeface="MS PGothic" pitchFamily="34" charset="-128"/>
              </a:rPr>
              <a:t>$6,105	</a:t>
            </a:r>
            <a:r>
              <a:rPr lang="en-US" sz="1600" b="1" dirty="0" smtClean="0">
                <a:solidFill>
                  <a:schemeClr val="tx1"/>
                </a:solidFill>
                <a:ea typeface="MS PGothic" pitchFamily="34" charset="-128"/>
              </a:rPr>
              <a:t>              $13,949.06</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6934200" y="1471496"/>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 July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$363,300	$387,050            </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341</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$390,800	$387,411	$385,916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Venue 	$31,000 	$31,550	$31,550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Electronic Facilities 	$7,800	$7,800	$7,000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&amp; Shipping 	$48,500 	$46,360	$51,015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Session Room Set Up 	$42,800	$42,500	$33,825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Onsite Setup 	$6,600 	$6,600	$5,835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Staffing On Site 	$16,800	 $14,060</a:t>
            </a:r>
            <a:r>
              <a:rPr lang="en-US" sz="1400" dirty="0">
                <a:solidFill>
                  <a:schemeClr val="tx1"/>
                </a:solidFill>
                <a:ea typeface="MS PGothic" pitchFamily="34" charset="-128"/>
              </a:rPr>
              <a:t>	$</a:t>
            </a:r>
            <a:r>
              <a:rPr lang="en-US" sz="1400" dirty="0" smtClean="0">
                <a:solidFill>
                  <a:schemeClr val="tx1"/>
                </a:solidFill>
                <a:ea typeface="MS PGothic" pitchFamily="34" charset="-128"/>
              </a:rPr>
              <a:t>13,960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Disbursements 	$5,500	$5,500	$4,786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Accounting And Legal 	$23,200	$24,532	$25,182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Repayments	$50,000	$50,000	$50000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Contingency 	$5,000 	$0	</a:t>
            </a:r>
            <a:r>
              <a:rPr lang="en-US" sz="1400" dirty="0" smtClean="0">
                <a:solidFill>
                  <a:schemeClr val="tx1"/>
                </a:solidFill>
                <a:ea typeface="MS PGothic" pitchFamily="34" charset="-128"/>
              </a:rPr>
              <a:t>$0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Management 	$27,900	$</a:t>
            </a:r>
            <a:r>
              <a:rPr lang="en-US" sz="1400" dirty="0" smtClean="0">
                <a:solidFill>
                  <a:schemeClr val="tx1"/>
                </a:solidFill>
                <a:ea typeface="MS PGothic" pitchFamily="34" charset="-128"/>
              </a:rPr>
              <a:t>31,434	$32,829</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$3,000	$</a:t>
            </a:r>
            <a:r>
              <a:rPr lang="en-US" sz="1400" dirty="0" smtClean="0">
                <a:solidFill>
                  <a:schemeClr val="tx1"/>
                </a:solidFill>
                <a:ea typeface="MS PGothic" pitchFamily="34" charset="-128"/>
              </a:rPr>
              <a:t>3,460	$3,590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$1,200	$</a:t>
            </a:r>
            <a:r>
              <a:rPr lang="en-US" sz="1400" dirty="0" smtClean="0">
                <a:solidFill>
                  <a:schemeClr val="tx1"/>
                </a:solidFill>
                <a:ea typeface="MS PGothic" pitchFamily="34" charset="-128"/>
              </a:rPr>
              <a:t>1,457	$495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a:t>
            </a:r>
            <a:r>
              <a:rPr lang="en-US" sz="1400" dirty="0" smtClean="0">
                <a:solidFill>
                  <a:schemeClr val="tx1"/>
                </a:solidFill>
                <a:ea typeface="MS PGothic" pitchFamily="34" charset="-128"/>
              </a:rPr>
              <a:t>122,158	$125,851</a:t>
            </a: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($63,050) 	($24,111)</a:t>
            </a:r>
            <a:r>
              <a:rPr lang="en-US" sz="1600" b="1" dirty="0" smtClean="0">
                <a:solidFill>
                  <a:schemeClr val="tx1"/>
                </a:solidFill>
                <a:ea typeface="MS PGothic" pitchFamily="34" charset="-128"/>
              </a:rPr>
              <a:t>             $1,134</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172200" y="6475413"/>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097339"/>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6934200" y="1334869"/>
            <a:ext cx="12192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Final</a:t>
            </a:r>
          </a:p>
          <a:p>
            <a:pPr algn="ctr" defTabSz="914400" eaLnBrk="0" hangingPunct="0">
              <a:spcBef>
                <a:spcPts val="0"/>
              </a:spcBef>
            </a:pPr>
            <a:r>
              <a:rPr lang="en-US" sz="1800" b="1" dirty="0" smtClean="0">
                <a:solidFill>
                  <a:schemeClr val="tx1"/>
                </a:solidFill>
                <a:ea typeface="MS PGothic" pitchFamily="34" charset="-128"/>
              </a:rPr>
              <a:t> Nov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540551"/>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341 – Athens (</a:t>
            </a:r>
            <a:r>
              <a:rPr lang="en-US" sz="1800" dirty="0" smtClean="0">
                <a:solidFill>
                  <a:srgbClr val="FF0000"/>
                </a:solidFill>
              </a:rPr>
              <a:t>$63,050 </a:t>
            </a:r>
            <a:r>
              <a:rPr lang="en-US" sz="1800" dirty="0" smtClean="0"/>
              <a:t>- $1,134)</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13775</TotalTime>
  <Words>1240</Words>
  <Application>Microsoft Office PowerPoint</Application>
  <PresentationFormat>On-screen Show (4:3)</PresentationFormat>
  <Paragraphs>396</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Treasurer Report November 2014</vt:lpstr>
      <vt:lpstr>Abstract</vt:lpstr>
      <vt:lpstr>PowerPoint Presentation</vt:lpstr>
      <vt:lpstr>PowerPoint Presentation</vt:lpstr>
      <vt:lpstr>PowerPoint Presentation</vt:lpstr>
      <vt:lpstr> Waikoloa, HI - May 2014 Unaudited</vt:lpstr>
      <vt:lpstr> Athens, Greece – September 2014 Unaudited</vt:lpstr>
      <vt:lpstr>Historical Attendance</vt:lpstr>
      <vt:lpstr>Historical Attendance</vt:lpstr>
      <vt:lpstr>PowerPoint Presentation</vt:lpstr>
      <vt:lpstr>PowerPoint Presentation</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November 2014</dc:title>
  <dc:creator>Jon Rosdahl</dc:creator>
  <cp:keywords>November2014</cp:keywords>
  <dc:description>Ben Rolfe (BCA); Jon Rosdahl (CSR)</dc:description>
  <cp:lastModifiedBy>Jon Rosdahl</cp:lastModifiedBy>
  <cp:revision>153</cp:revision>
  <cp:lastPrinted>1601-01-01T00:00:00Z</cp:lastPrinted>
  <dcterms:created xsi:type="dcterms:W3CDTF">2012-05-13T15:07:35Z</dcterms:created>
  <dcterms:modified xsi:type="dcterms:W3CDTF">2014-11-07T14:46:54Z</dcterms:modified>
</cp:coreProperties>
</file>