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5" r:id="rId4"/>
    <p:sldId id="272" r:id="rId5"/>
    <p:sldId id="273" r:id="rId6"/>
    <p:sldId id="267" r:id="rId7"/>
    <p:sldId id="274" r:id="rId8"/>
    <p:sldId id="279" r:id="rId9"/>
    <p:sldId id="268" r:id="rId10"/>
    <p:sldId id="275" r:id="rId11"/>
    <p:sldId id="276" r:id="rId12"/>
    <p:sldId id="278" r:id="rId13"/>
    <p:sldId id="271" r:id="rId14"/>
    <p:sldId id="281" r:id="rId15"/>
    <p:sldId id="282" r:id="rId16"/>
    <p:sldId id="280" r:id="rId17"/>
    <p:sldId id="283" r:id="rId18"/>
    <p:sldId id="284" r:id="rId19"/>
    <p:sldId id="285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9" autoAdjust="0"/>
    <p:restoredTop sz="96215" autoAdjust="0"/>
  </p:normalViewPr>
  <p:slideViewPr>
    <p:cSldViewPr>
      <p:cViewPr varScale="1">
        <p:scale>
          <a:sx n="62" d="100"/>
          <a:sy n="62" d="100"/>
        </p:scale>
        <p:origin x="-78" y="-9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802-11-14/1337r1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11-14/1337r1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21" TargetMode="External"/><Relationship Id="rId13" Type="http://schemas.openxmlformats.org/officeDocument/2006/relationships/hyperlink" Target="http://griffin.meeting.verilan.com/docs/802-sg-whitespace" TargetMode="External"/><Relationship Id="rId3" Type="http://schemas.openxmlformats.org/officeDocument/2006/relationships/hyperlink" Target="http://griffin.meeting.verilan.com/docs/802.11" TargetMode="External"/><Relationship Id="rId7" Type="http://schemas.openxmlformats.org/officeDocument/2006/relationships/hyperlink" Target="http://griffin.meeting.verilan.com/docs/802.19" TargetMode="External"/><Relationship Id="rId12" Type="http://schemas.openxmlformats.org/officeDocument/2006/relationships/hyperlink" Target="http://griffin.meeting.verilan.com/docs/omniran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events.ieee.org/docs/802.18" TargetMode="External"/><Relationship Id="rId11" Type="http://schemas.openxmlformats.org/officeDocument/2006/relationships/hyperlink" Target="http://griffin.meeting.verilan.com/docs/802.24" TargetMode="External"/><Relationship Id="rId5" Type="http://schemas.openxmlformats.org/officeDocument/2006/relationships/hyperlink" Target="http://griffin.meeting.verilan.com/docs/802.16" TargetMode="External"/><Relationship Id="rId15" Type="http://schemas.openxmlformats.org/officeDocument/2006/relationships/hyperlink" Target="ftp://griffin.meeting.verilan.com/" TargetMode="External"/><Relationship Id="rId10" Type="http://schemas.openxmlformats.org/officeDocument/2006/relationships/hyperlink" Target="http://griffin.meeting.verilan.com/docs/802.23" TargetMode="External"/><Relationship Id="rId4" Type="http://schemas.openxmlformats.org/officeDocument/2006/relationships/hyperlink" Target="http://griffin.meeting.verilan.com/docs/802.15" TargetMode="External"/><Relationship Id="rId9" Type="http://schemas.openxmlformats.org/officeDocument/2006/relationships/hyperlink" Target="http://griffin.meeting.verilan.com/docs/802.22" TargetMode="External"/><Relationship Id="rId14" Type="http://schemas.openxmlformats.org/officeDocument/2006/relationships/hyperlink" Target="http://griffin.meeting.verilan.com/docs/802-ec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mat.iee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4/18-14-0071-00-0000-802-18-opening-report-nov-14.xlsx" TargetMode="External"/><Relationship Id="rId13" Type="http://schemas.openxmlformats.org/officeDocument/2006/relationships/hyperlink" Target="https://mentor.ieee.org/privecsg/dcn/14/privecsg-14-0017-00-ecsg-update-to-802-ec-at-nov-open-plenary-meeting.pptx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grouper.ieee.org/groups/802/minutes/2014_11/opening/2014-11-802-1_status_start_of_meeting.pdf" TargetMode="External"/><Relationship Id="rId7" Type="http://schemas.openxmlformats.org/officeDocument/2006/relationships/hyperlink" Target="https://mentor.ieee.org/802.16/dcn/14/16-14-0083" TargetMode="External"/><Relationship Id="rId12" Type="http://schemas.openxmlformats.org/officeDocument/2006/relationships/hyperlink" Target="https://mentor.ieee.org/802.24/dcn/14/24-14-0032-00-0000-november-opening-report.pdf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14/15-14-0628-00-0000-nov-2014-plenary-opening-report-for-802-15.ppt" TargetMode="External"/><Relationship Id="rId11" Type="http://schemas.openxmlformats.org/officeDocument/2006/relationships/hyperlink" Target="https://mentor.ieee.org/802.22/dcn/14/22-14-0132-00-0000-nov-plenary-wg-opening-report.ppt" TargetMode="External"/><Relationship Id="rId5" Type="http://schemas.openxmlformats.org/officeDocument/2006/relationships/hyperlink" Target="https://mentor.ieee.org/802.11/dcn/14/11-14-1323-00-0000-november-2014-wg-opening-report.ppt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62-00-0000-joint-opening-plenary-note.pptx" TargetMode="External"/><Relationship Id="rId4" Type="http://schemas.openxmlformats.org/officeDocument/2006/relationships/hyperlink" Target="http://grouper.ieee.org/groups/802/minutes/2014_11/opening/802d3_1114_open_report.pdf" TargetMode="External"/><Relationship Id="rId9" Type="http://schemas.openxmlformats.org/officeDocument/2006/relationships/hyperlink" Target="https://mentor.ieee.org/802.19/dcn/14/19-14-0079-00-0000-nov-2014-opening-report.ppt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mpinski.com/en/xiamen/hotel-xiamen/overvie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Nov 2014 – San Antonio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  </a:t>
            </a: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101595"/>
              </p:ext>
            </p:extLst>
          </p:nvPr>
        </p:nvGraphicFramePr>
        <p:xfrm>
          <a:off x="683568" y="1412776"/>
          <a:ext cx="7632848" cy="4140604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3888432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Attendance Links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802.20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Working Group Documents (Local Document Server)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4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5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6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7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8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9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0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1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err="1">
                          <a:effectLst/>
                          <a:hlinkClick r:id="rId12"/>
                        </a:rPr>
                        <a:t>Omniran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3"/>
                        </a:rPr>
                        <a:t>802 Whitespace SG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4"/>
                        </a:rPr>
                        <a:t>802 Executive </a:t>
                      </a:r>
                      <a:r>
                        <a:rPr lang="en-US" sz="1800" dirty="0" smtClean="0">
                          <a:effectLst/>
                          <a:hlinkClick r:id="rId14"/>
                        </a:rPr>
                        <a:t>Committee</a:t>
                      </a: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51723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linkClick r:id="rId15"/>
              </a:rPr>
              <a:t>f</a:t>
            </a:r>
            <a:r>
              <a:rPr lang="en-US" b="1" dirty="0" smtClean="0">
                <a:hlinkClick r:id="rId15"/>
              </a:rPr>
              <a:t>tp</a:t>
            </a:r>
            <a:r>
              <a:rPr lang="en-US" b="1" dirty="0">
                <a:hlinkClick r:id="rId15"/>
              </a:rPr>
              <a:t>://griffin.meeting.verilan.com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>
                <a:solidFill>
                  <a:srgbClr val="FF0000"/>
                </a:solidFill>
              </a:rPr>
              <a:t>Please DO NOT synchronize your documents directly with Mentor!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2035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US" b="1" dirty="0">
                <a:hlinkClick r:id="rId2"/>
              </a:rPr>
              <a:t>ftp://griffin.meeting.verilan.com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/802.11/14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88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112568"/>
          </a:xfrm>
        </p:spPr>
        <p:txBody>
          <a:bodyPr/>
          <a:lstStyle/>
          <a:p>
            <a:r>
              <a:rPr lang="en-US" dirty="0"/>
              <a:t>FOOD &amp; BEVERAGE SERVICE</a:t>
            </a:r>
          </a:p>
          <a:p>
            <a:r>
              <a:rPr lang="en-US" dirty="0" smtClean="0"/>
              <a:t>Breaks in lobby of Texas and Longhorn Ballroom</a:t>
            </a:r>
          </a:p>
          <a:p>
            <a:pPr lvl="1"/>
            <a:r>
              <a:rPr lang="en-US" dirty="0" smtClean="0"/>
              <a:t>Continental </a:t>
            </a:r>
            <a:r>
              <a:rPr lang="en-US" dirty="0"/>
              <a:t>Breakfast                     7:30 AM to 9:00 AM</a:t>
            </a:r>
          </a:p>
          <a:p>
            <a:pPr lvl="1"/>
            <a:r>
              <a:rPr lang="en-US" dirty="0"/>
              <a:t>Morning Coffee/Tea                        9:00 AM to 11:00 AM</a:t>
            </a:r>
          </a:p>
          <a:p>
            <a:pPr lvl="1"/>
            <a:r>
              <a:rPr lang="en-US" dirty="0"/>
              <a:t>Afternoon Coffee/Tea/Snacks        2:00 PM to 4:00 PM, Snacks from 3:00 PM to 4:00 PM</a:t>
            </a:r>
          </a:p>
          <a:p>
            <a:endParaRPr lang="en-US" dirty="0" smtClean="0"/>
          </a:p>
          <a:p>
            <a:r>
              <a:rPr lang="en-US" dirty="0" smtClean="0"/>
              <a:t>Social:</a:t>
            </a:r>
          </a:p>
          <a:p>
            <a:r>
              <a:rPr lang="en-US" dirty="0" smtClean="0"/>
              <a:t>Wednesday </a:t>
            </a:r>
            <a:r>
              <a:rPr lang="en-US" dirty="0"/>
              <a:t>November 5th </a:t>
            </a:r>
            <a:r>
              <a:rPr lang="en-US" dirty="0" smtClean="0"/>
              <a:t>-- 6:30 </a:t>
            </a:r>
            <a:r>
              <a:rPr lang="en-US" dirty="0"/>
              <a:t>PM </a:t>
            </a:r>
            <a:r>
              <a:rPr lang="en-US" dirty="0" smtClean="0"/>
              <a:t>-10:00 </a:t>
            </a:r>
            <a:r>
              <a:rPr lang="en-US" dirty="0"/>
              <a:t>PM, </a:t>
            </a:r>
          </a:p>
          <a:p>
            <a:r>
              <a:rPr lang="en-US" dirty="0"/>
              <a:t>The event will include Texas BBQ style food (with vegetarian options), beverage stations and musical </a:t>
            </a:r>
            <a:r>
              <a:rPr lang="en-US" dirty="0" smtClean="0"/>
              <a:t>entertainment.  See the </a:t>
            </a:r>
            <a:r>
              <a:rPr lang="en-US" dirty="0"/>
              <a:t>Meeting Information desk for more </a:t>
            </a:r>
            <a:r>
              <a:rPr lang="en-US" dirty="0" smtClean="0"/>
              <a:t>information.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log attendance for Reciprocal Credit for attending a 802 Privacy ECSG </a:t>
            </a:r>
            <a:r>
              <a:rPr lang="en-US" dirty="0" err="1" smtClean="0"/>
              <a:t>mtg</a:t>
            </a:r>
            <a:r>
              <a:rPr lang="en-US" dirty="0" smtClean="0"/>
              <a:t> in San Antonio this week:</a:t>
            </a:r>
          </a:p>
          <a:p>
            <a:endParaRPr lang="en-US" dirty="0" smtClean="0"/>
          </a:p>
          <a:p>
            <a:r>
              <a:rPr lang="en-US" dirty="0"/>
              <a:t>Go to the </a:t>
            </a:r>
            <a:r>
              <a:rPr lang="en-US" dirty="0">
                <a:hlinkClick r:id="rId2"/>
              </a:rPr>
              <a:t>Imat.ieee.org/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select 802 Plenary Session San Antonio US</a:t>
            </a:r>
            <a:br>
              <a:rPr lang="en-US" dirty="0"/>
            </a:br>
            <a:endParaRPr lang="en-US" dirty="0"/>
          </a:p>
          <a:p>
            <a:r>
              <a:rPr lang="en-US" dirty="0"/>
              <a:t>Select "C/LN/</a:t>
            </a:r>
            <a:r>
              <a:rPr lang="en-US" dirty="0" err="1"/>
              <a:t>PrivacySG</a:t>
            </a:r>
            <a:r>
              <a:rPr lang="en-US" dirty="0"/>
              <a:t> Attendance"</a:t>
            </a:r>
            <a:br>
              <a:rPr lang="en-US" dirty="0"/>
            </a:br>
            <a:endParaRPr lang="en-US" dirty="0"/>
          </a:p>
          <a:p>
            <a:r>
              <a:rPr lang="en-US" dirty="0"/>
              <a:t>select the Tuesday night </a:t>
            </a:r>
            <a:r>
              <a:rPr lang="en-US" dirty="0" smtClean="0"/>
              <a:t>tab (or correct day tab)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Add </a:t>
            </a:r>
            <a:r>
              <a:rPr lang="en-US" sz="2000" dirty="0" err="1">
                <a:latin typeface="Calibri" panose="020F0502020204030204" pitchFamily="34" charset="0"/>
              </a:rPr>
              <a:t>TGak</a:t>
            </a:r>
            <a:r>
              <a:rPr lang="en-US" sz="2000" dirty="0">
                <a:latin typeface="Calibri" panose="020F0502020204030204" pitchFamily="34" charset="0"/>
              </a:rPr>
              <a:t>  to Wed PM1 slot - (Takes what was JTC1 in </a:t>
            </a:r>
            <a:r>
              <a:rPr lang="en-US" sz="2000" dirty="0" smtClean="0">
                <a:latin typeface="Calibri" panose="020F0502020204030204" pitchFamily="34" charset="0"/>
              </a:rPr>
              <a:t>V10)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Delete </a:t>
            </a:r>
            <a:r>
              <a:rPr lang="en-US" sz="2000" dirty="0">
                <a:latin typeface="Calibri" panose="020F0502020204030204" pitchFamily="34" charset="0"/>
              </a:rPr>
              <a:t>NG60 Thursday PM2 (Texas </a:t>
            </a:r>
            <a:r>
              <a:rPr lang="en-US" sz="2000" dirty="0" smtClean="0">
                <a:latin typeface="Calibri" panose="020F0502020204030204" pitchFamily="34" charset="0"/>
              </a:rPr>
              <a:t>F)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Add </a:t>
            </a:r>
            <a:r>
              <a:rPr lang="en-US" sz="2000" dirty="0" err="1">
                <a:latin typeface="Calibri" panose="020F0502020204030204" pitchFamily="34" charset="0"/>
              </a:rPr>
              <a:t>TGai</a:t>
            </a:r>
            <a:r>
              <a:rPr lang="en-US" sz="2000" dirty="0">
                <a:latin typeface="Calibri" panose="020F0502020204030204" pitchFamily="34" charset="0"/>
              </a:rPr>
              <a:t> Thursday PM2 </a:t>
            </a:r>
            <a:br>
              <a:rPr lang="en-US" sz="2000" dirty="0">
                <a:latin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</a:rPr>
              <a:t>          (Texas F is too large if Republic B would be available, it would be </a:t>
            </a:r>
            <a:r>
              <a:rPr lang="en-US" sz="2000" dirty="0" err="1" smtClean="0">
                <a:latin typeface="Calibri" panose="020F0502020204030204" pitchFamily="34" charset="0"/>
              </a:rPr>
              <a:t>prefered</a:t>
            </a:r>
            <a:r>
              <a:rPr lang="en-US" sz="2000" dirty="0" smtClean="0">
                <a:latin typeface="Calibri" panose="020F0502020204030204" pitchFamily="34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Delete </a:t>
            </a:r>
            <a:r>
              <a:rPr lang="en-US" sz="2000" dirty="0">
                <a:latin typeface="Calibri" panose="020F0502020204030204" pitchFamily="34" charset="0"/>
              </a:rPr>
              <a:t>REG Thursday AM1 -- Was Republic </a:t>
            </a:r>
            <a:r>
              <a:rPr lang="en-US" sz="2000" dirty="0" smtClean="0">
                <a:latin typeface="Calibri" panose="020F0502020204030204" pitchFamily="34" charset="0"/>
              </a:rPr>
              <a:t>B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alibri" panose="020F0502020204030204" pitchFamily="34" charset="0"/>
              </a:rPr>
              <a:t>Change </a:t>
            </a:r>
            <a:r>
              <a:rPr lang="en-US" sz="2000" dirty="0" err="1">
                <a:latin typeface="Calibri" panose="020F0502020204030204" pitchFamily="34" charset="0"/>
              </a:rPr>
              <a:t>TGai</a:t>
            </a:r>
            <a:r>
              <a:rPr lang="en-US" sz="2000" dirty="0">
                <a:latin typeface="Calibri" panose="020F0502020204030204" pitchFamily="34" charset="0"/>
              </a:rPr>
              <a:t> room change from Republic a to Republic </a:t>
            </a:r>
            <a:r>
              <a:rPr lang="en-US" sz="2000" dirty="0" smtClean="0">
                <a:latin typeface="Calibri" panose="020F0502020204030204" pitchFamily="34" charset="0"/>
              </a:rPr>
              <a:t>B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6.     Change </a:t>
            </a:r>
            <a:r>
              <a:rPr lang="en-US" sz="2000" dirty="0" err="1" smtClean="0">
                <a:latin typeface="Calibri" panose="020F0502020204030204" pitchFamily="34" charset="0"/>
              </a:rPr>
              <a:t>REVmc</a:t>
            </a:r>
            <a:r>
              <a:rPr lang="en-US" sz="2000" dirty="0" smtClean="0">
                <a:latin typeface="Calibri" panose="020F0502020204030204" pitchFamily="34" charset="0"/>
              </a:rPr>
              <a:t> from Republic A to Texas F – Wednesday PM2</a:t>
            </a:r>
            <a:endParaRPr lang="en-US" sz="20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</a:t>
            </a:r>
          </a:p>
          <a:p>
            <a:r>
              <a:rPr lang="en-US" dirty="0" smtClean="0"/>
              <a:t>No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Venues Status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2017: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January  15-20,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– TBC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March 12-17,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Regency/Fairmont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Vancouver Canada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TBC</a:t>
            </a:r>
          </a:p>
          <a:p>
            <a:r>
              <a:rPr lang="en-US" sz="2000" kern="1200" dirty="0" smtClean="0">
                <a:latin typeface="Calibri" panose="020F0502020204030204" pitchFamily="34" charset="0"/>
              </a:rPr>
              <a:t>May 14-19, </a:t>
            </a:r>
            <a:r>
              <a:rPr lang="en-US" sz="2000" kern="1200" dirty="0">
                <a:latin typeface="Calibri" panose="020F0502020204030204" pitchFamily="34" charset="0"/>
              </a:rPr>
              <a:t>Daejeon Convention Center, Daejeon Korea (</a:t>
            </a:r>
            <a:r>
              <a:rPr lang="en-US" sz="2000" kern="1200" dirty="0" smtClean="0">
                <a:latin typeface="Calibri" panose="020F0502020204030204" pitchFamily="34" charset="0"/>
              </a:rPr>
              <a:t>TBC)</a:t>
            </a:r>
          </a:p>
          <a:p>
            <a:r>
              <a:rPr lang="en-US" sz="20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000" kern="1200" dirty="0" err="1">
                <a:latin typeface="Calibri" panose="020F0502020204030204" pitchFamily="34" charset="0"/>
              </a:rPr>
              <a:t>Estrel</a:t>
            </a:r>
            <a:r>
              <a:rPr lang="en-US" sz="2000" kern="1200" dirty="0">
                <a:latin typeface="Calibri" panose="020F0502020204030204" pitchFamily="34" charset="0"/>
              </a:rPr>
              <a:t> Hotel and Convention Center, Berlin, Germany, </a:t>
            </a:r>
            <a:r>
              <a:rPr lang="en-US" sz="2000" i="1" kern="1200" dirty="0">
                <a:latin typeface="Calibri" panose="020F0502020204030204" pitchFamily="34" charset="0"/>
              </a:rPr>
              <a:t>802 Plenary Session.</a:t>
            </a:r>
            <a:r>
              <a:rPr lang="en-US" sz="2000" kern="1200" dirty="0">
                <a:latin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kern="1200" dirty="0" smtClean="0">
                <a:latin typeface="Calibri" panose="020F0502020204030204" pitchFamily="34" charset="0"/>
              </a:rPr>
              <a:t>September 10-15, </a:t>
            </a:r>
            <a:r>
              <a:rPr lang="en-US" sz="2000" kern="1200" dirty="0">
                <a:latin typeface="Calibri" panose="020F0502020204030204" pitchFamily="34" charset="0"/>
              </a:rPr>
              <a:t>Hilton Waikoloa Village, Kona, HI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November 5-10 </a:t>
            </a:r>
            <a:r>
              <a:rPr lang="en-US" sz="2000" dirty="0" smtClean="0">
                <a:latin typeface="Calibri" panose="020F0502020204030204" pitchFamily="34" charset="0"/>
              </a:rPr>
              <a:t>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Orlando, FL - TBC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 action="ppaction://hlinkfile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 action="ppaction://hlinkfile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3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M3.5	II	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124744"/>
            <a:ext cx="7702624" cy="5256584"/>
          </a:xfrm>
        </p:spPr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92D050"/>
                </a:solidFill>
                <a:effectLst/>
              </a:rPr>
              <a:t>January 2015 – Atlanta – Deadlines </a:t>
            </a:r>
            <a:r>
              <a:rPr lang="en-US" sz="1800" dirty="0" smtClean="0">
                <a:effectLst/>
              </a:rPr>
              <a:t>– </a:t>
            </a:r>
          </a:p>
          <a:p>
            <a:r>
              <a:rPr lang="en-US" sz="1800" dirty="0" smtClean="0"/>
              <a:t>Hotel EARLY </a:t>
            </a:r>
            <a:r>
              <a:rPr lang="en-US" sz="1800" dirty="0"/>
              <a:t>BIRD RATE (November 21, </a:t>
            </a:r>
            <a:r>
              <a:rPr lang="en-US" sz="1800" dirty="0" smtClean="0"/>
              <a:t>2014): </a:t>
            </a:r>
            <a:r>
              <a:rPr lang="en-US" sz="1800" dirty="0"/>
              <a:t> $US 169/Night (plus </a:t>
            </a:r>
            <a:r>
              <a:rPr lang="en-US" sz="1800" dirty="0" smtClean="0"/>
              <a:t>applicable taxes)  subject </a:t>
            </a:r>
            <a:r>
              <a:rPr lang="en-US" sz="1800" dirty="0"/>
              <a:t>to availability and will only be available until 50% </a:t>
            </a:r>
            <a:r>
              <a:rPr lang="en-US" sz="1800" dirty="0" smtClean="0"/>
              <a:t>(1500 </a:t>
            </a:r>
            <a:r>
              <a:rPr lang="en-US" sz="1800" dirty="0" err="1" smtClean="0"/>
              <a:t>rm</a:t>
            </a:r>
            <a:r>
              <a:rPr lang="en-US" sz="1800" dirty="0" smtClean="0"/>
              <a:t> nights) of </a:t>
            </a:r>
            <a:r>
              <a:rPr lang="en-US" sz="1800" dirty="0"/>
              <a:t>the IEEE 802 Group Block has been filled or November 21, 2014 which ever comes first</a:t>
            </a:r>
            <a:r>
              <a:rPr lang="en-US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 smtClean="0"/>
              <a:t>Hotel IEEE 802 </a:t>
            </a:r>
            <a:r>
              <a:rPr lang="en-US" sz="1800" dirty="0"/>
              <a:t>GROUP </a:t>
            </a:r>
            <a:r>
              <a:rPr lang="en-US" sz="1800" dirty="0" smtClean="0"/>
              <a:t>RATE (</a:t>
            </a:r>
            <a:r>
              <a:rPr lang="en-US" sz="1800" dirty="0"/>
              <a:t>Friday December 19, </a:t>
            </a:r>
            <a:r>
              <a:rPr lang="en-US" sz="1800" dirty="0" smtClean="0"/>
              <a:t>2014): </a:t>
            </a:r>
            <a:r>
              <a:rPr lang="en-US" sz="1800" dirty="0"/>
              <a:t> $US 179/Night (plus applicable </a:t>
            </a:r>
            <a:r>
              <a:rPr lang="en-US" sz="1800" dirty="0" smtClean="0"/>
              <a:t>taxes)subject to availability and will  be </a:t>
            </a:r>
            <a:r>
              <a:rPr lang="en-US" sz="1800" dirty="0"/>
              <a:t>available until Friday December 19th or the Group </a:t>
            </a:r>
            <a:r>
              <a:rPr lang="en-US" sz="1800" dirty="0" smtClean="0"/>
              <a:t>Block (3000 </a:t>
            </a:r>
            <a:r>
              <a:rPr lang="en-US" sz="1800" dirty="0" err="1" smtClean="0"/>
              <a:t>rm</a:t>
            </a:r>
            <a:r>
              <a:rPr lang="en-US" sz="1800" dirty="0" smtClean="0"/>
              <a:t> nights)  </a:t>
            </a:r>
            <a:r>
              <a:rPr lang="en-US" sz="1800" dirty="0"/>
              <a:t>has been filled which ever comes first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smtClean="0"/>
              <a:t>Meeting Registration deadlines:</a:t>
            </a:r>
          </a:p>
          <a:p>
            <a:r>
              <a:rPr lang="en-US" sz="1800" dirty="0" smtClean="0"/>
              <a:t>Early</a:t>
            </a:r>
            <a:r>
              <a:rPr lang="en-US" sz="1800" dirty="0"/>
              <a:t>:  Before 6 PM Pacific Time, Friday, December 5, 2014 </a:t>
            </a:r>
            <a:endParaRPr lang="en-US" sz="1800" dirty="0" smtClean="0"/>
          </a:p>
          <a:p>
            <a:r>
              <a:rPr lang="en-US" sz="1800" dirty="0"/>
              <a:t>Standard:  After Early </a:t>
            </a:r>
            <a:r>
              <a:rPr lang="en-US" sz="1800" dirty="0" smtClean="0"/>
              <a:t>and </a:t>
            </a:r>
            <a:r>
              <a:rPr lang="en-US" sz="1800" dirty="0"/>
              <a:t>before 6 PM Pacific Time, Wednesday January 7, </a:t>
            </a:r>
            <a:r>
              <a:rPr lang="en-US" sz="1800" dirty="0" smtClean="0"/>
              <a:t>2015</a:t>
            </a:r>
          </a:p>
          <a:p>
            <a:r>
              <a:rPr lang="en-US" sz="1800" dirty="0"/>
              <a:t> Late/On-site:  After 6 PM Pacific Time, Wednesday January 7, </a:t>
            </a:r>
            <a:r>
              <a:rPr lang="en-US" sz="1800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China Interim: January 21-22,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/>
              <a:t>Xiamen, </a:t>
            </a:r>
            <a:r>
              <a:rPr lang="en-GB" dirty="0" smtClean="0"/>
              <a:t>China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Meeting Hotel: </a:t>
            </a:r>
            <a:r>
              <a:rPr lang="en-GB" dirty="0" err="1"/>
              <a:t>Kempinski</a:t>
            </a:r>
            <a:r>
              <a:rPr lang="en-GB" dirty="0"/>
              <a:t> Hotel Xiamen (TBC mid November)</a:t>
            </a:r>
            <a:br>
              <a:rPr lang="en-GB" dirty="0"/>
            </a:br>
            <a:r>
              <a:rPr lang="en-GB" dirty="0">
                <a:hlinkClick r:id="rId2"/>
              </a:rPr>
              <a:t>http://www.kempinski.com/en/xiamen/hotel-xiamen/overview/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Address: No. 98 </a:t>
            </a:r>
            <a:r>
              <a:rPr lang="en-GB" dirty="0" err="1"/>
              <a:t>Hubin</a:t>
            </a:r>
            <a:r>
              <a:rPr lang="en-GB" dirty="0"/>
              <a:t> Middle Road Xiamen, China</a:t>
            </a:r>
            <a:br>
              <a:rPr lang="en-GB" dirty="0"/>
            </a:br>
            <a:r>
              <a:rPr lang="en-GB" dirty="0"/>
              <a:t>Hotel Price: RMB 980 / day</a:t>
            </a:r>
            <a:br>
              <a:rPr lang="en-GB" dirty="0"/>
            </a:br>
            <a:r>
              <a:rPr lang="en-GB" dirty="0"/>
              <a:t>Registration Fee: US$300 (RMB 1800)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2015 March Plenary - </a:t>
            </a:r>
            <a:r>
              <a:rPr lang="en-US" dirty="0"/>
              <a:t>March 8-13, 2015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Estrel</a:t>
            </a:r>
            <a:r>
              <a:rPr lang="en-US" b="0" dirty="0" smtClean="0"/>
              <a:t> Berlin Germany --Time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expected to open first week of December 2014.</a:t>
            </a:r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401012"/>
              </p:ext>
            </p:extLst>
          </p:nvPr>
        </p:nvGraphicFramePr>
        <p:xfrm>
          <a:off x="2411760" y="1196752"/>
          <a:ext cx="3816424" cy="5256582"/>
        </p:xfrm>
        <a:graphic>
          <a:graphicData uri="http://schemas.openxmlformats.org/drawingml/2006/table">
            <a:tbl>
              <a:tblPr/>
              <a:tblGrid>
                <a:gridCol w="1908212"/>
                <a:gridCol w="1908212"/>
              </a:tblGrid>
              <a:tr h="70673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IEEE 802 Plenary Session - November 2-7, 2014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Registration Report by Working Group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Working Group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Number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802.3 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310 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319 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802.15 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58 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none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18 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802.xx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802.18 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4 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802.16 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6 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802.21 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6 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802.24 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802.22 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7 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802.19 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6115</TotalTime>
  <Words>869</Words>
  <Application>Microsoft Office PowerPoint</Application>
  <PresentationFormat>On-screen Show (4:3)</PresentationFormat>
  <Paragraphs>230</Paragraphs>
  <Slides>20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Document</vt:lpstr>
      <vt:lpstr>1st Vice Chair Report –  Nov 2014 – San Antonio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M3.5 II Next Meeting Reminder (Cont)</vt:lpstr>
      <vt:lpstr>M3.6 II Meeting registration</vt:lpstr>
      <vt:lpstr>M3.7 II Recording attendance</vt:lpstr>
      <vt:lpstr>M3.8 II Local File server</vt:lpstr>
      <vt:lpstr>Synchronizing while at the meeting</vt:lpstr>
      <vt:lpstr> M3.9 II Breakfast, breaks, Social logistics</vt:lpstr>
      <vt:lpstr>802.11 Mid-Week Plenary</vt:lpstr>
      <vt:lpstr>2.5 Announcements</vt:lpstr>
      <vt:lpstr>W5.1 Room Change Requests</vt:lpstr>
      <vt:lpstr>802.11 WG Closing Plenary</vt:lpstr>
      <vt:lpstr>F3.1.2 -Straw Poll of membership regarding this meeting location</vt:lpstr>
      <vt:lpstr>F3.1.3 Future Venues Status and Discussion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– Nov 2014 – San Antonio</dc:title>
  <dc:subject>November 2014</dc:subject>
  <dc:creator>Jon Rosdahl</dc:creator>
  <dc:description>Jon Rosdahl (CSR Technologies Inc.)</dc:description>
  <cp:lastModifiedBy>Jon Rosdahl</cp:lastModifiedBy>
  <cp:revision>29</cp:revision>
  <cp:lastPrinted>1601-01-01T00:00:00Z</cp:lastPrinted>
  <dcterms:created xsi:type="dcterms:W3CDTF">2014-04-14T10:59:07Z</dcterms:created>
  <dcterms:modified xsi:type="dcterms:W3CDTF">2014-11-07T14:20:28Z</dcterms:modified>
</cp:coreProperties>
</file>