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36" r:id="rId14"/>
    <p:sldId id="340" r:id="rId15"/>
    <p:sldId id="326" r:id="rId16"/>
    <p:sldId id="325" r:id="rId17"/>
    <p:sldId id="305" r:id="rId18"/>
    <p:sldId id="289" r:id="rId19"/>
    <p:sldId id="297" r:id="rId20"/>
    <p:sldId id="339" r:id="rId21"/>
    <p:sldId id="303" r:id="rId22"/>
    <p:sldId id="328" r:id="rId23"/>
    <p:sldId id="341" r:id="rId24"/>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22" autoAdjust="0"/>
    <p:restoredTop sz="95683" autoAdjust="0"/>
  </p:normalViewPr>
  <p:slideViewPr>
    <p:cSldViewPr>
      <p:cViewPr>
        <p:scale>
          <a:sx n="93" d="100"/>
          <a:sy n="93" d="100"/>
        </p:scale>
        <p:origin x="-180"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802.11-14/1331r1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2014</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Dorothy Stanley, 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802.11-14/1331r1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2014</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802.11-14/1331r1</a:t>
            </a:r>
            <a:endParaRPr lang="en-US"/>
          </a:p>
        </p:txBody>
      </p:sp>
      <p:sp>
        <p:nvSpPr>
          <p:cNvPr id="11267" name="Rectangle 3"/>
          <p:cNvSpPr>
            <a:spLocks noGrp="1" noChangeArrowheads="1"/>
          </p:cNvSpPr>
          <p:nvPr>
            <p:ph type="dt" sz="quarter" idx="1"/>
          </p:nvPr>
        </p:nvSpPr>
        <p:spPr>
          <a:noFill/>
        </p:spPr>
        <p:txBody>
          <a:bodyPr/>
          <a:lstStyle/>
          <a:p>
            <a:r>
              <a:rPr lang="en-US" smtClean="0"/>
              <a:t>November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802.11-14/1331r1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November 2014</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Adrian Stephens, Intel Corporation</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smtClean="0"/>
              <a:t>Agenda item 2.2</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802.11-14/1331r1</a:t>
            </a:r>
            <a:endParaRPr lang="en-US"/>
          </a:p>
        </p:txBody>
      </p:sp>
      <p:sp>
        <p:nvSpPr>
          <p:cNvPr id="12291" name="Rectangle 3"/>
          <p:cNvSpPr>
            <a:spLocks noGrp="1" noChangeArrowheads="1"/>
          </p:cNvSpPr>
          <p:nvPr>
            <p:ph type="dt" sz="quarter" idx="1"/>
          </p:nvPr>
        </p:nvSpPr>
        <p:spPr>
          <a:noFill/>
        </p:spPr>
        <p:txBody>
          <a:bodyPr/>
          <a:lstStyle/>
          <a:p>
            <a:r>
              <a:rPr lang="en-US" smtClean="0"/>
              <a:t>November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2.1.2.9, See sections for Definitions, 3.9.2 (75 to 50), 3.3.7 (Liaison), 6.5 (standing committee), 9.1.3 (ANA)</a:t>
            </a:r>
            <a:r>
              <a:rPr lang="en-US" baseline="0"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802.11-14/1331r1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November 2014</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dirty="0" smtClean="0"/>
              <a:t>Dorothy Stanley, 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802.11-06/0528r0</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23</a:t>
            </a:fld>
            <a:endParaRPr lang="en-US"/>
          </a:p>
        </p:txBody>
      </p:sp>
    </p:spTree>
    <p:extLst>
      <p:ext uri="{BB962C8B-B14F-4D97-AF65-F5344CB8AC3E}">
        <p14:creationId xmlns:p14="http://schemas.microsoft.com/office/powerpoint/2010/main" val="287346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802.11-14/1331r1</a:t>
            </a:r>
            <a:endParaRPr lang="en-US"/>
          </a:p>
        </p:txBody>
      </p:sp>
      <p:sp>
        <p:nvSpPr>
          <p:cNvPr id="13315" name="Rectangle 3"/>
          <p:cNvSpPr>
            <a:spLocks noGrp="1" noChangeArrowheads="1"/>
          </p:cNvSpPr>
          <p:nvPr>
            <p:ph type="dt" sz="quarter" idx="1"/>
          </p:nvPr>
        </p:nvSpPr>
        <p:spPr>
          <a:noFill/>
        </p:spPr>
        <p:txBody>
          <a:bodyPr/>
          <a:lstStyle/>
          <a:p>
            <a:r>
              <a:rPr lang="en-US" smtClean="0"/>
              <a:t>November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802.11-14/1331r1</a:t>
            </a:r>
            <a:endParaRPr lang="en-US"/>
          </a:p>
        </p:txBody>
      </p:sp>
      <p:sp>
        <p:nvSpPr>
          <p:cNvPr id="5" name="Date Placeholder 4"/>
          <p:cNvSpPr>
            <a:spLocks noGrp="1"/>
          </p:cNvSpPr>
          <p:nvPr>
            <p:ph type="dt" idx="11"/>
          </p:nvPr>
        </p:nvSpPr>
        <p:spPr/>
        <p:txBody>
          <a:bodyPr/>
          <a:lstStyle/>
          <a:p>
            <a:pPr>
              <a:defRPr/>
            </a:pPr>
            <a:r>
              <a:rPr lang="en-US" smtClean="0"/>
              <a:t>November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November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November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November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802.11-14/1331r1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3/11-13-0001-0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8.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5.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4/ec-14-0066-02-00EC-november-2014-rule-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PNP/2014-11/IEEE_802_WG_PandP_v17.do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14/11-14-0629-04-0000-802-11-operations-manual.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4/11-14-0629-04-0000-802-11-operations-manual.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05-0000-802-11-operations-manual.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November 2014</a:t>
            </a:r>
            <a:endParaRPr lang="en-US" dirty="0"/>
          </a:p>
        </p:txBody>
      </p:sp>
      <p:sp>
        <p:nvSpPr>
          <p:cNvPr id="1028" name="Footer Placeholder 4"/>
          <p:cNvSpPr>
            <a:spLocks noGrp="1"/>
          </p:cNvSpPr>
          <p:nvPr>
            <p:ph type="ftr" sz="quarter" idx="11"/>
          </p:nvPr>
        </p:nvSpPr>
        <p:spPr>
          <a:noFill/>
        </p:spPr>
        <p:txBody>
          <a:bodyPr/>
          <a:lstStyle/>
          <a:p>
            <a:r>
              <a:rPr lang="en-US" smtClean="0"/>
              <a:t>D.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November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2014-11-06</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096"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November 2014</a:t>
            </a:r>
            <a:endParaRPr lang="en-US"/>
          </a:p>
        </p:txBody>
      </p:sp>
      <p:sp>
        <p:nvSpPr>
          <p:cNvPr id="8195" name="Footer Placeholder 4"/>
          <p:cNvSpPr>
            <a:spLocks noGrp="1"/>
          </p:cNvSpPr>
          <p:nvPr>
            <p:ph type="ftr" sz="quarter" idx="11"/>
          </p:nvPr>
        </p:nvSpPr>
        <p:spPr>
          <a:noFill/>
        </p:spPr>
        <p:txBody>
          <a:bodyPr/>
          <a:lstStyle/>
          <a:p>
            <a:r>
              <a:rPr lang="en-US" smtClean="0"/>
              <a:t>D.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smtClean="0"/>
              <a:t>IEEE 802 Policies &amp; Procedures </a:t>
            </a:r>
          </a:p>
          <a:p>
            <a:pPr lvl="1"/>
            <a:r>
              <a:rPr lang="en-US" sz="1600" dirty="0" smtClean="0"/>
              <a:t>(link to </a:t>
            </a:r>
            <a:r>
              <a:rPr lang="en-US" sz="1600" dirty="0" err="1" smtClean="0"/>
              <a:t>AudCom</a:t>
            </a:r>
            <a:r>
              <a:rPr lang="en-US" sz="1600" dirty="0" smtClean="0"/>
              <a:t>, approved by IEEE-SA Standards Board Dec 2012) </a:t>
            </a:r>
          </a:p>
          <a:p>
            <a:pPr lvl="1"/>
            <a:r>
              <a:rPr lang="en-US" sz="1600" dirty="0" smtClean="0">
                <a:hlinkClick r:id="rId3"/>
              </a:rPr>
              <a:t>http://standards.ieee.org/board/aud/LMSC.pdf</a:t>
            </a:r>
            <a:endParaRPr lang="en-US" sz="1600" dirty="0" smtClean="0"/>
          </a:p>
          <a:p>
            <a:r>
              <a:rPr lang="en-US" sz="2000" dirty="0" smtClean="0"/>
              <a:t>IEEE 802 Operations Manual (18 July 2014)</a:t>
            </a:r>
          </a:p>
          <a:p>
            <a:pPr lvl="1">
              <a:lnSpc>
                <a:spcPct val="80000"/>
              </a:lnSpc>
              <a:defRPr/>
            </a:pPr>
            <a:r>
              <a:rPr lang="en-US" altLang="en-US" sz="1600" dirty="0">
                <a:hlinkClick r:id="rId4"/>
              </a:rPr>
              <a:t>http://</a:t>
            </a:r>
            <a:r>
              <a:rPr lang="en-US" altLang="en-US" sz="1600" dirty="0" smtClean="0">
                <a:hlinkClick r:id="rId4"/>
              </a:rPr>
              <a:t>www.ieee802.org/PNP/approved/IEEE_802_OM_v15.pdf</a:t>
            </a:r>
            <a:r>
              <a:rPr lang="en-US" altLang="en-US" sz="1600" dirty="0" smtClean="0"/>
              <a:t>   </a:t>
            </a:r>
          </a:p>
          <a:p>
            <a:pPr>
              <a:lnSpc>
                <a:spcPct val="80000"/>
              </a:lnSpc>
              <a:defRPr/>
            </a:pPr>
            <a:r>
              <a:rPr lang="en-US" sz="2000" dirty="0" smtClean="0"/>
              <a:t>IEEE 802 Working Group Policies &amp;Procedures (18 July 2014)</a:t>
            </a:r>
          </a:p>
          <a:p>
            <a:pPr lvl="1"/>
            <a:r>
              <a:rPr lang="en-US" altLang="en-US" sz="1600" dirty="0" smtClean="0">
                <a:hlinkClick r:id="rId5"/>
              </a:rPr>
              <a:t>http://www.ieee802.org/PNP/approved/IEEE_802_WG_PandP_v16.pdf</a:t>
            </a:r>
            <a:endParaRPr lang="en-US" sz="1600" dirty="0" smtClean="0"/>
          </a:p>
          <a:p>
            <a:r>
              <a:rPr lang="en-US" sz="2000" dirty="0" smtClean="0"/>
              <a:t>IEEE 802 LMSC Chair's Guidelines (18 July 2014)</a:t>
            </a:r>
            <a:endParaRPr lang="en-US" sz="2000" dirty="0" smtClean="0">
              <a:hlinkClick r:id="rId6"/>
            </a:endParaRPr>
          </a:p>
          <a:p>
            <a:pPr lvl="1"/>
            <a:r>
              <a:rPr lang="en-US" sz="1600" dirty="0" smtClean="0">
                <a:hlinkClick r:id="rId7"/>
              </a:rPr>
              <a:t>http://www.ieee802.org/PNP/approved/IEEE_802_Chairs_guidelines_v18.pdf</a:t>
            </a:r>
            <a:r>
              <a:rPr lang="en-US" sz="1600" dirty="0" smtClean="0"/>
              <a:t> </a:t>
            </a:r>
          </a:p>
          <a:p>
            <a:r>
              <a:rPr lang="en-US" sz="2000" dirty="0" smtClean="0"/>
              <a:t>IEEE 802.11 WG OM: (18 July 2014)</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mentor.ieee.org/802.11/dcn/14/11-14-0629-02-0000-802-11-operations-manual.docx</a:t>
            </a:r>
            <a:r>
              <a:rPr lang="en-US" altLang="en-US" sz="1600" dirty="0" smtClean="0"/>
              <a:t> </a:t>
            </a:r>
          </a:p>
          <a:p>
            <a:r>
              <a:rPr lang="en-US" sz="2400" dirty="0" smtClean="0"/>
              <a:t>Policies and Procedures hierarchy</a:t>
            </a:r>
          </a:p>
          <a:p>
            <a:pPr lvl="1"/>
            <a:r>
              <a:rPr lang="en-US" sz="1600" dirty="0" smtClean="0">
                <a:hlinkClick r:id="rId9"/>
              </a:rPr>
              <a:t>http://www.ieee802.org/11/Rules/rules.shtml</a:t>
            </a:r>
            <a:endParaRPr lang="en-US" sz="1600" dirty="0" smtClean="0"/>
          </a:p>
          <a:p>
            <a:pPr marL="342900" lvl="1" indent="-342900">
              <a:buFontTx/>
              <a:buChar char="•"/>
            </a:pPr>
            <a:r>
              <a:rPr lang="en-US" altLang="en-US" sz="1800" b="1" dirty="0" smtClean="0"/>
              <a:t>IEEE </a:t>
            </a:r>
            <a:r>
              <a:rPr lang="en-US" altLang="en-US" sz="1800" b="1" dirty="0"/>
              <a:t>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November 2014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a:t>
            </a:r>
          </a:p>
          <a:p>
            <a:pPr lvl="1"/>
            <a:r>
              <a:rPr lang="en-US" dirty="0" smtClean="0"/>
              <a:t>Section 4.3 change to clarify SG rules (source: 802.11)</a:t>
            </a:r>
          </a:p>
          <a:p>
            <a:pPr marL="342900" lvl="1" indent="-342900">
              <a:buFontTx/>
              <a:buChar char="•"/>
            </a:pPr>
            <a:r>
              <a:rPr lang="en-US" sz="2400" b="1" dirty="0"/>
              <a:t>WG P&amp;P - Expect EC approval of changes in March </a:t>
            </a:r>
            <a:r>
              <a:rPr lang="en-US" sz="2400" b="1" dirty="0" smtClean="0"/>
              <a:t>2015</a:t>
            </a:r>
          </a:p>
          <a:p>
            <a:pPr lvl="1"/>
            <a:r>
              <a:rPr lang="en-US" dirty="0" smtClean="0"/>
              <a:t>EC changes under consideration are summarized in </a:t>
            </a:r>
            <a:r>
              <a:rPr lang="en-US" dirty="0" smtClean="0">
                <a:hlinkClick r:id="rId3"/>
              </a:rPr>
              <a:t>https://mentor.ieee.org/802-ec/dcn/14/ec-14-0066-02-00EC-november-2014-rule-changes.pdf</a:t>
            </a:r>
            <a:r>
              <a:rPr lang="en-US" dirty="0" smtClean="0"/>
              <a:t> and speculatively edited here: </a:t>
            </a:r>
            <a:r>
              <a:rPr lang="en-US" u="sng" dirty="0" smtClean="0">
                <a:hlinkClick r:id="rId4"/>
              </a:rPr>
              <a:t>http://www.ieee802.org/PNP/2014-11/IEEE_802_WG_PandP_v17.doc</a:t>
            </a:r>
            <a:r>
              <a:rPr lang="en-US" u="sng"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being sent to </a:t>
            </a:r>
            <a:r>
              <a:rPr lang="en-US" dirty="0" err="1" smtClean="0"/>
              <a:t>Audcom</a:t>
            </a:r>
            <a:endParaRPr lang="en-US" dirty="0" smtClean="0"/>
          </a:p>
          <a:p>
            <a:r>
              <a:rPr lang="en-US" dirty="0" smtClean="0"/>
              <a:t>Chair’s Guidelines – no changes proposed</a:t>
            </a:r>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802 LMSC OM: 4.3 Study Groups</a:t>
            </a:r>
            <a:endParaRPr lang="en-US" sz="2800" dirty="0"/>
          </a:p>
        </p:txBody>
      </p:sp>
      <p:sp>
        <p:nvSpPr>
          <p:cNvPr id="3" name="Content Placeholder 2"/>
          <p:cNvSpPr>
            <a:spLocks noGrp="1"/>
          </p:cNvSpPr>
          <p:nvPr>
            <p:ph idx="1"/>
          </p:nvPr>
        </p:nvSpPr>
        <p:spPr>
          <a:xfrm>
            <a:off x="609600" y="1600200"/>
            <a:ext cx="8458200" cy="4724400"/>
          </a:xfrm>
        </p:spPr>
        <p:txBody>
          <a:bodyPr/>
          <a:lstStyle/>
          <a:p>
            <a:pPr marL="0" indent="0">
              <a:buNone/>
            </a:pPr>
            <a:r>
              <a:rPr lang="en-US" sz="2000" dirty="0" smtClean="0"/>
              <a:t>4.3.1 Study </a:t>
            </a:r>
            <a:r>
              <a:rPr lang="en-US" sz="2000" dirty="0"/>
              <a:t>group operation</a:t>
            </a:r>
          </a:p>
          <a:p>
            <a:pPr marL="0" indent="0">
              <a:buNone/>
            </a:pPr>
            <a:r>
              <a:rPr lang="en-US" sz="2000" b="0" dirty="0"/>
              <a:t>Progress of each Study Group shall be presented at the closing Sponsor meeting of each IEEE </a:t>
            </a:r>
            <a:r>
              <a:rPr lang="en-US" sz="2000" b="0" dirty="0" smtClean="0"/>
              <a:t>802 </a:t>
            </a:r>
            <a:r>
              <a:rPr lang="en-US" sz="2000" b="0" dirty="0"/>
              <a:t>LMSC plenary session by the appropriate WG, TAG, or ECSG Chair. Study Groups may </a:t>
            </a:r>
            <a:r>
              <a:rPr lang="en-US" sz="2000" b="0" dirty="0" smtClean="0"/>
              <a:t>elect </a:t>
            </a:r>
            <a:r>
              <a:rPr lang="en-US" sz="2000" b="0" dirty="0"/>
              <a:t>officers other than the Chair, if </a:t>
            </a:r>
            <a:r>
              <a:rPr lang="en-US" sz="2000" b="0" dirty="0" smtClean="0"/>
              <a:t>necessary, </a:t>
            </a:r>
            <a:r>
              <a:rPr lang="en-US" sz="2000" b="0" i="1" dirty="0"/>
              <a:t>and will follow the general operating </a:t>
            </a:r>
            <a:r>
              <a:rPr lang="en-US" sz="2000" b="0" i="1" dirty="0" smtClean="0"/>
              <a:t>procedures for </a:t>
            </a:r>
            <a:r>
              <a:rPr lang="en-US" sz="2000" b="0" i="1" dirty="0"/>
              <a:t>WGs specified in the IEEE 802 LMSC WG P&amp;P. </a:t>
            </a:r>
            <a:r>
              <a:rPr lang="en-US" sz="2000" b="0" i="1" dirty="0" smtClean="0"/>
              <a:t> </a:t>
            </a:r>
            <a:r>
              <a:rPr lang="en-US" sz="2000" b="0" dirty="0" smtClean="0"/>
              <a:t>Because </a:t>
            </a:r>
            <a:r>
              <a:rPr lang="en-US" sz="2000" b="0" dirty="0"/>
              <a:t>of the limited time duration of a </a:t>
            </a:r>
            <a:r>
              <a:rPr lang="en-US" sz="2000" b="0" dirty="0" smtClean="0"/>
              <a:t>Study </a:t>
            </a:r>
            <a:r>
              <a:rPr lang="en-US" sz="2000" b="0" dirty="0"/>
              <a:t>Group, no letter ballots are permitted.</a:t>
            </a:r>
          </a:p>
          <a:p>
            <a:pPr marL="0" indent="0">
              <a:buNone/>
            </a:pPr>
            <a:r>
              <a:rPr lang="en-US" sz="2000" b="0" dirty="0"/>
              <a:t>The election of an ECSG Vice Chair is subject to confirmation by the Sponsor.</a:t>
            </a:r>
          </a:p>
          <a:p>
            <a:pPr marL="0" indent="0">
              <a:buNone/>
            </a:pPr>
            <a:r>
              <a:rPr lang="en-US" sz="2000" dirty="0"/>
              <a:t>4.3.2 </a:t>
            </a:r>
            <a:r>
              <a:rPr lang="en-US" sz="2000" dirty="0" smtClean="0"/>
              <a:t>Voting </a:t>
            </a:r>
            <a:r>
              <a:rPr lang="en-US" sz="2000" dirty="0"/>
              <a:t>at study group meetings</a:t>
            </a:r>
          </a:p>
          <a:p>
            <a:pPr marL="0" indent="0">
              <a:buNone/>
            </a:pPr>
            <a:r>
              <a:rPr lang="en-US" sz="2000" b="0" dirty="0"/>
              <a:t>Any person attending a Study Group meeting may vote on all motions (including recommending </a:t>
            </a:r>
            <a:r>
              <a:rPr lang="en-US" sz="2000" b="0" dirty="0" smtClean="0"/>
              <a:t>approval </a:t>
            </a:r>
            <a:r>
              <a:rPr lang="en-US" sz="2000" b="0" dirty="0"/>
              <a:t>of a PAR). A vote is carried by 75% of those present and voting Approve or </a:t>
            </a:r>
            <a:r>
              <a:rPr lang="en-US" sz="2000" b="0" dirty="0" smtClean="0"/>
              <a:t>Disapprove.</a:t>
            </a:r>
          </a:p>
          <a:p>
            <a:pPr marL="0" indent="0">
              <a:buNone/>
            </a:pPr>
            <a:endParaRPr lang="en-US" sz="2000" b="0" dirty="0"/>
          </a:p>
          <a:p>
            <a:pPr marL="0" indent="0">
              <a:buNone/>
            </a:pPr>
            <a:r>
              <a:rPr lang="en-US" sz="1600" b="0" i="1" dirty="0" smtClean="0"/>
              <a:t>Comment: Clarify WG P&amp;P application to ECSG, WGSG; proposed resolution is to delete the italicized text.</a:t>
            </a:r>
            <a:endParaRPr lang="en-US" b="0" i="1"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091197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asking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11-14-0629-02 </a:t>
            </a:r>
            <a:r>
              <a:rPr lang="en-US" dirty="0"/>
              <a:t>contains the current IEEE 902.11 Operations Manual (approved July 2014)</a:t>
            </a:r>
          </a:p>
          <a:p>
            <a:r>
              <a:rPr lang="en-US" b="0" dirty="0" smtClean="0"/>
              <a:t>Changes </a:t>
            </a:r>
            <a:r>
              <a:rPr lang="en-US" b="0" dirty="0"/>
              <a:t>proposed in </a:t>
            </a:r>
            <a:r>
              <a:rPr lang="en-US" b="0" dirty="0">
                <a:hlinkClick r:id="rId4"/>
              </a:rPr>
              <a:t>https://</a:t>
            </a:r>
            <a:r>
              <a:rPr lang="en-US" b="0" dirty="0" smtClean="0">
                <a:hlinkClick r:id="rId4"/>
              </a:rPr>
              <a:t>mentor.ieee.org/802.11/dcn/14/11-14-0629-04-0000-802-11-operations-manual.docx</a:t>
            </a:r>
            <a:r>
              <a:rPr lang="en-US" b="0" dirty="0" smtClean="0"/>
              <a:t> </a:t>
            </a:r>
            <a:endParaRPr lang="en-US" b="0" dirty="0"/>
          </a:p>
          <a:p>
            <a:pPr lvl="1"/>
            <a:r>
              <a:rPr lang="en-US" dirty="0" smtClean="0"/>
              <a:t>fix </a:t>
            </a:r>
            <a:r>
              <a:rPr lang="en-US" dirty="0"/>
              <a:t>the IEEE standards companion reference </a:t>
            </a:r>
            <a:r>
              <a:rPr lang="en-US" dirty="0" smtClean="0"/>
              <a:t>and</a:t>
            </a:r>
            <a:endParaRPr lang="en-US" dirty="0"/>
          </a:p>
          <a:p>
            <a:pPr lvl="1"/>
            <a:r>
              <a:rPr lang="en-US" dirty="0" smtClean="0"/>
              <a:t>make </a:t>
            </a:r>
            <a:r>
              <a:rPr lang="en-US" dirty="0"/>
              <a:t>former-voter rights consistent, together with </a:t>
            </a:r>
            <a:r>
              <a:rPr lang="en-US" dirty="0" smtClean="0"/>
              <a:t>an</a:t>
            </a:r>
            <a:endParaRPr lang="en-US" dirty="0"/>
          </a:p>
          <a:p>
            <a:pPr lvl="1"/>
            <a:r>
              <a:rPr lang="en-US" dirty="0" smtClean="0"/>
              <a:t>e-mail </a:t>
            </a:r>
            <a:r>
              <a:rPr lang="en-US" dirty="0"/>
              <a:t>address correction</a:t>
            </a:r>
            <a:r>
              <a:rPr lang="en-US" dirty="0" smtClean="0"/>
              <a:t>.</a:t>
            </a:r>
          </a:p>
          <a:p>
            <a:r>
              <a:rPr lang="en-US" b="0" dirty="0" smtClean="0"/>
              <a:t>Consider approval of updated document in 802.11 Friday closing plenary</a:t>
            </a:r>
            <a:endParaRPr lang="en-US" b="0"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November 2014</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Aruba Networks</a:t>
            </a:r>
            <a:endParaRPr lang="en-US" altLang="en-US" sz="1200" b="0" smtClean="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November 2014</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2014</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November 2014</a:t>
            </a:r>
            <a:endParaRPr lang="en-US"/>
          </a:p>
        </p:txBody>
      </p:sp>
      <p:sp>
        <p:nvSpPr>
          <p:cNvPr id="3075" name="Footer Placeholder 4"/>
          <p:cNvSpPr>
            <a:spLocks noGrp="1"/>
          </p:cNvSpPr>
          <p:nvPr>
            <p:ph type="ftr" sz="quarter" idx="11"/>
          </p:nvPr>
        </p:nvSpPr>
        <p:spPr>
          <a:noFill/>
        </p:spPr>
        <p:txBody>
          <a:bodyPr/>
          <a:lstStyle/>
          <a:p>
            <a:r>
              <a:rPr lang="en-US" smtClean="0"/>
              <a:t>D.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11-14-0629-02 </a:t>
            </a:r>
            <a:r>
              <a:rPr lang="en-US" dirty="0"/>
              <a:t>contains the current IEEE 902.11 Operations Manual (approved July 2014)</a:t>
            </a:r>
          </a:p>
          <a:p>
            <a:r>
              <a:rPr lang="en-US" b="0" dirty="0" smtClean="0"/>
              <a:t>Changes </a:t>
            </a:r>
            <a:r>
              <a:rPr lang="en-US" b="0" dirty="0"/>
              <a:t>proposed in </a:t>
            </a:r>
            <a:r>
              <a:rPr lang="en-US" b="0" dirty="0">
                <a:hlinkClick r:id="rId4"/>
              </a:rPr>
              <a:t>https://</a:t>
            </a:r>
            <a:r>
              <a:rPr lang="en-US" b="0" dirty="0" smtClean="0">
                <a:hlinkClick r:id="rId4"/>
              </a:rPr>
              <a:t>mentor.ieee.org/802.11/dcn/14/11-14-0629-04-0000-802-11-operations-manual.docx</a:t>
            </a:r>
            <a:r>
              <a:rPr lang="en-US" b="0" dirty="0" smtClean="0"/>
              <a:t> </a:t>
            </a:r>
            <a:endParaRPr lang="en-US" b="0" dirty="0"/>
          </a:p>
          <a:p>
            <a:pPr lvl="1"/>
            <a:r>
              <a:rPr lang="en-US" dirty="0" smtClean="0"/>
              <a:t>fix </a:t>
            </a:r>
            <a:r>
              <a:rPr lang="en-US" dirty="0"/>
              <a:t>the IEEE standards companion reference </a:t>
            </a:r>
            <a:r>
              <a:rPr lang="en-US" dirty="0" smtClean="0"/>
              <a:t>and</a:t>
            </a:r>
            <a:endParaRPr lang="en-US" dirty="0"/>
          </a:p>
          <a:p>
            <a:pPr lvl="1"/>
            <a:r>
              <a:rPr lang="en-US" dirty="0" smtClean="0"/>
              <a:t>make </a:t>
            </a:r>
            <a:r>
              <a:rPr lang="en-US" dirty="0"/>
              <a:t>former-voter rights consistent, together with </a:t>
            </a:r>
            <a:r>
              <a:rPr lang="en-US" dirty="0" smtClean="0"/>
              <a:t>an</a:t>
            </a:r>
            <a:endParaRPr lang="en-US" dirty="0"/>
          </a:p>
          <a:p>
            <a:pPr lvl="1"/>
            <a:r>
              <a:rPr lang="en-US" dirty="0" smtClean="0"/>
              <a:t>e-mail </a:t>
            </a:r>
            <a:r>
              <a:rPr lang="en-US" dirty="0"/>
              <a:t>address correction</a:t>
            </a:r>
            <a:r>
              <a:rPr lang="en-US" dirty="0" smtClean="0"/>
              <a:t>.</a:t>
            </a:r>
          </a:p>
          <a:p>
            <a:r>
              <a:rPr lang="en-US" b="0" dirty="0" smtClean="0"/>
              <a:t>Consider approval of updated document in 802.11 Friday closing plenary</a:t>
            </a:r>
            <a:endParaRPr lang="en-US" b="0"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349740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2014</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One additional proposed change received on </a:t>
            </a:r>
            <a:r>
              <a:rPr lang="en-US" dirty="0" smtClean="0"/>
              <a:t>the OM: </a:t>
            </a:r>
            <a:r>
              <a:rPr lang="en-US" dirty="0" smtClean="0">
                <a:hlinkClick r:id="rId3"/>
              </a:rPr>
              <a:t>https</a:t>
            </a:r>
            <a:r>
              <a:rPr lang="en-US" dirty="0">
                <a:hlinkClick r:id="rId3"/>
              </a:rPr>
              <a:t>://</a:t>
            </a:r>
            <a:r>
              <a:rPr lang="en-US" dirty="0" smtClean="0">
                <a:hlinkClick r:id="rId3"/>
              </a:rPr>
              <a:t>mentor.ieee.org/802.11/dcn/14/11-14-0629-05-0000-802-11-operations-manual.docx</a:t>
            </a:r>
            <a:r>
              <a:rPr lang="en-US" dirty="0" smtClean="0"/>
              <a:t> </a:t>
            </a:r>
          </a:p>
          <a:p>
            <a:pPr lvl="1"/>
            <a:r>
              <a:rPr lang="en-US" dirty="0"/>
              <a:t>Corrected Adrian’s </a:t>
            </a:r>
            <a:r>
              <a:rPr lang="en-US" dirty="0" smtClean="0"/>
              <a:t>email </a:t>
            </a:r>
          </a:p>
          <a:p>
            <a:pPr lvl="1"/>
            <a:r>
              <a:rPr lang="en-US" dirty="0" smtClean="0"/>
              <a:t>Removed </a:t>
            </a:r>
            <a:r>
              <a:rPr lang="en-US" dirty="0"/>
              <a:t>IEEE standards companion </a:t>
            </a:r>
            <a:r>
              <a:rPr lang="en-US" dirty="0" smtClean="0"/>
              <a:t>reference, replaced with IEEE Standards development process link [other1] </a:t>
            </a:r>
          </a:p>
          <a:p>
            <a:pPr lvl="1"/>
            <a:r>
              <a:rPr lang="en-US" dirty="0"/>
              <a:t>C</a:t>
            </a:r>
            <a:r>
              <a:rPr lang="en-US" dirty="0" smtClean="0"/>
              <a:t>hanged </a:t>
            </a:r>
            <a:r>
              <a:rPr lang="en-US" dirty="0"/>
              <a:t>section 7.1.5 email list reference to refer to WG rather than TG email </a:t>
            </a:r>
            <a:r>
              <a:rPr lang="en-US" dirty="0" smtClean="0"/>
              <a:t>lists</a:t>
            </a:r>
          </a:p>
          <a:p>
            <a:pPr lvl="1"/>
            <a:r>
              <a:rPr lang="en-US" dirty="0" smtClean="0"/>
              <a:t>Addition </a:t>
            </a:r>
            <a:r>
              <a:rPr lang="en-US" dirty="0"/>
              <a:t>to 7.1.5 for mentor document posting, to be consistent with 8.3 </a:t>
            </a:r>
            <a:r>
              <a:rPr lang="en-US" dirty="0" smtClean="0"/>
              <a:t>text</a:t>
            </a:r>
          </a:p>
          <a:p>
            <a:endParaRPr lang="en-US" dirty="0" smtClean="0"/>
          </a:p>
          <a:p>
            <a:r>
              <a:rPr lang="en-US" dirty="0" smtClean="0"/>
              <a:t>Consider a motion to approve the changes</a:t>
            </a:r>
            <a:endParaRPr lang="en-US"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Operations Manual (OM) changes</a:t>
            </a:r>
            <a:endParaRPr lang="en-GB" dirty="0"/>
          </a:p>
        </p:txBody>
      </p:sp>
      <p:sp>
        <p:nvSpPr>
          <p:cNvPr id="3" name="Content Placeholder 2"/>
          <p:cNvSpPr>
            <a:spLocks noGrp="1"/>
          </p:cNvSpPr>
          <p:nvPr>
            <p:ph idx="1"/>
          </p:nvPr>
        </p:nvSpPr>
        <p:spPr/>
        <p:txBody>
          <a:bodyPr/>
          <a:lstStyle/>
          <a:p>
            <a:r>
              <a:rPr lang="en-GB" dirty="0" smtClean="0"/>
              <a:t>Move: Accept </a:t>
            </a:r>
            <a:r>
              <a:rPr lang="en-GB" dirty="0" smtClean="0"/>
              <a:t>document </a:t>
            </a:r>
            <a:r>
              <a:rPr lang="en-GB" dirty="0" smtClean="0"/>
              <a:t>11-14/0629r5 </a:t>
            </a:r>
            <a:r>
              <a:rPr lang="en-GB" dirty="0" smtClean="0"/>
              <a:t>as the 802.11 operations manual.</a:t>
            </a:r>
          </a:p>
          <a:p>
            <a:r>
              <a:rPr lang="en-GB" dirty="0" smtClean="0"/>
              <a:t>Moved: Dorothy </a:t>
            </a:r>
            <a:r>
              <a:rPr lang="en-GB" dirty="0" smtClean="0"/>
              <a:t>Stanley</a:t>
            </a:r>
            <a:endParaRPr lang="en-GB" dirty="0" smtClean="0"/>
          </a:p>
          <a:p>
            <a:r>
              <a:rPr lang="en-GB" dirty="0" smtClean="0"/>
              <a:t>Seconded: </a:t>
            </a:r>
          </a:p>
          <a:p>
            <a:r>
              <a:rPr lang="en-GB" dirty="0" smtClean="0"/>
              <a:t>Result: </a:t>
            </a:r>
          </a:p>
          <a:p>
            <a:endParaRPr lang="en-GB" dirty="0"/>
          </a:p>
          <a:p>
            <a:r>
              <a:rPr lang="en-GB" dirty="0" smtClean="0"/>
              <a:t>(Revision </a:t>
            </a:r>
            <a:r>
              <a:rPr lang="en-GB" dirty="0"/>
              <a:t>6</a:t>
            </a:r>
            <a:r>
              <a:rPr lang="en-GB" dirty="0" smtClean="0"/>
              <a:t> </a:t>
            </a:r>
            <a:r>
              <a:rPr lang="en-GB" dirty="0" smtClean="0"/>
              <a:t>will also be uploaded containing tracked changes accepted).</a:t>
            </a:r>
            <a:endParaRPr lang="en-GB" dirty="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488469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November 2014</a:t>
            </a:r>
            <a:endParaRPr lang="en-US"/>
          </a:p>
        </p:txBody>
      </p:sp>
      <p:sp>
        <p:nvSpPr>
          <p:cNvPr id="4099" name="Footer Placeholder 2"/>
          <p:cNvSpPr>
            <a:spLocks noGrp="1"/>
          </p:cNvSpPr>
          <p:nvPr>
            <p:ph type="ftr" sz="quarter" idx="11"/>
          </p:nvPr>
        </p:nvSpPr>
        <p:spPr>
          <a:noFill/>
        </p:spPr>
        <p:txBody>
          <a:bodyPr/>
          <a:lstStyle/>
          <a:p>
            <a:r>
              <a:rPr lang="en-US" smtClean="0"/>
              <a:t>D.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November 2014</a:t>
            </a:r>
            <a:endParaRPr lang="en-US"/>
          </a:p>
        </p:txBody>
      </p:sp>
      <p:sp>
        <p:nvSpPr>
          <p:cNvPr id="5123" name="Footer Placeholder 2"/>
          <p:cNvSpPr>
            <a:spLocks noGrp="1"/>
          </p:cNvSpPr>
          <p:nvPr>
            <p:ph type="ftr" sz="quarter" idx="11"/>
          </p:nvPr>
        </p:nvSpPr>
        <p:spPr>
          <a:noFill/>
        </p:spPr>
        <p:txBody>
          <a:bodyPr/>
          <a:lstStyle/>
          <a:p>
            <a:r>
              <a:rPr lang="en-US" smtClean="0"/>
              <a:t>D.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November 2014</a:t>
            </a:r>
            <a:endParaRPr lang="en-US"/>
          </a:p>
        </p:txBody>
      </p:sp>
      <p:sp>
        <p:nvSpPr>
          <p:cNvPr id="6147" name="Footer Placeholder 2"/>
          <p:cNvSpPr>
            <a:spLocks noGrp="1"/>
          </p:cNvSpPr>
          <p:nvPr>
            <p:ph type="ftr" sz="quarter" idx="11"/>
          </p:nvPr>
        </p:nvSpPr>
        <p:spPr>
          <a:noFill/>
        </p:spPr>
        <p:txBody>
          <a:bodyPr/>
          <a:lstStyle/>
          <a:p>
            <a:r>
              <a:rPr lang="en-US" smtClean="0"/>
              <a:t>D.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2014</a:t>
            </a:r>
            <a:endParaRPr lang="en-US"/>
          </a:p>
        </p:txBody>
      </p:sp>
      <p:sp>
        <p:nvSpPr>
          <p:cNvPr id="7171" name="Footer Placeholder 2"/>
          <p:cNvSpPr>
            <a:spLocks noGrp="1"/>
          </p:cNvSpPr>
          <p:nvPr>
            <p:ph type="ftr" sz="quarter" idx="11"/>
          </p:nvPr>
        </p:nvSpPr>
        <p:spPr>
          <a:noFill/>
        </p:spPr>
        <p:txBody>
          <a:bodyPr/>
          <a:lstStyle/>
          <a:p>
            <a:r>
              <a:rPr lang="en-US" smtClean="0"/>
              <a:t>D.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November 2014</a:t>
            </a:r>
            <a:endParaRPr lang="en-US"/>
          </a:p>
        </p:txBody>
      </p:sp>
      <p:sp>
        <p:nvSpPr>
          <p:cNvPr id="11" name="Footer Placeholder 10"/>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24679</TotalTime>
  <Words>1977</Words>
  <Application>Microsoft Office PowerPoint</Application>
  <PresentationFormat>On-screen Show (4:3)</PresentationFormat>
  <Paragraphs>325</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802-11-Submission</vt:lpstr>
      <vt:lpstr>Document</vt:lpstr>
      <vt:lpstr>2nd  Vice Chair Report November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November 2014 IEEE 802 EC Rule Changes</vt:lpstr>
      <vt:lpstr>802 LMSC OM: 4.3 Study Groups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Changes</vt:lpstr>
      <vt:lpstr>802.11 Operations Manual (OM)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11-14/0499r0</dc:subject>
  <dc:creator>dstanley@arubanetworks.com</dc:creator>
  <cp:keywords>May 2014</cp:keywords>
  <dc:description>Dorothy Stanley (Aruba Networks)</dc:description>
  <cp:lastModifiedBy>Dorothy Stanley</cp:lastModifiedBy>
  <cp:revision>127</cp:revision>
  <cp:lastPrinted>2014-04-08T14:44:21Z</cp:lastPrinted>
  <dcterms:created xsi:type="dcterms:W3CDTF">2012-03-12T21:29:33Z</dcterms:created>
  <dcterms:modified xsi:type="dcterms:W3CDTF">2014-11-07T03:34:23Z</dcterms:modified>
</cp:coreProperties>
</file>