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9" r:id="rId2"/>
    <p:sldId id="278" r:id="rId3"/>
    <p:sldId id="417" r:id="rId4"/>
    <p:sldId id="544" r:id="rId5"/>
    <p:sldId id="506" r:id="rId6"/>
    <p:sldId id="545" r:id="rId7"/>
    <p:sldId id="517" r:id="rId8"/>
    <p:sldId id="557" r:id="rId9"/>
    <p:sldId id="561" r:id="rId10"/>
    <p:sldId id="563" r:id="rId11"/>
    <p:sldId id="567" r:id="rId12"/>
    <p:sldId id="569" r:id="rId13"/>
    <p:sldId id="571" r:id="rId14"/>
    <p:sldId id="568" r:id="rId15"/>
    <p:sldId id="562" r:id="rId16"/>
    <p:sldId id="573" r:id="rId17"/>
    <p:sldId id="572" r:id="rId18"/>
    <p:sldId id="575" r:id="rId19"/>
    <p:sldId id="574" r:id="rId20"/>
    <p:sldId id="565" r:id="rId21"/>
    <p:sldId id="564" r:id="rId22"/>
    <p:sldId id="566" r:id="rId23"/>
    <p:sldId id="570" r:id="rId24"/>
    <p:sldId id="298" r:id="rId25"/>
    <p:sldId id="516" r:id="rId2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02" autoAdjust="0"/>
    <p:restoredTop sz="98993" autoAdjust="0"/>
  </p:normalViewPr>
  <p:slideViewPr>
    <p:cSldViewPr>
      <p:cViewPr varScale="1">
        <p:scale>
          <a:sx n="91" d="100"/>
          <a:sy n="91" d="100"/>
        </p:scale>
        <p:origin x="-129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802.11-11/1321r6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802.11-11/1321r6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802.11-11/1321r6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802.11-11/1321r6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24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802.11-11/1321r6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25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802.11-11/1321r6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802.11-11/1321r6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802.11-11/1321r6</a:t>
            </a:r>
            <a:endParaRPr 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802.11-11/1321r6</a:t>
            </a:r>
            <a:endParaRPr lang="en-US" sz="14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802.11-11/1321r6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802.11-11/1321r6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802.11-14/1321r6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352-00-000m-correction-to-23-3-18-4-4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361-42-000m-revmc-mac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4/11-14-0975-10-000m-lb202-gen-adhoc-comments.xlsx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353-03-000m-proposal-to-extend-element-id-space.doc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276-01-000m-issues-discovered-while-resolving-tgah-comments.doc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https/mentor.ieee.org/802.11/dcn/13/11-13-0123-07-000m-iso-jtc1-sc6-8802-11-2012-comments.xl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421-00-000m-reference-change-to-ts-24-234.doc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4/11-14-1520-00-0000-liaison-response-3gpp-document-reference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361-44-000m-revmc-mac-comments.xls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494-01-000m-pmk-caching-with-sae.doc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015-01-000m-some-clarifications-to-the-specification-related-to-location.doc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4/11-14-1275-00-000m-11ad-beamforming-fixes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41-000m-revmc-wg-ballot-comments.xl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urphy.events.ieee.org/ima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ntor.ieee.org/802.11/document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02-0000-802-11-operations-manual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grouper.ieee.org/groups/802/PNP/approved/IEEE_802_WG_PandP_v15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4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008-00-000m-revmc-minutes-for-sept-2014-athens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3/11-13-0095-14-000m-editor-reports.ppt" TargetMode="External"/><Relationship Id="rId4" Type="http://schemas.openxmlformats.org/officeDocument/2006/relationships/hyperlink" Target="https://mentor.ieee.org/802.11/dcn/14/11-14-1336-03-000m-tgmc-telecon-minutes-oct-2014.doc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361-42-000m-revmc-mac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4/11-14-0975-10-000m-lb202-gen-adhoc-comments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November 2014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2014-11-06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8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80  </a:t>
            </a:r>
            <a:r>
              <a:rPr lang="en-US" altLang="en-US" dirty="0" smtClean="0"/>
              <a:t>– Text changes not associated with CIDs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text changes in the following </a:t>
            </a:r>
            <a:r>
              <a:rPr lang="en-US" altLang="en-US" dirty="0" smtClean="0"/>
              <a:t>document </a:t>
            </a:r>
            <a:r>
              <a:rPr lang="en-US" altLang="en-US" dirty="0" smtClean="0"/>
              <a:t>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draft:</a:t>
            </a:r>
          </a:p>
          <a:p>
            <a:pPr marL="685800" lvl="2" indent="-342900"/>
            <a:r>
              <a:rPr lang="en-US" altLang="en-US" dirty="0" smtClean="0">
                <a:hlinkClick r:id="rId3"/>
              </a:rPr>
              <a:t>https</a:t>
            </a:r>
            <a:r>
              <a:rPr lang="en-US" altLang="en-US" dirty="0">
                <a:hlinkClick r:id="rId3"/>
              </a:rPr>
              <a:t>://</a:t>
            </a:r>
            <a:r>
              <a:rPr lang="en-US" altLang="en-US" dirty="0" smtClean="0">
                <a:hlinkClick r:id="rId3"/>
              </a:rPr>
              <a:t>mentor.ieee.org/802.11/dcn/14/11-14-1352-00-000m-correction-to-23-3-18-4-4.docx</a:t>
            </a:r>
            <a:r>
              <a:rPr lang="en-US" altLang="en-US" dirty="0" smtClean="0"/>
              <a:t> </a:t>
            </a:r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Jon Rosdahl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Ganesh </a:t>
            </a:r>
            <a:r>
              <a:rPr lang="en-US" altLang="en-US" dirty="0" err="1" smtClean="0"/>
              <a:t>Venkatesan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Unanimous consent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915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81 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Monday &amp; Tuesday </a:t>
            </a:r>
            <a:r>
              <a:rPr lang="en-US" altLang="en-US" dirty="0" smtClean="0"/>
              <a:t>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</a:t>
            </a:r>
            <a:r>
              <a:rPr lang="en-US" altLang="en-US" dirty="0" smtClean="0"/>
              <a:t>“</a:t>
            </a:r>
            <a:r>
              <a:rPr lang="en-US" dirty="0"/>
              <a:t>Motion MAC-AG</a:t>
            </a:r>
            <a:r>
              <a:rPr lang="en-US" altLang="en-US" dirty="0" smtClean="0"/>
              <a:t>” </a:t>
            </a:r>
            <a:r>
              <a:rPr lang="en-US" altLang="en-US" dirty="0" smtClean="0"/>
              <a:t>tab in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mentor.ieee.org/802.11/dcn/13/11-13-0361-42-000m-revmc-mac-comments.xls</a:t>
            </a:r>
            <a:r>
              <a:rPr lang="en-US" dirty="0" smtClean="0"/>
              <a:t>  </a:t>
            </a:r>
            <a:endParaRPr lang="en-US" dirty="0" smtClean="0"/>
          </a:p>
          <a:p>
            <a:pPr marL="685800" lvl="2" indent="-342900"/>
            <a:r>
              <a:rPr lang="en-US" altLang="en-US" dirty="0" smtClean="0"/>
              <a:t>The  “Gen </a:t>
            </a:r>
            <a:r>
              <a:rPr lang="en-US" altLang="en-US" dirty="0" smtClean="0"/>
              <a:t>SAT - A</a:t>
            </a:r>
            <a:r>
              <a:rPr lang="en-US" altLang="en-US" dirty="0" smtClean="0"/>
              <a:t>”  </a:t>
            </a:r>
            <a:r>
              <a:rPr lang="en-US" altLang="en-US" dirty="0" smtClean="0"/>
              <a:t>tab in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mentor.ieee.org/802.11/dcn/14/11-14-0975-10-000m-lb202-gen-adhoc-comments.xlsx</a:t>
            </a:r>
            <a:r>
              <a:rPr lang="en-US" altLang="en-US" dirty="0" smtClean="0"/>
              <a:t>  </a:t>
            </a:r>
            <a:r>
              <a:rPr lang="en-US" altLang="en-US" dirty="0"/>
              <a:t>[</a:t>
            </a:r>
            <a:r>
              <a:rPr lang="en-US" altLang="en-US" dirty="0" smtClean="0"/>
              <a:t>Includes </a:t>
            </a:r>
            <a:r>
              <a:rPr lang="en-US" altLang="en-US" dirty="0" smtClean="0"/>
              <a:t>CID 3517 as </a:t>
            </a:r>
            <a:r>
              <a:rPr lang="en-US" dirty="0" smtClean="0"/>
              <a:t>agreed on 2014-09-05 </a:t>
            </a:r>
            <a:r>
              <a:rPr lang="en-US" dirty="0" err="1" smtClean="0"/>
              <a:t>telecon</a:t>
            </a:r>
            <a:r>
              <a:rPr lang="en-US" dirty="0" smtClean="0"/>
              <a:t>, typo of 3317 vs 3517 in 11-14-1004r5 notes]</a:t>
            </a:r>
            <a:endParaRPr lang="en-US" dirty="0"/>
          </a:p>
          <a:p>
            <a:pPr marL="685800" lvl="2" indent="-342900"/>
            <a:r>
              <a:rPr lang="en-US" altLang="en-US" dirty="0" smtClean="0"/>
              <a:t>And CID 3200 in the “PHY VHT”  </a:t>
            </a:r>
            <a:r>
              <a:rPr lang="en-US" altLang="en-US" dirty="0"/>
              <a:t>tab in </a:t>
            </a:r>
            <a:r>
              <a:rPr lang="en-US" altLang="en-US" dirty="0">
                <a:hlinkClick r:id="rId4"/>
              </a:rPr>
              <a:t>https://mentor.ieee.org/802.11/dcn/14/11-14-0975-10-000m-lb202-gen-adhoc-comments.xlsx</a:t>
            </a:r>
            <a:endParaRPr lang="en-US" altLang="en-US" dirty="0" smtClean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 Jon Rosdahl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Guido Hiertz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13-0-1 Passes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406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 – WDS CIDs 3281, 3282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The resolution to CIDs 3281 and 3282 should </a:t>
            </a:r>
            <a:endParaRPr lang="en-US" alt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altLang="en-US" b="0" dirty="0" smtClean="0"/>
              <a:t>Delete the WDS term in the draft  - 10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b="0" dirty="0" smtClean="0"/>
              <a:t>Keep WDS term in the draft - 2</a:t>
            </a:r>
          </a:p>
          <a:p>
            <a:pPr marL="914400" lvl="1" indent="-457200">
              <a:buFont typeface="+mj-lt"/>
              <a:buAutoNum type="arabicPeriod"/>
            </a:pPr>
            <a:endParaRPr lang="en-US" altLang="en-US" dirty="0"/>
          </a:p>
          <a:p>
            <a:pPr marL="457200" lvl="1" indent="0">
              <a:buNone/>
            </a:pPr>
            <a:r>
              <a:rPr lang="en-US" altLang="en-US" dirty="0" smtClean="0"/>
              <a:t>Result: prepare resolutions for deleting the term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1262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– </a:t>
            </a:r>
            <a:r>
              <a:rPr lang="en-US" altLang="en-US" dirty="0" smtClean="0"/>
              <a:t>Extended Element ID space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text changes in the following </a:t>
            </a:r>
            <a:r>
              <a:rPr lang="en-US" altLang="en-US" dirty="0" smtClean="0"/>
              <a:t>document </a:t>
            </a:r>
            <a:r>
              <a:rPr lang="en-US" altLang="en-US" dirty="0" smtClean="0"/>
              <a:t>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draft:</a:t>
            </a:r>
          </a:p>
          <a:p>
            <a:pPr marL="685800" lvl="2" indent="-342900"/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mentor.ieee.org/802.11/dcn/14/11-14-1353-03-000m-proposal-to-extend-element-id-space.doc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109060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– Text changes </a:t>
            </a:r>
            <a:r>
              <a:rPr lang="en-US" altLang="en-US" dirty="0" smtClean="0"/>
              <a:t>– Timing Measurement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text changes in the following </a:t>
            </a:r>
            <a:r>
              <a:rPr lang="en-US" altLang="en-US" dirty="0" smtClean="0"/>
              <a:t>document </a:t>
            </a:r>
            <a:r>
              <a:rPr lang="en-US" altLang="en-US" dirty="0" smtClean="0"/>
              <a:t>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draft:</a:t>
            </a:r>
          </a:p>
          <a:p>
            <a:pPr marL="685800" lvl="2" indent="-342900"/>
            <a:r>
              <a:rPr lang="en-US" altLang="en-US" dirty="0" smtClean="0">
                <a:hlinkClick r:id="rId3"/>
              </a:rPr>
              <a:t>https://mentor.ieee.org/802.11/dcn/14/11-14-1276-01-000m-issues-discovered-while-resolving-tgah-comments.doc</a:t>
            </a:r>
            <a:r>
              <a:rPr lang="en-US" altLang="en-US" dirty="0" smtClean="0"/>
              <a:t> (Ganesh </a:t>
            </a:r>
            <a:r>
              <a:rPr lang="en-US" altLang="en-US" dirty="0" err="1" smtClean="0"/>
              <a:t>Venkatesan</a:t>
            </a:r>
            <a:r>
              <a:rPr lang="en-US" altLang="en-US" dirty="0" smtClean="0"/>
              <a:t>)</a:t>
            </a:r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365886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– ISO comments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</a:t>
            </a:r>
            <a:r>
              <a:rPr lang="en-US" altLang="en-US" dirty="0"/>
              <a:t>“</a:t>
            </a:r>
            <a:r>
              <a:rPr lang="en-US" altLang="en-US" dirty="0" smtClean="0"/>
              <a:t>N16035-11ac” and “N16036-11af</a:t>
            </a:r>
            <a:r>
              <a:rPr lang="en-US" altLang="en-US" dirty="0"/>
              <a:t>” </a:t>
            </a:r>
            <a:r>
              <a:rPr lang="en-US" altLang="en-US" dirty="0" smtClean="0"/>
              <a:t>tabs in </a:t>
            </a:r>
            <a:r>
              <a:rPr lang="en-US" dirty="0">
                <a:hlinkClick r:id="rId3"/>
              </a:rPr>
              <a:t>https</a:t>
            </a:r>
            <a:r>
              <a:rPr lang="en-US" dirty="0" smtClean="0">
                <a:hlinkClick r:id="rId3"/>
              </a:rPr>
              <a:t>://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mentor.ieee.org/802.11/dcn/13/11-13-0123-07-000m-iso-jtc1-sc6-8802-11-2012-comments.xls</a:t>
            </a:r>
            <a:r>
              <a:rPr lang="en-US" dirty="0" smtClean="0"/>
              <a:t> </a:t>
            </a:r>
          </a:p>
          <a:p>
            <a:pPr marL="342900" lvl="2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Moved: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130577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– Text changes </a:t>
            </a:r>
            <a:r>
              <a:rPr lang="en-US" altLang="en-US" dirty="0" smtClean="0"/>
              <a:t>– 3GPP Liaison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text changes in the following documents 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draft:</a:t>
            </a:r>
          </a:p>
          <a:p>
            <a:pPr marL="685800" lvl="2" indent="-342900"/>
            <a:r>
              <a:rPr lang="en-US" altLang="en-US" dirty="0" smtClean="0">
                <a:hlinkClick r:id="rId3"/>
              </a:rPr>
              <a:t>https://mentor.ieee.org/802.11/dcn/14/11-14-1421-00-000m-reference-change-to-ts-24-234.docx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 smtClean="0"/>
              <a:t>And approve </a:t>
            </a:r>
            <a:r>
              <a:rPr lang="en-US" altLang="en-US" dirty="0"/>
              <a:t>the liaison in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mentor.ieee.org/802.11/dcn/14/11-14-1520-00-0000-liaison-response-3gpp-document-reference.docx</a:t>
            </a:r>
            <a:r>
              <a:rPr lang="en-US" altLang="en-US" dirty="0" smtClean="0"/>
              <a:t> with editorial license to the WG chair</a:t>
            </a:r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Mike Montemurro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427222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Wednesday CIDs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</a:t>
            </a:r>
            <a:r>
              <a:rPr lang="en-US" altLang="en-US" dirty="0" smtClean="0"/>
              <a:t>“</a:t>
            </a:r>
            <a:r>
              <a:rPr lang="en-US" dirty="0"/>
              <a:t>Motion </a:t>
            </a:r>
            <a:r>
              <a:rPr lang="en-US" dirty="0" smtClean="0"/>
              <a:t>MAC-AH</a:t>
            </a:r>
            <a:r>
              <a:rPr lang="en-US" altLang="en-US" dirty="0" smtClean="0"/>
              <a:t>” </a:t>
            </a:r>
            <a:r>
              <a:rPr lang="en-US" altLang="en-US" dirty="0" smtClean="0"/>
              <a:t>tab in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mentor.ieee.org/802.11/dcn/13/11-13-0361-44-000m-revmc-mac-comments.xls</a:t>
            </a:r>
            <a:r>
              <a:rPr lang="en-US" dirty="0" smtClean="0"/>
              <a:t> </a:t>
            </a:r>
            <a:endParaRPr lang="en-US" dirty="0" smtClean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 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114020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– </a:t>
            </a:r>
            <a:r>
              <a:rPr lang="en-US" altLang="en-US" dirty="0" smtClean="0"/>
              <a:t>Thurs PM1 CIDs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Resolve the indicated CIDs as follows:</a:t>
            </a:r>
            <a:endParaRPr lang="en-US" altLang="en-US" dirty="0" smtClean="0"/>
          </a:p>
          <a:p>
            <a:pPr marL="685800" lvl="2" indent="-342900"/>
            <a:r>
              <a:rPr lang="en-US" altLang="en-US" dirty="0" smtClean="0"/>
              <a:t>CIDs 3427 and 3429 as “revised” with a resolution of “</a:t>
            </a:r>
            <a:r>
              <a:rPr lang="en-GB" dirty="0"/>
              <a:t>incorporate the text changes in </a:t>
            </a:r>
            <a:r>
              <a:rPr lang="en-GB" dirty="0" smtClean="0"/>
              <a:t>11-14/1357r2”</a:t>
            </a:r>
          </a:p>
          <a:p>
            <a:pPr marL="685800" lvl="2" indent="-342900"/>
            <a:r>
              <a:rPr lang="en-GB" altLang="en-US" dirty="0" smtClean="0"/>
              <a:t>CID 3426 as “Rejected” with a resolution of “</a:t>
            </a:r>
            <a:r>
              <a:rPr lang="en-US" dirty="0"/>
              <a:t>256 is the output length. And there is no confusion as the convention is</a:t>
            </a:r>
            <a:r>
              <a:rPr lang="en-US" dirty="0" smtClean="0"/>
              <a:t>:[</a:t>
            </a:r>
            <a:r>
              <a:rPr lang="en-US" dirty="0"/>
              <a:t>HMAC-]SHA-&lt;name&gt;[-n</a:t>
            </a:r>
            <a:r>
              <a:rPr lang="en-US" dirty="0" smtClean="0"/>
              <a:t>]”</a:t>
            </a:r>
          </a:p>
          <a:p>
            <a:pPr marL="685800" lvl="2" indent="-342900"/>
            <a:r>
              <a:rPr lang="en-US" altLang="en-US" dirty="0" smtClean="0"/>
              <a:t>CID 3721 as “Revised” with a resolution of “Incorporate the text changes in 11-14-1517r0”</a:t>
            </a:r>
          </a:p>
          <a:p>
            <a:pPr marL="685800" lvl="2" indent="-342900"/>
            <a:r>
              <a:rPr lang="en-US" altLang="en-US" dirty="0" smtClean="0"/>
              <a:t>CID 3396 as “Revised” with a resolution of “</a:t>
            </a:r>
            <a:r>
              <a:rPr lang="en-US" altLang="en-US" dirty="0"/>
              <a:t>“Incorporate the text changes in </a:t>
            </a:r>
            <a:r>
              <a:rPr lang="en-US" altLang="en-US" dirty="0" smtClean="0"/>
              <a:t>11-14-1003r4 for CID 3396”</a:t>
            </a:r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56566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– Text changes </a:t>
            </a:r>
            <a:r>
              <a:rPr lang="en-US" altLang="en-US" dirty="0" smtClean="0"/>
              <a:t>– PMKs &amp; SAE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text changes in the following </a:t>
            </a:r>
            <a:r>
              <a:rPr lang="en-US" altLang="en-US" dirty="0" smtClean="0"/>
              <a:t>document </a:t>
            </a:r>
            <a:r>
              <a:rPr lang="en-US" altLang="en-US" dirty="0" smtClean="0"/>
              <a:t>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draft:</a:t>
            </a:r>
          </a:p>
          <a:p>
            <a:pPr marL="685800" lvl="2" indent="-342900"/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mentor.ieee.org/802.11/dcn/14/11-14-1494-01-000m-pmk-caching-with-sae.docx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320879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November 2014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</a:t>
            </a:r>
            <a:r>
              <a:rPr lang="en-US" altLang="en-US" dirty="0" smtClean="0"/>
              <a:t>–  CID 3052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Resolve CIDs </a:t>
            </a:r>
            <a:r>
              <a:rPr lang="en-US" altLang="en-US" dirty="0" smtClean="0"/>
              <a:t>3052 </a:t>
            </a:r>
            <a:r>
              <a:rPr lang="en-US" altLang="en-US" dirty="0" smtClean="0"/>
              <a:t>as </a:t>
            </a:r>
            <a:r>
              <a:rPr lang="en-US" altLang="en-US" dirty="0" smtClean="0"/>
              <a:t>“revised” with a resolution of  “Incorporate the text changes listed below:</a:t>
            </a:r>
            <a:endParaRPr lang="en-US" altLang="en-US" dirty="0" smtClean="0"/>
          </a:p>
          <a:p>
            <a:pPr lvl="1"/>
            <a:r>
              <a:rPr lang="en-US" dirty="0" smtClean="0"/>
              <a:t>Change </a:t>
            </a:r>
            <a:r>
              <a:rPr lang="en-US" dirty="0"/>
              <a:t>the protocol capability and reference cell values at 2762.45 to: “Transmitter of Fine Timing Measurement Range request and receiver of Fine Timing Measurement Range report” and “10.11.9.11”.</a:t>
            </a:r>
          </a:p>
          <a:p>
            <a:pPr lvl="1"/>
            <a:r>
              <a:rPr lang="en-US" dirty="0"/>
              <a:t> </a:t>
            </a:r>
            <a:r>
              <a:rPr lang="en-US" dirty="0" smtClean="0"/>
              <a:t>Change </a:t>
            </a:r>
            <a:r>
              <a:rPr lang="en-US" dirty="0"/>
              <a:t>the protocol capability and reference cell values at 2762.53 to: “Receiver of Fine Timing Measurement Range request and transmitter of Fine Timing Measurement Range report” and “10.11.9.11</a:t>
            </a:r>
            <a:r>
              <a:rPr lang="en-US" dirty="0" smtClean="0"/>
              <a:t>”.”</a:t>
            </a:r>
            <a:endParaRPr lang="en-US" dirty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030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–CIDs 3432, 3433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Resolve CIDs </a:t>
            </a:r>
            <a:r>
              <a:rPr lang="en-US" altLang="en-US" dirty="0" smtClean="0"/>
              <a:t>3432 and 3433 </a:t>
            </a:r>
            <a:r>
              <a:rPr lang="en-US" altLang="en-US" dirty="0" smtClean="0"/>
              <a:t>as </a:t>
            </a:r>
            <a:r>
              <a:rPr lang="en-US" altLang="en-US" dirty="0" smtClean="0"/>
              <a:t>“revised” with a resolution of  “Incorporate the text changes listed below:</a:t>
            </a:r>
            <a:endParaRPr lang="en-US" altLang="en-US" dirty="0" smtClean="0"/>
          </a:p>
          <a:p>
            <a:pPr lvl="1"/>
            <a:r>
              <a:rPr lang="en-GB" sz="1400" dirty="0" smtClean="0"/>
              <a:t>Change “destroy” to “delete” at 102.56, 103.7, 103.13, 1671.12, 1695.5, 1695.40, 1863.33, 1870.5, 1870.14, 1870.20, 1911.1, 1938.43, 2062.45.</a:t>
            </a:r>
            <a:endParaRPr lang="en-US" sz="1400" dirty="0" smtClean="0"/>
          </a:p>
          <a:p>
            <a:pPr lvl="1"/>
            <a:r>
              <a:rPr lang="en-GB" sz="1400" dirty="0"/>
              <a:t> </a:t>
            </a:r>
            <a:r>
              <a:rPr lang="en-GB" sz="1400" dirty="0" smtClean="0"/>
              <a:t>Change </a:t>
            </a:r>
            <a:r>
              <a:rPr lang="en-GB" sz="1400" dirty="0"/>
              <a:t>“destroyed” to “deleted” at 102.55, 238.62, 1862.12, 1867.52, 1870.25, 1922.49, 1922.50, 2010.18.</a:t>
            </a:r>
            <a:endParaRPr lang="en-US" sz="1400" dirty="0"/>
          </a:p>
          <a:p>
            <a:pPr lvl="1"/>
            <a:r>
              <a:rPr lang="en-GB" sz="1400" dirty="0"/>
              <a:t> </a:t>
            </a:r>
            <a:r>
              <a:rPr lang="en-GB" sz="1400" dirty="0" smtClean="0"/>
              <a:t>Change </a:t>
            </a:r>
            <a:r>
              <a:rPr lang="en-GB" sz="1400" dirty="0"/>
              <a:t>“destruction” to “deletion” at 1173.24. </a:t>
            </a:r>
            <a:endParaRPr lang="en-GB" sz="1400" dirty="0" smtClean="0"/>
          </a:p>
          <a:p>
            <a:pPr lvl="1"/>
            <a:r>
              <a:rPr lang="en-GB" sz="1400" dirty="0"/>
              <a:t>Change 1867.53 as follows: “Protocol instances that transition into </a:t>
            </a:r>
            <a:r>
              <a:rPr lang="en-GB" sz="1400" i="1" dirty="0"/>
              <a:t>Nothing</a:t>
            </a:r>
            <a:r>
              <a:rPr lang="en-GB" sz="1400" dirty="0"/>
              <a:t> state</a:t>
            </a:r>
            <a:r>
              <a:rPr lang="en-GB" sz="1400" strike="sngStrike" dirty="0"/>
              <a:t> will</a:t>
            </a:r>
            <a:r>
              <a:rPr lang="en-GB" sz="1400" u="sng" dirty="0"/>
              <a:t> shall</a:t>
            </a:r>
            <a:r>
              <a:rPr lang="en-GB" sz="1400" dirty="0"/>
              <a:t> immediately be</a:t>
            </a:r>
            <a:r>
              <a:rPr lang="en-GB" sz="1400" strike="sngStrike" dirty="0"/>
              <a:t> destroyed with their state zeroed and returned to the memory pool</a:t>
            </a:r>
            <a:r>
              <a:rPr lang="en-GB" sz="1400" u="sng" dirty="0"/>
              <a:t> irretrievably deleted</a:t>
            </a:r>
            <a:r>
              <a:rPr lang="en-GB" sz="1400" dirty="0"/>
              <a:t>.”</a:t>
            </a:r>
            <a:endParaRPr lang="en-US" sz="1400" dirty="0"/>
          </a:p>
          <a:p>
            <a:pPr lvl="1"/>
            <a:r>
              <a:rPr lang="en-GB" sz="1400" dirty="0"/>
              <a:t> </a:t>
            </a:r>
            <a:r>
              <a:rPr lang="en-GB" sz="1400" dirty="0" smtClean="0"/>
              <a:t>Change </a:t>
            </a:r>
            <a:r>
              <a:rPr lang="en-GB" sz="1400" dirty="0"/>
              <a:t>1870.5 as follows: “The parent process</a:t>
            </a:r>
            <a:r>
              <a:rPr lang="en-GB" sz="1400" strike="sngStrike" dirty="0"/>
              <a:t> also destroys</a:t>
            </a:r>
            <a:r>
              <a:rPr lang="en-GB" sz="1400" u="sng" dirty="0"/>
              <a:t> shall delete</a:t>
            </a:r>
            <a:r>
              <a:rPr lang="en-GB" sz="1400" dirty="0"/>
              <a:t> protocol instances</a:t>
            </a:r>
            <a:r>
              <a:rPr lang="en-GB" sz="1400" strike="sngStrike" dirty="0"/>
              <a:t> by zeroing out the state of the protocol instance and returning it to the memory pool</a:t>
            </a:r>
            <a:r>
              <a:rPr lang="en-GB" sz="1400" u="sng" dirty="0"/>
              <a:t> irretrievably</a:t>
            </a:r>
            <a:r>
              <a:rPr lang="en-GB" sz="1400" dirty="0"/>
              <a:t>.”</a:t>
            </a:r>
            <a:endParaRPr lang="en-US" sz="1400" dirty="0"/>
          </a:p>
          <a:p>
            <a:pPr lvl="1"/>
            <a:r>
              <a:rPr lang="en-GB" sz="1400" dirty="0"/>
              <a:t>Change 1937.44 as follows: “</a:t>
            </a:r>
            <a:r>
              <a:rPr lang="en-GB" sz="1400" strike="sngStrike" dirty="0" smtClean="0"/>
              <a:t>securely </a:t>
            </a:r>
            <a:r>
              <a:rPr lang="en-GB" sz="1400" u="sng" dirty="0" smtClean="0"/>
              <a:t>irretrievably</a:t>
            </a:r>
            <a:r>
              <a:rPr lang="en-GB" sz="1400" dirty="0" smtClean="0"/>
              <a:t> </a:t>
            </a:r>
            <a:r>
              <a:rPr lang="en-GB" sz="1400" dirty="0"/>
              <a:t>delete </a:t>
            </a:r>
            <a:r>
              <a:rPr lang="en-GB" sz="1400" strike="sngStrike" dirty="0"/>
              <a:t>all </a:t>
            </a:r>
            <a:r>
              <a:rPr lang="en-GB" sz="1400" strike="sngStrike" dirty="0" smtClean="0"/>
              <a:t>unused </a:t>
            </a:r>
            <a:r>
              <a:rPr lang="en-GB" sz="1400" u="sng" dirty="0" smtClean="0"/>
              <a:t>the </a:t>
            </a:r>
            <a:r>
              <a:rPr lang="en-GB" sz="1400" u="sng" dirty="0"/>
              <a:t>other</a:t>
            </a:r>
            <a:r>
              <a:rPr lang="en-GB" sz="1400" dirty="0"/>
              <a:t> bits”.</a:t>
            </a:r>
            <a:endParaRPr lang="en-US" sz="1400" dirty="0"/>
          </a:p>
          <a:p>
            <a:pPr lvl="1"/>
            <a:r>
              <a:rPr lang="en-GB" sz="1400" dirty="0"/>
              <a:t>at 1938.43 (“— Truncate-128(-) returns the first 128 bits of its argument </a:t>
            </a:r>
            <a:r>
              <a:rPr lang="en-GB" sz="1400" dirty="0" smtClean="0"/>
              <a:t>and </a:t>
            </a:r>
            <a:r>
              <a:rPr lang="en-GB" sz="1400" u="sng" dirty="0" smtClean="0"/>
              <a:t>irretrievably deletes</a:t>
            </a:r>
            <a:r>
              <a:rPr lang="en-GB" sz="1400" dirty="0" smtClean="0"/>
              <a:t> </a:t>
            </a:r>
            <a:r>
              <a:rPr lang="en-GB" sz="1400" strike="sngStrike" dirty="0"/>
              <a:t>securely destroys</a:t>
            </a:r>
            <a:r>
              <a:rPr lang="en-GB" sz="1400" dirty="0"/>
              <a:t> the remainder</a:t>
            </a:r>
            <a:r>
              <a:rPr lang="en-GB" sz="1400" dirty="0" smtClean="0"/>
              <a:t>.”).”</a:t>
            </a:r>
          </a:p>
          <a:p>
            <a:pPr lvl="1"/>
            <a:r>
              <a:rPr lang="en-GB" sz="1400" dirty="0" smtClean="0"/>
              <a:t>Also </a:t>
            </a:r>
            <a:r>
              <a:rPr lang="en-US" sz="1400" dirty="0"/>
              <a:t>– Delete the extra space at 1952.24</a:t>
            </a:r>
            <a:r>
              <a:rPr lang="en-US" sz="1400" dirty="0" smtClean="0"/>
              <a:t>. and – </a:t>
            </a:r>
            <a:r>
              <a:rPr lang="en-US" sz="1400" dirty="0"/>
              <a:t>Change “from the </a:t>
            </a:r>
            <a:r>
              <a:rPr lang="en-US" sz="1400" dirty="0" err="1"/>
              <a:t>keyseed</a:t>
            </a:r>
            <a:r>
              <a:rPr lang="en-US" sz="1400" dirty="0"/>
              <a:t>” to “from </a:t>
            </a:r>
            <a:r>
              <a:rPr lang="en-US" sz="1400" i="1" dirty="0" err="1"/>
              <a:t>keyseed</a:t>
            </a:r>
            <a:r>
              <a:rPr lang="en-US" sz="1400" dirty="0"/>
              <a:t>” at 2009.50 and change “</a:t>
            </a:r>
            <a:r>
              <a:rPr lang="en-US" sz="1400" dirty="0" err="1"/>
              <a:t>Keyseed</a:t>
            </a:r>
            <a:r>
              <a:rPr lang="en-US" sz="1400" dirty="0"/>
              <a:t>” to “</a:t>
            </a:r>
            <a:r>
              <a:rPr lang="en-US" sz="1400" i="1" dirty="0" err="1"/>
              <a:t>keyseed</a:t>
            </a:r>
            <a:r>
              <a:rPr lang="en-US" sz="1400" dirty="0"/>
              <a:t>” at 2010.18</a:t>
            </a:r>
          </a:p>
          <a:p>
            <a:r>
              <a:rPr lang="en-US" altLang="en-US" dirty="0" smtClean="0"/>
              <a:t>Moved: Seconded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 Result</a:t>
            </a:r>
            <a:r>
              <a:rPr lang="en-US" altLang="en-US" dirty="0" smtClean="0"/>
              <a:t>: </a:t>
            </a:r>
            <a:endParaRPr lang="en-US" altLang="en-US" dirty="0" smtClean="0"/>
          </a:p>
          <a:p>
            <a:r>
              <a:rPr lang="en-US" altLang="en-US" sz="1400" dirty="0" smtClean="0"/>
              <a:t>Note: resolution from 11-14-1104r4 with only changes applicable to these comments</a:t>
            </a:r>
            <a:endParaRPr lang="en-US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51122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</a:t>
            </a:r>
            <a:r>
              <a:rPr lang="en-US" altLang="en-US" dirty="0" smtClean="0"/>
              <a:t>– 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Resolve the following CIDs </a:t>
            </a:r>
            <a:r>
              <a:rPr lang="en-US" altLang="en-US" dirty="0"/>
              <a:t>a</a:t>
            </a:r>
            <a:r>
              <a:rPr lang="en-US" altLang="en-US" dirty="0" smtClean="0"/>
              <a:t>s “Rejected” with a resolution </a:t>
            </a:r>
            <a:r>
              <a:rPr lang="en-US" altLang="en-US" dirty="0"/>
              <a:t>of </a:t>
            </a:r>
            <a:endParaRPr lang="en-US" altLang="en-US" dirty="0" smtClean="0"/>
          </a:p>
          <a:p>
            <a:pPr marL="685800" lvl="2" indent="-342900"/>
            <a:r>
              <a:rPr lang="en-US" altLang="en-US" dirty="0" smtClean="0"/>
              <a:t> </a:t>
            </a:r>
            <a:r>
              <a:rPr lang="en-US" altLang="en-US" dirty="0"/>
              <a:t>“The comment fails to identify changes in sufficient detail so that the specific wording of the changes that will satisfy the commenter can be </a:t>
            </a:r>
            <a:r>
              <a:rPr lang="en-US" altLang="en-US" dirty="0" smtClean="0"/>
              <a:t>determined.”</a:t>
            </a:r>
            <a:r>
              <a:rPr lang="en-US" altLang="en-US" dirty="0"/>
              <a:t> </a:t>
            </a:r>
            <a:endParaRPr lang="en-US" altLang="en-US" dirty="0" smtClean="0"/>
          </a:p>
          <a:p>
            <a:pPr marL="685800" lvl="2" indent="-342900"/>
            <a:r>
              <a:rPr lang="en-US" altLang="en-US" dirty="0" smtClean="0"/>
              <a:t>CIDs </a:t>
            </a:r>
            <a:r>
              <a:rPr lang="en-US" altLang="en-US" dirty="0"/>
              <a:t>3386, 3364</a:t>
            </a:r>
          </a:p>
          <a:p>
            <a:pPr marL="685800" lvl="2" indent="-342900"/>
            <a:endParaRPr lang="en-US" altLang="en-US" dirty="0" smtClean="0"/>
          </a:p>
          <a:p>
            <a:pPr marL="342900" lvl="1" indent="-342900">
              <a:buFontTx/>
              <a:buChar char="•"/>
            </a:pPr>
            <a:endParaRPr lang="en-US" altLang="en-US" dirty="0"/>
          </a:p>
          <a:p>
            <a:pPr marL="342900" lvl="1" indent="-342900">
              <a:buFontTx/>
              <a:buChar char="•"/>
            </a:pPr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192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– Text changes not associated with </a:t>
            </a:r>
            <a:r>
              <a:rPr lang="en-US" altLang="en-US" dirty="0" smtClean="0"/>
              <a:t>CIDs – still need discussion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text changes in the following documents 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draft:</a:t>
            </a:r>
          </a:p>
          <a:p>
            <a:pPr marL="685800" lvl="2" indent="-342900"/>
            <a:r>
              <a:rPr lang="en-US" altLang="en-US" dirty="0" smtClean="0">
                <a:hlinkClick r:id="rId3"/>
              </a:rPr>
              <a:t>https</a:t>
            </a:r>
            <a:r>
              <a:rPr lang="en-US" altLang="en-US" dirty="0">
                <a:hlinkClick r:id="rId3"/>
              </a:rPr>
              <a:t>://</a:t>
            </a:r>
            <a:r>
              <a:rPr lang="en-US" altLang="en-US" dirty="0" smtClean="0">
                <a:hlinkClick r:id="rId3"/>
              </a:rPr>
              <a:t>mentor.ieee.org/802.11/dcn/14/11-14-1015-01-000m-some-clarifications-to-the-specification-related-to-location.doc</a:t>
            </a:r>
            <a:r>
              <a:rPr lang="en-US" altLang="en-US" dirty="0" smtClean="0"/>
              <a:t>  </a:t>
            </a:r>
          </a:p>
          <a:p>
            <a:pPr marL="685800" lvl="2" indent="-342900"/>
            <a:r>
              <a:rPr lang="en-US" altLang="en-US" dirty="0" smtClean="0">
                <a:hlinkClick r:id="rId4"/>
              </a:rPr>
              <a:t>https://mentor.ieee.org/802.11/dcn/14/11-14-1275-00-000m-11ad-beamforming-fixes.docx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 smtClean="0"/>
              <a:t>ANQP </a:t>
            </a:r>
            <a:r>
              <a:rPr lang="en-US" altLang="en-US" dirty="0" smtClean="0"/>
              <a:t>element </a:t>
            </a:r>
            <a:r>
              <a:rPr lang="en-US" altLang="en-US" dirty="0" smtClean="0"/>
              <a:t>submission</a:t>
            </a:r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267383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24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January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Complete comment Resolution</a:t>
            </a:r>
          </a:p>
          <a:p>
            <a:r>
              <a:rPr lang="en-US" altLang="en-US" dirty="0" smtClean="0"/>
              <a:t>Conference Calls 10am Eastern  2 hour</a:t>
            </a:r>
          </a:p>
          <a:p>
            <a:pPr lvl="1"/>
            <a:r>
              <a:rPr lang="en-US" altLang="en-US" dirty="0" smtClean="0"/>
              <a:t>Nov 21, Dec 5, 12, Jan 9</a:t>
            </a:r>
          </a:p>
          <a:p>
            <a:r>
              <a:rPr lang="en-US" altLang="en-US" dirty="0" smtClean="0"/>
              <a:t>Ad-Hoc meeting – Planning 2015 July 7-8-9 (Tues-Thurs, HI location) to process SB comments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D3.0 is available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after successful ballot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25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mentor.ieee.org/802.11/dcn/13/11-13-0233-41-000m-revmc-wg-ballot-comments.xls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6091237"/>
            <a:ext cx="8305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Attendance reminder: </a:t>
            </a:r>
            <a:r>
              <a:rPr lang="en-US" altLang="en-US" sz="1200" dirty="0">
                <a:hlinkClick r:id="rId3"/>
              </a:rPr>
              <a:t>https://murphy.events.ieee.org/imat/</a:t>
            </a:r>
            <a:endParaRPr lang="en-US" altLang="en-US" sz="12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Documents: </a:t>
            </a:r>
            <a:r>
              <a:rPr lang="en-US" altLang="en-US" sz="1200" dirty="0">
                <a:hlinkClick r:id="rId4"/>
              </a:rPr>
              <a:t>https://mentor.ieee.org/802.11/documents</a:t>
            </a:r>
            <a:r>
              <a:rPr lang="en-US" altLang="en-US" sz="1200" dirty="0"/>
              <a:t> 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371600"/>
            <a:ext cx="4543425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</a:t>
            </a:r>
          </a:p>
          <a:p>
            <a:pPr lvl="1"/>
            <a:r>
              <a:rPr lang="en-US" altLang="en-US" sz="1600" dirty="0" smtClean="0"/>
              <a:t>Comment resolution – 11-14-1358 Mark </a:t>
            </a:r>
            <a:r>
              <a:rPr lang="en-US" altLang="en-US" sz="1600" dirty="0" smtClean="0"/>
              <a:t>Hamilton</a:t>
            </a:r>
            <a:endParaRPr lang="en-US" altLang="en-US" sz="1600" dirty="0"/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23850" y="4038600"/>
            <a:ext cx="45529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11ad Comment resolution</a:t>
            </a:r>
            <a:r>
              <a:rPr lang="en-US" altLang="en-US" sz="1600" dirty="0" smtClean="0"/>
              <a:t>:</a:t>
            </a: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r>
              <a:rPr lang="en-US" altLang="en-US" sz="1600" dirty="0" smtClean="0"/>
              <a:t>Carlos Cordeiro: 1274, 1275, </a:t>
            </a:r>
            <a:r>
              <a:rPr lang="en-US" altLang="en-US" sz="1600" dirty="0" smtClean="0"/>
              <a:t>1413</a:t>
            </a:r>
            <a:endParaRPr lang="en-US" altLang="en-US" sz="1600" dirty="0" smtClean="0"/>
          </a:p>
        </p:txBody>
      </p:sp>
      <p:sp>
        <p:nvSpPr>
          <p:cNvPr id="4105" name="Rectangle 36"/>
          <p:cNvSpPr>
            <a:spLocks noChangeArrowheads="1"/>
          </p:cNvSpPr>
          <p:nvPr/>
        </p:nvSpPr>
        <p:spPr bwMode="auto">
          <a:xfrm>
            <a:off x="4687186" y="2766148"/>
            <a:ext cx="4419600" cy="1767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Thursday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CID 3396 – </a:t>
            </a:r>
            <a:r>
              <a:rPr lang="en-US" altLang="en-US" sz="1600" dirty="0" err="1" smtClean="0"/>
              <a:t>Wookbong</a:t>
            </a:r>
            <a:r>
              <a:rPr lang="en-US" altLang="en-US" sz="1600" dirty="0" smtClean="0"/>
              <a:t> 11-14-1003, CID 3721 Eldad 11-14-1517, 11-14-793 Matt F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ANQP addition 11-14-1519 McCann</a:t>
            </a:r>
          </a:p>
          <a:p>
            <a:pPr lvl="1"/>
            <a:r>
              <a:rPr lang="en-US" altLang="en-US" sz="1600" dirty="0" smtClean="0"/>
              <a:t>CIDs 3426, 3247, 3429 – 11-14-1357r1, 11-14-1104; 11-14-1494</a:t>
            </a:r>
            <a:r>
              <a:rPr lang="en-US" altLang="en-US" sz="1600" dirty="0"/>
              <a:t>, </a:t>
            </a:r>
            <a:r>
              <a:rPr lang="en-US" altLang="en-US" sz="1600" dirty="0" smtClean="0"/>
              <a:t>1493 </a:t>
            </a:r>
            <a:r>
              <a:rPr lang="en-US" altLang="en-US" sz="1600" dirty="0"/>
              <a:t>– Dan H</a:t>
            </a:r>
          </a:p>
          <a:p>
            <a:pPr lvl="1"/>
            <a:endParaRPr lang="en-US" altLang="en-US" sz="1600" dirty="0" smtClean="0"/>
          </a:p>
        </p:txBody>
      </p:sp>
      <p:sp>
        <p:nvSpPr>
          <p:cNvPr id="4107" name="Rectangle 1"/>
          <p:cNvSpPr>
            <a:spLocks noChangeArrowheads="1"/>
          </p:cNvSpPr>
          <p:nvPr/>
        </p:nvSpPr>
        <p:spPr bwMode="auto">
          <a:xfrm>
            <a:off x="333375" y="3048000"/>
            <a:ext cx="43910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PM1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11-14-1352 – Lisa Ward, 11-14-1052 PHY comments – Edward Au, </a:t>
            </a:r>
            <a:r>
              <a:rPr lang="en-US" altLang="en-US" sz="1600" dirty="0" err="1" smtClean="0"/>
              <a:t>Mingguan</a:t>
            </a:r>
            <a:r>
              <a:rPr lang="en-US" altLang="en-US" sz="1600" dirty="0" smtClean="0"/>
              <a:t> Xu, </a:t>
            </a:r>
            <a:r>
              <a:rPr lang="en-US" altLang="en-US" sz="1600" dirty="0" smtClean="0"/>
              <a:t>CID 3014 – </a:t>
            </a:r>
            <a:r>
              <a:rPr lang="en-US" altLang="en-US" sz="1600" dirty="0" err="1" smtClean="0"/>
              <a:t>Yongho</a:t>
            </a:r>
            <a:r>
              <a:rPr lang="en-US" altLang="en-US" sz="1600" dirty="0" smtClean="0"/>
              <a:t>, 1358 - Mark H</a:t>
            </a:r>
            <a:endParaRPr lang="en-US" altLang="en-US" sz="1600" dirty="0" smtClean="0"/>
          </a:p>
          <a:p>
            <a:pPr lvl="1">
              <a:lnSpc>
                <a:spcPct val="80000"/>
              </a:lnSpc>
            </a:pPr>
            <a:endParaRPr lang="en-US" altLang="en-US" sz="1600" dirty="0"/>
          </a:p>
        </p:txBody>
      </p:sp>
      <p:sp>
        <p:nvSpPr>
          <p:cNvPr id="4108" name="Rectangle 35"/>
          <p:cNvSpPr>
            <a:spLocks noChangeArrowheads="1"/>
          </p:cNvSpPr>
          <p:nvPr/>
        </p:nvSpPr>
        <p:spPr bwMode="auto">
          <a:xfrm>
            <a:off x="359651" y="4876800"/>
            <a:ext cx="4364749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PM1</a:t>
            </a:r>
          </a:p>
          <a:p>
            <a:pPr lvl="1"/>
            <a:r>
              <a:rPr lang="en-US" altLang="en-US" sz="1600" dirty="0" smtClean="0"/>
              <a:t>Motions, 11-14-1375 </a:t>
            </a:r>
            <a:r>
              <a:rPr lang="en-US" altLang="en-US" sz="1600" dirty="0"/>
              <a:t>– Guido </a:t>
            </a:r>
            <a:r>
              <a:rPr lang="en-US" altLang="en-US" sz="1600" dirty="0" smtClean="0"/>
              <a:t>Hiertz</a:t>
            </a:r>
          </a:p>
          <a:p>
            <a:pPr lvl="1"/>
            <a:r>
              <a:rPr lang="en-US" altLang="en-US" sz="1600" dirty="0" smtClean="0"/>
              <a:t>Location CIDs</a:t>
            </a:r>
            <a:r>
              <a:rPr lang="en-US" altLang="en-US" sz="1600" dirty="0" smtClean="0"/>
              <a:t>: 11-14-1014, 11-14-1015, 11-14-1276 </a:t>
            </a:r>
            <a:r>
              <a:rPr lang="en-US" altLang="en-US" sz="1600" dirty="0" smtClean="0"/>
              <a:t>– Ganesh, 1413 – Carlos C</a:t>
            </a:r>
            <a:endParaRPr lang="en-US" altLang="en-US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687186" y="1371600"/>
            <a:ext cx="44196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11-14-1421 3GPP </a:t>
            </a:r>
            <a:r>
              <a:rPr lang="en-US" altLang="en-US" sz="1600" dirty="0"/>
              <a:t>reference </a:t>
            </a:r>
            <a:r>
              <a:rPr lang="en-US" altLang="en-US" sz="1600" dirty="0" smtClean="0"/>
              <a:t>changes, 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11-14-1353 </a:t>
            </a:r>
            <a:r>
              <a:rPr lang="en-US" altLang="en-US" sz="1600" dirty="0" smtClean="0"/>
              <a:t>extend element ID </a:t>
            </a:r>
            <a:r>
              <a:rPr lang="en-US" altLang="en-US" sz="1600" dirty="0" smtClean="0"/>
              <a:t>space, 11-14-1518 Graham Smith, </a:t>
            </a:r>
            <a:r>
              <a:rPr lang="en-US" altLang="en-US" sz="1600" dirty="0" smtClean="0"/>
              <a:t>1358 – Mark H, </a:t>
            </a:r>
            <a:r>
              <a:rPr lang="en-US" altLang="en-US" sz="1600" dirty="0"/>
              <a:t>ISO comments </a:t>
            </a:r>
            <a:r>
              <a:rPr lang="en-US" altLang="en-US" sz="1600" dirty="0" smtClean="0"/>
              <a:t>11-13-0123, editor</a:t>
            </a: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4724400" y="4533408"/>
            <a:ext cx="4267200" cy="1788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 </a:t>
            </a:r>
          </a:p>
          <a:p>
            <a:pPr lvl="1"/>
            <a:r>
              <a:rPr lang="en-US" altLang="en-US" sz="1600" dirty="0" smtClean="0"/>
              <a:t>11-14-1015 – Ganesh, 1413 – Carlos C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11-14- 952 – Gabor, 11-14-1521 </a:t>
            </a:r>
            <a:r>
              <a:rPr lang="en-US" altLang="en-US" sz="1600" dirty="0" err="1" smtClean="0"/>
              <a:t>R.Roy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Plans </a:t>
            </a:r>
            <a:r>
              <a:rPr lang="en-US" altLang="en-US" sz="1600" dirty="0"/>
              <a:t>for January, Schedule</a:t>
            </a:r>
          </a:p>
          <a:p>
            <a:pPr lvl="1"/>
            <a:r>
              <a:rPr lang="en-US" altLang="en-US" sz="1600" dirty="0"/>
              <a:t>AOB, Adjourn</a:t>
            </a:r>
            <a:endParaRPr lang="en-US" altLang="en-US" sz="1400" dirty="0"/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www.ieee802.org/PNP/approved/IEEE_802_OM_v14.pdf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 smtClean="0">
                <a:hlinkClick r:id="rId11"/>
              </a:rPr>
              <a:t>http://grouper.ieee.org/groups/802/PNP/approved/IEEE_802_WG_PandP_v15.pdf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mentor.ieee.org/802.11/dcn/14/11-14-0629-02-0000-802-11-operations-manual.docx</a:t>
            </a:r>
            <a:r>
              <a:rPr lang="en-US" altLang="en-US" sz="1600" dirty="0" smtClean="0"/>
              <a:t> 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smtClean="0"/>
              <a:t>Attendance recording procedures</a:t>
            </a:r>
          </a:p>
          <a:p>
            <a:pPr lvl="1"/>
            <a:r>
              <a:rPr lang="en-US" altLang="en-US" smtClean="0">
                <a:hlinkClick r:id="rId3"/>
              </a:rPr>
              <a:t>https://imat.ieee.org</a:t>
            </a:r>
            <a:r>
              <a:rPr lang="en-US" altLang="en-US" smtClean="0"/>
              <a:t> </a:t>
            </a:r>
            <a:endParaRPr lang="en-US" altLang="en-US" sz="1800" smtClean="0"/>
          </a:p>
          <a:p>
            <a:pPr lvl="1"/>
            <a:r>
              <a:rPr lang="en-US" altLang="en-US" smtClean="0"/>
              <a:t>Must register before logging attendance</a:t>
            </a:r>
          </a:p>
          <a:p>
            <a:pPr lvl="1"/>
            <a:r>
              <a:rPr lang="en-US" altLang="en-US" smtClean="0"/>
              <a:t>Must log attendance during each 2 hour session</a:t>
            </a:r>
          </a:p>
          <a:p>
            <a:r>
              <a:rPr lang="en-US" altLang="en-US" smtClean="0"/>
              <a:t>Documentation</a:t>
            </a:r>
          </a:p>
          <a:p>
            <a:pPr lvl="1"/>
            <a:r>
              <a:rPr lang="en-US" altLang="en-US" smtClean="0">
                <a:hlinkClick r:id="rId4"/>
              </a:rPr>
              <a:t>http://mentor.ieee.org</a:t>
            </a:r>
            <a:endParaRPr lang="en-US" altLang="en-US" smtClean="0"/>
          </a:p>
          <a:p>
            <a:pPr lvl="1"/>
            <a:r>
              <a:rPr lang="en-US" altLang="en-US" smtClean="0"/>
              <a:t>Use “TGm”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Comment resolution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Athens minutes: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mentor.ieee.org/802.11/dcn/14/11-14-1008-00-000m-revmc-minutes-for-sept-2014-athens.docx</a:t>
            </a:r>
            <a:r>
              <a:rPr lang="en-US" altLang="en-US" dirty="0" smtClean="0"/>
              <a:t>  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Teleconference minutes</a:t>
            </a:r>
            <a:r>
              <a:rPr lang="en-US" altLang="en-US" dirty="0"/>
              <a:t>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mentor.ieee.org/802.11/dcn/14/11-14-1336-03-000m-tgmc-telecon-minutes-oct-2014.docx</a:t>
            </a:r>
            <a:r>
              <a:rPr lang="en-US" altLang="en-US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</a:t>
            </a:r>
            <a:r>
              <a:rPr lang="en-US" altLang="en-US"/>
              <a:t>: </a:t>
            </a:r>
            <a:r>
              <a:rPr lang="en-US" altLang="en-US">
                <a:hlinkClick r:id="rId5"/>
              </a:rPr>
              <a:t>https://</a:t>
            </a:r>
            <a:r>
              <a:rPr lang="en-US" altLang="en-US" smtClean="0">
                <a:hlinkClick r:id="rId5"/>
              </a:rPr>
              <a:t>mentor.ieee.org/802.11/dcn/13/11-13-0095-14-000m-editor-reports.ppt</a:t>
            </a:r>
            <a:r>
              <a:rPr lang="en-US" altLang="en-US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 smtClean="0">
                <a:solidFill>
                  <a:srgbClr val="006600"/>
                </a:solidFill>
              </a:rPr>
              <a:t>NesCom</a:t>
            </a:r>
            <a:r>
              <a:rPr lang="en-US" altLang="en-US" sz="2000" dirty="0" smtClean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Jan 2015 </a:t>
            </a:r>
            <a:r>
              <a:rPr lang="en-US" altLang="en-US" sz="2000" dirty="0">
                <a:solidFill>
                  <a:schemeClr val="accent2"/>
                </a:solidFill>
              </a:rPr>
              <a:t>– D4.0 Recirculation, </a:t>
            </a:r>
            <a:r>
              <a:rPr lang="en-US" altLang="en-US" sz="2000" dirty="0" smtClean="0">
                <a:solidFill>
                  <a:schemeClr val="accent2"/>
                </a:solidFill>
              </a:rPr>
              <a:t>goal to follow </a:t>
            </a:r>
            <a:r>
              <a:rPr lang="en-US" altLang="en-US" sz="2000" dirty="0">
                <a:solidFill>
                  <a:schemeClr val="accent2"/>
                </a:solidFill>
              </a:rPr>
              <a:t>with </a:t>
            </a:r>
            <a:r>
              <a:rPr lang="en-US" altLang="en-US" sz="2000" dirty="0" smtClean="0">
                <a:solidFill>
                  <a:schemeClr val="accent2"/>
                </a:solidFill>
              </a:rPr>
              <a:t>D5.0 unchanged </a:t>
            </a:r>
            <a:r>
              <a:rPr lang="en-US" altLang="en-US" sz="2000" dirty="0" smtClean="0"/>
              <a:t>(was Nov 2014) – if no </a:t>
            </a:r>
            <a:r>
              <a:rPr lang="en-US" altLang="en-US" sz="2000" dirty="0" err="1" smtClean="0"/>
              <a:t>recirc</a:t>
            </a:r>
            <a:r>
              <a:rPr lang="en-US" altLang="en-US" sz="2000" dirty="0" smtClean="0"/>
              <a:t> this week</a:t>
            </a: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Form Sponsor Pool:  Open Dec 15</a:t>
            </a:r>
            <a:r>
              <a:rPr lang="en-US" altLang="en-US" sz="2000" baseline="30000" dirty="0" smtClean="0">
                <a:solidFill>
                  <a:schemeClr val="accent2"/>
                </a:solidFill>
              </a:rPr>
              <a:t>th</a:t>
            </a:r>
            <a:r>
              <a:rPr lang="en-US" altLang="en-US" sz="2000" dirty="0" smtClean="0">
                <a:solidFill>
                  <a:schemeClr val="accent2"/>
                </a:solidFill>
              </a:rPr>
              <a:t> or so, close Feb 2015 – (min 45 days); good for 6 months (end of July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EC conditional </a:t>
            </a:r>
            <a:r>
              <a:rPr lang="en-US" altLang="en-US" sz="2000" dirty="0"/>
              <a:t>SB approval March </a:t>
            </a:r>
            <a:r>
              <a:rPr lang="en-US" altLang="en-US" sz="2000" dirty="0" smtClean="0"/>
              <a:t>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*new* - plan ad-hoc comment resolution meeting July 2015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</a:t>
            </a:r>
            <a:r>
              <a:rPr lang="en-US" altLang="en-US" sz="2000" dirty="0"/>
              <a:t>2015/March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March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79  </a:t>
            </a:r>
            <a:r>
              <a:rPr lang="en-US" altLang="en-US" dirty="0" smtClean="0"/>
              <a:t>– Teleconference 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“Motion MAC-AF” tab in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mentor.ieee.org/802.11/dcn/13/11-13-0361-42-000m-revmc-mac-comments.xls</a:t>
            </a:r>
            <a:r>
              <a:rPr lang="en-US" dirty="0" smtClean="0"/>
              <a:t> , except for CID 3355</a:t>
            </a:r>
            <a:endParaRPr lang="en-US" dirty="0" smtClean="0"/>
          </a:p>
          <a:p>
            <a:pPr marL="685800" lvl="2" indent="-342900"/>
            <a:r>
              <a:rPr lang="en-US" altLang="en-US" dirty="0" smtClean="0"/>
              <a:t>The  “Gen </a:t>
            </a:r>
            <a:r>
              <a:rPr lang="en-US" altLang="en-US" dirty="0" err="1" smtClean="0"/>
              <a:t>Telecon</a:t>
            </a:r>
            <a:r>
              <a:rPr lang="en-US" altLang="en-US" dirty="0" smtClean="0"/>
              <a:t> - Oct”  tab in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mentor.ieee.org/802.11/dcn/14/11-14-0975-10-000m-lb202-gen-adhoc-comments.xlsx</a:t>
            </a:r>
            <a:r>
              <a:rPr lang="en-US" altLang="en-US" dirty="0" smtClean="0"/>
              <a:t> , except for CIDs 3281 and 3282</a:t>
            </a:r>
            <a:endParaRPr lang="en-US" altLang="en-US" dirty="0" smtClean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Adrian Stephens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Jon Rosdahl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10-0-1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6151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372579</TotalTime>
  <Words>1873</Words>
  <Application>Microsoft Office PowerPoint</Application>
  <PresentationFormat>On-screen Show (4:3)</PresentationFormat>
  <Paragraphs>404</Paragraphs>
  <Slides>25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802-11-Submission</vt:lpstr>
      <vt:lpstr>Document</vt:lpstr>
      <vt:lpstr>IEEE 802.11 TGmc November 2014 Agenda</vt:lpstr>
      <vt:lpstr>Abstract</vt:lpstr>
      <vt:lpstr>TGmc Agenda</vt:lpstr>
      <vt:lpstr>TGmc – Monday PM1 </vt:lpstr>
      <vt:lpstr>PowerPoint Presentation</vt:lpstr>
      <vt:lpstr>Logistics </vt:lpstr>
      <vt:lpstr>Monday PM1 (continued) </vt:lpstr>
      <vt:lpstr>TGmc Plan of Record - modified</vt:lpstr>
      <vt:lpstr>Motion 79  – Teleconference CIDs </vt:lpstr>
      <vt:lpstr>Motion 80  – Text changes not associated with CIDs</vt:lpstr>
      <vt:lpstr>Motion 81  – Monday &amp; Tuesday CIDs </vt:lpstr>
      <vt:lpstr>Straw poll – WDS CIDs 3281, 3282</vt:lpstr>
      <vt:lpstr>Motion  – Extended Element ID space</vt:lpstr>
      <vt:lpstr>Motion  – Text changes – Timing Measurement</vt:lpstr>
      <vt:lpstr>Motion  – ISO comments </vt:lpstr>
      <vt:lpstr>Motion  – Text changes – 3GPP Liaison</vt:lpstr>
      <vt:lpstr>Motion  – Wednesday CIDs </vt:lpstr>
      <vt:lpstr>Motion  – Thurs PM1 CIDs</vt:lpstr>
      <vt:lpstr>Motion  – Text changes – PMKs &amp; SAE</vt:lpstr>
      <vt:lpstr>Motion  –  CID 3052</vt:lpstr>
      <vt:lpstr>Motion  –CIDs 3432, 3433</vt:lpstr>
      <vt:lpstr>Motion  –  </vt:lpstr>
      <vt:lpstr>Motion  – Text changes not associated with CIDs – still need discussion</vt:lpstr>
      <vt:lpstr>January Meeting Planning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1920</cp:revision>
  <cp:lastPrinted>1998-02-10T13:28:06Z</cp:lastPrinted>
  <dcterms:created xsi:type="dcterms:W3CDTF">2005-01-04T21:26:55Z</dcterms:created>
  <dcterms:modified xsi:type="dcterms:W3CDTF">2014-11-06T21:52:31Z</dcterms:modified>
</cp:coreProperties>
</file>