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9" r:id="rId2"/>
    <p:sldId id="365" r:id="rId3"/>
    <p:sldId id="370" r:id="rId4"/>
    <p:sldId id="372" r:id="rId5"/>
    <p:sldId id="373" r:id="rId6"/>
    <p:sldId id="374" r:id="rId7"/>
    <p:sldId id="375" r:id="rId8"/>
    <p:sldId id="376" r:id="rId9"/>
    <p:sldId id="377" r:id="rId10"/>
    <p:sldId id="378" r:id="rId11"/>
    <p:sldId id="367" r:id="rId12"/>
    <p:sldId id="379" r:id="rId13"/>
    <p:sldId id="380" r:id="rId14"/>
    <p:sldId id="342" r:id="rId15"/>
    <p:sldId id="371" r:id="rId16"/>
    <p:sldId id="369" r:id="rId17"/>
    <p:sldId id="381" r:id="rId1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BFBF"/>
    <a:srgbClr val="D6D6D6"/>
    <a:srgbClr val="00FF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07" autoAdjust="0"/>
    <p:restoredTop sz="94660"/>
  </p:normalViewPr>
  <p:slideViewPr>
    <p:cSldViewPr>
      <p:cViewPr varScale="1">
        <p:scale>
          <a:sx n="106" d="100"/>
          <a:sy n="106" d="100"/>
        </p:scale>
        <p:origin x="-9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rvl:Desktop:to%20file:IEEE:IEEE%20802.11aq:bloom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983202099737533"/>
          <c:y val="0.0307692307692308"/>
          <c:w val="0.877109580052493"/>
          <c:h val="0.830199878861296"/>
        </c:manualLayout>
      </c:layout>
      <c:scatterChart>
        <c:scatterStyle val="smoothMarker"/>
        <c:varyColors val="0"/>
        <c:ser>
          <c:idx val="0"/>
          <c:order val="0"/>
          <c:tx>
            <c:strRef>
              <c:f>[bloom.xlsx]summary!$O$5</c:f>
              <c:strCache>
                <c:ptCount val="1"/>
                <c:pt idx="0">
                  <c:v>n</c:v>
                </c:pt>
              </c:strCache>
            </c:strRef>
          </c:tx>
          <c:xVal>
            <c:numRef>
              <c:f>[bloom.xlsx]summary!$N$6:$N$14</c:f>
              <c:numCache>
                <c:formatCode>General</c:formatCode>
                <c:ptCount val="9"/>
                <c:pt idx="0">
                  <c:v>1.0E-5</c:v>
                </c:pt>
                <c:pt idx="1">
                  <c:v>0.0001</c:v>
                </c:pt>
                <c:pt idx="2">
                  <c:v>0.001</c:v>
                </c:pt>
                <c:pt idx="3">
                  <c:v>0.002</c:v>
                </c:pt>
                <c:pt idx="4">
                  <c:v>0.005</c:v>
                </c:pt>
                <c:pt idx="5">
                  <c:v>0.01</c:v>
                </c:pt>
                <c:pt idx="6">
                  <c:v>0.02</c:v>
                </c:pt>
                <c:pt idx="7">
                  <c:v>0.05</c:v>
                </c:pt>
                <c:pt idx="8">
                  <c:v>0.1</c:v>
                </c:pt>
              </c:numCache>
            </c:numRef>
          </c:xVal>
          <c:yVal>
            <c:numRef>
              <c:f>[bloom.xlsx]summary!$O$6:$O$14</c:f>
              <c:numCache>
                <c:formatCode>0.00</c:formatCode>
                <c:ptCount val="9"/>
                <c:pt idx="0">
                  <c:v>85.46635479386566</c:v>
                </c:pt>
                <c:pt idx="1">
                  <c:v>106.8329434923321</c:v>
                </c:pt>
                <c:pt idx="2">
                  <c:v>142.4439246564428</c:v>
                </c:pt>
                <c:pt idx="3">
                  <c:v>158.3314276493626</c:v>
                </c:pt>
                <c:pt idx="4">
                  <c:v>185.7132565740493</c:v>
                </c:pt>
                <c:pt idx="5">
                  <c:v>213.6658869846642</c:v>
                </c:pt>
                <c:pt idx="6">
                  <c:v>251.5240250732593</c:v>
                </c:pt>
                <c:pt idx="7">
                  <c:v>328.4565116819151</c:v>
                </c:pt>
                <c:pt idx="8">
                  <c:v>427.3317739693284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11455528"/>
        <c:axId val="-2111532072"/>
      </c:scatterChart>
      <c:valAx>
        <c:axId val="-2111455528"/>
        <c:scaling>
          <c:logBase val="10.0"/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en-US"/>
          </a:p>
        </c:txPr>
        <c:crossAx val="-2111532072"/>
        <c:crosses val="autoZero"/>
        <c:crossBetween val="midCat"/>
      </c:valAx>
      <c:valAx>
        <c:axId val="-2111532072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-2111455528"/>
        <c:crosses val="autoZero"/>
        <c:crossBetween val="midCat"/>
      </c:valAx>
      <c:spPr>
        <a:ln>
          <a:solidFill>
            <a:schemeClr val="bg2">
              <a:lumMod val="20000"/>
              <a:lumOff val="80000"/>
            </a:schemeClr>
          </a:solidFill>
        </a:ln>
      </c:spPr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802.11-12/0455r0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Motorola Mobility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41297" y="6475413"/>
            <a:ext cx="140262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Paul Lambert, Marvell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519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Paul Lambert, Marvell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519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Paul Lambert, Marvell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519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Paul Lambert, Marvell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383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Paul Lambert, Marvell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4519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Paul Lambert, Marvell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519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Paul Lambert, Marvell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519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Paul Lambert, Marvell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4519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Paul Lambert, Marvell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4519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519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41297" y="6475413"/>
            <a:ext cx="140262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Paul Lambert, Marvell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52017" y="6475413"/>
            <a:ext cx="51616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5FCE21BC-3A2D-4A13-9E57-C304A74846A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585229" y="332601"/>
            <a:ext cx="286027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>
                <a:latin typeface="Calibri" pitchFamily="34" charset="0"/>
                <a:cs typeface="Calibri" pitchFamily="34" charset="0"/>
              </a:rPr>
              <a:t>doc.: IEEE </a:t>
            </a:r>
            <a:r>
              <a:rPr lang="en-US" sz="1800" b="1" dirty="0" smtClean="0">
                <a:latin typeface="Calibri" pitchFamily="34" charset="0"/>
                <a:cs typeface="Calibri" pitchFamily="34" charset="0"/>
              </a:rPr>
              <a:t>802.11-14/1262 </a:t>
            </a:r>
            <a:r>
              <a:rPr lang="en-US" sz="1800" b="1" dirty="0" smtClean="0">
                <a:latin typeface="Calibri" pitchFamily="34" charset="0"/>
                <a:cs typeface="Calibri" pitchFamily="34" charset="0"/>
              </a:rPr>
              <a:t>r03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0852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94894" y="6475413"/>
            <a:ext cx="2549031" cy="184666"/>
          </a:xfrm>
          <a:noFill/>
        </p:spPr>
        <p:txBody>
          <a:bodyPr/>
          <a:lstStyle/>
          <a:p>
            <a:r>
              <a:rPr lang="en-US" dirty="0" smtClean="0"/>
              <a:t>Paul A. Lambert, Marvell Semiconductor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404114" y="6475413"/>
            <a:ext cx="411972" cy="184666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Service Identifiers and Bloom Filters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2015-5-13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7315955"/>
              </p:ext>
            </p:extLst>
          </p:nvPr>
        </p:nvGraphicFramePr>
        <p:xfrm>
          <a:off x="539750" y="2327275"/>
          <a:ext cx="7745413" cy="3560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" name="Document" r:id="rId4" imgW="9049033" imgH="4165576" progId="Word.Document.8">
                  <p:embed/>
                </p:oleObj>
              </mc:Choice>
              <mc:Fallback>
                <p:oleObj name="Document" r:id="rId4" imgW="9049033" imgH="4165576" progId="Word.Document.8">
                  <p:embed/>
                  <p:pic>
                    <p:nvPicPr>
                      <p:cNvPr id="0" name="Picture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327275"/>
                        <a:ext cx="7745413" cy="3560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latin typeface="Calibri" pitchFamily="34" charset="0"/>
                <a:cs typeface="Calibri" pitchFamily="34" charset="0"/>
              </a:rPr>
              <a:t>Authors: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519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Bloom Filter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“Number of Services” is not required since there are two other parameters available ‘k’ and ‘m’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Lambert, Marvell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519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3200400"/>
            <a:ext cx="7772400" cy="2995251"/>
          </a:xfrm>
          <a:prstGeom prst="rect">
            <a:avLst/>
          </a:prstGeom>
        </p:spPr>
      </p:pic>
      <p:sp>
        <p:nvSpPr>
          <p:cNvPr id="8" name="Multiply 7"/>
          <p:cNvSpPr/>
          <p:nvPr/>
        </p:nvSpPr>
        <p:spPr bwMode="auto">
          <a:xfrm>
            <a:off x="3276600" y="4038600"/>
            <a:ext cx="533400" cy="457200"/>
          </a:xfrm>
          <a:prstGeom prst="mathMultiply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632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 11aq/</a:t>
            </a:r>
            <a:r>
              <a:rPr lang="en-US" dirty="0" smtClean="0"/>
              <a:t>D1.2 </a:t>
            </a:r>
            <a:r>
              <a:rPr lang="en-US" dirty="0" smtClean="0"/>
              <a:t>Hash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Lambert, Marvell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519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57400"/>
            <a:ext cx="9144000" cy="4115337"/>
          </a:xfrm>
          <a:prstGeom prst="rect">
            <a:avLst/>
          </a:prstGeom>
        </p:spPr>
      </p:pic>
      <p:sp>
        <p:nvSpPr>
          <p:cNvPr id="9" name="Rounded Rectangular Callout 8"/>
          <p:cNvSpPr/>
          <p:nvPr/>
        </p:nvSpPr>
        <p:spPr bwMode="auto">
          <a:xfrm>
            <a:off x="6629400" y="1905000"/>
            <a:ext cx="2286000" cy="609600"/>
          </a:xfrm>
          <a:prstGeom prst="wedgeRoundRectCallout">
            <a:avLst>
              <a:gd name="adj1" fmla="val -22282"/>
              <a:gd name="adj2" fmla="val 333609"/>
              <a:gd name="adj3" fmla="val 16667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Note that ‘X” is already formed from a SHA256 hash</a:t>
            </a:r>
          </a:p>
        </p:txBody>
      </p:sp>
      <p:sp>
        <p:nvSpPr>
          <p:cNvPr id="10" name="Rounded Rectangular Callout 9"/>
          <p:cNvSpPr/>
          <p:nvPr/>
        </p:nvSpPr>
        <p:spPr bwMode="auto">
          <a:xfrm>
            <a:off x="6705600" y="5715000"/>
            <a:ext cx="2286000" cy="609600"/>
          </a:xfrm>
          <a:prstGeom prst="wedgeRoundRectCallout">
            <a:avLst>
              <a:gd name="adj1" fmla="val -81703"/>
              <a:gd name="adj2" fmla="val -95739"/>
              <a:gd name="adj3" fmla="val 16667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Full CRC32 required for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each hash value, only 2 bytes used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3970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More </a:t>
            </a:r>
            <a:r>
              <a:rPr lang="en-US" dirty="0"/>
              <a:t>E</a:t>
            </a:r>
            <a:r>
              <a:rPr lang="en-US" dirty="0" smtClean="0"/>
              <a:t>fficient 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Observations</a:t>
            </a:r>
          </a:p>
          <a:p>
            <a:pPr lvl="1" indent="-342900"/>
            <a:r>
              <a:rPr lang="en-US" dirty="0" smtClean="0"/>
              <a:t>2 byte CRC32 is calculated k times for each service and then mapped mod ‘m’</a:t>
            </a:r>
          </a:p>
          <a:p>
            <a:pPr lvl="1" indent="-342900"/>
            <a:r>
              <a:rPr lang="en-US" dirty="0" smtClean="0"/>
              <a:t>SHA256 is already performed and must be created for each service</a:t>
            </a:r>
          </a:p>
          <a:p>
            <a:pPr marL="0" indent="0">
              <a:buNone/>
            </a:pPr>
            <a:r>
              <a:rPr lang="en-US" dirty="0" smtClean="0"/>
              <a:t>Recommendation</a:t>
            </a:r>
          </a:p>
          <a:p>
            <a:pPr lvl="1"/>
            <a:r>
              <a:rPr lang="en-US" dirty="0" smtClean="0"/>
              <a:t>Reuse octets from the SHA256 that serve as a unique identifier</a:t>
            </a:r>
          </a:p>
          <a:p>
            <a:pPr lvl="1"/>
            <a:r>
              <a:rPr lang="en-US" dirty="0" smtClean="0"/>
              <a:t>Each k-</a:t>
            </a:r>
            <a:r>
              <a:rPr lang="en-US" dirty="0" err="1" smtClean="0"/>
              <a:t>th</a:t>
            </a:r>
            <a:r>
              <a:rPr lang="en-US" dirty="0" smtClean="0"/>
              <a:t> </a:t>
            </a:r>
            <a:r>
              <a:rPr lang="en-US" dirty="0"/>
              <a:t>hash could </a:t>
            </a:r>
            <a:r>
              <a:rPr lang="en-US" dirty="0" smtClean="0"/>
              <a:t>would simply XOR selected octets from the existing hash calculation</a:t>
            </a:r>
          </a:p>
          <a:p>
            <a:pPr lvl="3"/>
            <a:r>
              <a:rPr lang="en-US" dirty="0" smtClean="0"/>
              <a:t>Very high entropy and quality hash </a:t>
            </a:r>
          </a:p>
          <a:p>
            <a:pPr lvl="3"/>
            <a:r>
              <a:rPr lang="en-US" dirty="0" smtClean="0"/>
              <a:t>Very simple calculation per new service in filter O(k) XORs</a:t>
            </a:r>
          </a:p>
          <a:p>
            <a:pPr lvl="3"/>
            <a:r>
              <a:rPr lang="en-US" dirty="0" smtClean="0"/>
              <a:t>Useful since filter changes each time length changes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Lambert, Marvell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519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2512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Calculation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800" b="0" dirty="0"/>
              <a:t>A Bloom Id is formed by setting k bit positions in in the Service Hint Map using k hash functions.  </a:t>
            </a:r>
            <a:endParaRPr lang="en-US" sz="1800" b="0" dirty="0"/>
          </a:p>
          <a:p>
            <a:pPr marL="0" indent="0">
              <a:buNone/>
            </a:pPr>
            <a:r>
              <a:rPr lang="en-GB" sz="1800" b="0" dirty="0"/>
              <a:t>	for </a:t>
            </a:r>
            <a:r>
              <a:rPr lang="en-GB" sz="1800" b="0" dirty="0" err="1"/>
              <a:t>i</a:t>
            </a:r>
            <a:r>
              <a:rPr lang="en-GB" sz="1800" b="0" dirty="0"/>
              <a:t> in range(k):</a:t>
            </a:r>
            <a:endParaRPr lang="en-US" sz="1800" b="0" dirty="0"/>
          </a:p>
          <a:p>
            <a:pPr marL="0" indent="0">
              <a:buNone/>
            </a:pPr>
            <a:r>
              <a:rPr lang="en-GB" sz="1800" b="0" dirty="0"/>
              <a:t>	    set bit H(</a:t>
            </a:r>
            <a:r>
              <a:rPr lang="en-GB" sz="1800" b="0" dirty="0" err="1"/>
              <a:t>i,U</a:t>
            </a:r>
            <a:r>
              <a:rPr lang="en-GB" sz="1800" b="0" baseline="-25000" dirty="0" err="1"/>
              <a:t>i</a:t>
            </a:r>
            <a:r>
              <a:rPr lang="en-GB" sz="1800" b="0" dirty="0"/>
              <a:t> ,M) </a:t>
            </a:r>
            <a:endParaRPr lang="en-US" sz="1800" b="0" dirty="0"/>
          </a:p>
          <a:p>
            <a:pPr marL="0" indent="0">
              <a:buNone/>
            </a:pPr>
            <a:r>
              <a:rPr lang="en-GB" sz="1800" b="0" dirty="0"/>
              <a:t>The hash function</a:t>
            </a:r>
            <a:r>
              <a:rPr lang="en-GB" sz="1800" b="0" i="1" dirty="0"/>
              <a:t> </a:t>
            </a:r>
            <a:r>
              <a:rPr lang="en-GB" sz="1800" b="0" dirty="0"/>
              <a:t>H(</a:t>
            </a:r>
            <a:r>
              <a:rPr lang="en-GB" sz="1800" b="0" dirty="0" err="1"/>
              <a:t>i,U,M</a:t>
            </a:r>
            <a:r>
              <a:rPr lang="en-GB" sz="1800" b="0" dirty="0"/>
              <a:t>) is computed as follows:</a:t>
            </a:r>
            <a:endParaRPr lang="en-US" sz="1800" b="0" dirty="0"/>
          </a:p>
          <a:p>
            <a:pPr marL="0" indent="0">
              <a:buNone/>
            </a:pPr>
            <a:r>
              <a:rPr lang="en-GB" sz="1800" b="0" dirty="0"/>
              <a:t>Let U[ </a:t>
            </a:r>
            <a:r>
              <a:rPr lang="en-GB" sz="1800" b="0" dirty="0" err="1"/>
              <a:t>i</a:t>
            </a:r>
            <a:r>
              <a:rPr lang="en-GB" sz="1800" b="0" dirty="0"/>
              <a:t> : i+2 ] represent 2 sequential octets in the octet string U</a:t>
            </a:r>
            <a:endParaRPr lang="en-US" sz="1800" b="0" dirty="0"/>
          </a:p>
          <a:p>
            <a:pPr marL="0" indent="0">
              <a:buNone/>
            </a:pPr>
            <a:r>
              <a:rPr lang="en-GB" sz="1800" b="0" dirty="0"/>
              <a:t> </a:t>
            </a:r>
            <a:endParaRPr lang="en-US" sz="1800" b="0" dirty="0"/>
          </a:p>
          <a:p>
            <a:pPr marL="0" indent="0">
              <a:buNone/>
            </a:pPr>
            <a:r>
              <a:rPr lang="en-GB" sz="1800" b="0" dirty="0"/>
              <a:t>Step 1: </a:t>
            </a:r>
            <a:r>
              <a:rPr lang="en-GB" sz="1800" b="0" dirty="0" smtClean="0"/>
              <a:t>Compute  </a:t>
            </a:r>
            <a:r>
              <a:rPr lang="en-GB" sz="1800" b="0" dirty="0"/>
              <a:t>A(</a:t>
            </a:r>
            <a:r>
              <a:rPr lang="en-GB" sz="1800" b="0" dirty="0" err="1"/>
              <a:t>i,U</a:t>
            </a:r>
            <a:r>
              <a:rPr lang="en-GB" sz="1800" b="0" dirty="0"/>
              <a:t>) = U[ </a:t>
            </a:r>
            <a:r>
              <a:rPr lang="en-GB" sz="1800" b="0" dirty="0" err="1"/>
              <a:t>i</a:t>
            </a:r>
            <a:r>
              <a:rPr lang="en-GB" sz="1800" b="0" dirty="0"/>
              <a:t> mod 8, (</a:t>
            </a:r>
            <a:r>
              <a:rPr lang="en-GB" sz="1800" b="0" dirty="0" err="1"/>
              <a:t>i</a:t>
            </a:r>
            <a:r>
              <a:rPr lang="en-GB" sz="1800" b="0" dirty="0"/>
              <a:t> mod 8)+2] XOR U[ (</a:t>
            </a:r>
            <a:r>
              <a:rPr lang="en-GB" sz="1800" b="0" dirty="0" err="1"/>
              <a:t>int</a:t>
            </a:r>
            <a:r>
              <a:rPr lang="en-GB" sz="1800" b="0" dirty="0"/>
              <a:t>(</a:t>
            </a:r>
            <a:r>
              <a:rPr lang="en-GB" sz="1800" b="0" dirty="0" err="1"/>
              <a:t>i</a:t>
            </a:r>
            <a:r>
              <a:rPr lang="en-GB" sz="1800" b="0" dirty="0"/>
              <a:t>/8)+8, </a:t>
            </a:r>
            <a:r>
              <a:rPr lang="en-GB" sz="1800" b="0" dirty="0" err="1"/>
              <a:t>int</a:t>
            </a:r>
            <a:r>
              <a:rPr lang="en-GB" sz="1800" b="0" dirty="0"/>
              <a:t>(</a:t>
            </a:r>
            <a:r>
              <a:rPr lang="en-GB" sz="1800" b="0" dirty="0" err="1"/>
              <a:t>i</a:t>
            </a:r>
            <a:r>
              <a:rPr lang="en-GB" sz="1800" b="0" dirty="0"/>
              <a:t>/8)+10)</a:t>
            </a:r>
            <a:endParaRPr lang="en-US" sz="1800" b="0" dirty="0"/>
          </a:p>
          <a:p>
            <a:pPr marL="0" indent="0">
              <a:buNone/>
            </a:pPr>
            <a:r>
              <a:rPr lang="en-GB" sz="1800" b="0" dirty="0"/>
              <a:t>Step 2</a:t>
            </a:r>
            <a:r>
              <a:rPr lang="en-GB" sz="1800" b="0" dirty="0" smtClean="0"/>
              <a:t>:H</a:t>
            </a:r>
            <a:r>
              <a:rPr lang="en-GB" sz="1800" b="0" dirty="0"/>
              <a:t>(</a:t>
            </a:r>
            <a:r>
              <a:rPr lang="en-GB" sz="1800" b="0" dirty="0" err="1"/>
              <a:t>i,U,M</a:t>
            </a:r>
            <a:r>
              <a:rPr lang="en-GB" sz="1800" b="0" dirty="0"/>
              <a:t>) = A(</a:t>
            </a:r>
            <a:r>
              <a:rPr lang="en-GB" sz="1800" b="0" dirty="0" err="1"/>
              <a:t>i,U</a:t>
            </a:r>
            <a:r>
              <a:rPr lang="en-GB" sz="1800" b="0" dirty="0"/>
              <a:t>) mod </a:t>
            </a:r>
            <a:r>
              <a:rPr lang="en-GB" sz="1800" b="0" i="1" dirty="0"/>
              <a:t>M*8</a:t>
            </a:r>
            <a:endParaRPr lang="en-US" sz="1800" b="0" dirty="0"/>
          </a:p>
          <a:p>
            <a:pPr marL="0" indent="0">
              <a:buNone/>
            </a:pPr>
            <a:r>
              <a:rPr lang="en-GB" sz="1800" b="0" dirty="0"/>
              <a:t> </a:t>
            </a:r>
            <a:endParaRPr lang="en-US" sz="1800" b="0" dirty="0"/>
          </a:p>
          <a:p>
            <a:pPr marL="0" indent="0">
              <a:buNone/>
            </a:pPr>
            <a:r>
              <a:rPr lang="en-GB" sz="1800" b="0" dirty="0"/>
              <a:t>The hash function H(</a:t>
            </a:r>
            <a:r>
              <a:rPr lang="en-GB" sz="1800" b="0" dirty="0" err="1"/>
              <a:t>i,U,M</a:t>
            </a:r>
            <a:r>
              <a:rPr lang="en-GB" sz="1800" b="0" dirty="0"/>
              <a:t>) supports up Bloom Ids with Number of Hash Functions (k) up to 54.</a:t>
            </a:r>
            <a:endParaRPr lang="en-US" sz="1800" b="0" dirty="0"/>
          </a:p>
          <a:p>
            <a:pPr marL="0" indent="0">
              <a:buNone/>
            </a:pPr>
            <a:r>
              <a:rPr lang="en-GB" sz="1800" b="0" dirty="0"/>
              <a:t> </a:t>
            </a:r>
            <a:endParaRPr lang="en-US" sz="1800" b="0" dirty="0"/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Lambert, Marvell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519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407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Bloom Filters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r>
              <a:rPr lang="en-US" b="0" dirty="0" smtClean="0"/>
              <a:t>Shorter Bloom Filters are possible with the same probability ... If we send multiple different filters</a:t>
            </a:r>
          </a:p>
          <a:p>
            <a:pPr lvl="1"/>
            <a:r>
              <a:rPr lang="en-US" dirty="0" smtClean="0"/>
              <a:t>Define ‘r’ filters of length l where sum of length of the r filters is m</a:t>
            </a:r>
          </a:p>
          <a:p>
            <a:pPr lvl="1"/>
            <a:r>
              <a:rPr lang="en-US" b="0" dirty="0" smtClean="0"/>
              <a:t>Effectively trading time (multiple filters in beacons for length)</a:t>
            </a:r>
          </a:p>
          <a:p>
            <a:r>
              <a:rPr lang="en-US" b="0" dirty="0" smtClean="0"/>
              <a:t>Example:</a:t>
            </a:r>
          </a:p>
          <a:p>
            <a:pPr lvl="1"/>
            <a:r>
              <a:rPr lang="en-US" dirty="0" smtClean="0"/>
              <a:t>Rather than one </a:t>
            </a:r>
            <a:r>
              <a:rPr lang="en-US" dirty="0" smtClean="0"/>
              <a:t>512 octet </a:t>
            </a:r>
            <a:r>
              <a:rPr lang="en-US" dirty="0" smtClean="0"/>
              <a:t>filter, send 4 </a:t>
            </a:r>
            <a:r>
              <a:rPr lang="en-US" dirty="0" smtClean="0"/>
              <a:t>128 octet </a:t>
            </a:r>
            <a:r>
              <a:rPr lang="en-US" dirty="0" smtClean="0"/>
              <a:t>filters</a:t>
            </a:r>
          </a:p>
          <a:p>
            <a:pPr lvl="1"/>
            <a:r>
              <a:rPr lang="en-US" b="0" dirty="0" smtClean="0"/>
              <a:t>Each filter processed separately</a:t>
            </a:r>
          </a:p>
          <a:p>
            <a:pPr lvl="1"/>
            <a:r>
              <a:rPr lang="en-US" dirty="0" smtClean="0"/>
              <a:t>If desired service is not found in any filter part search can stop </a:t>
            </a:r>
          </a:p>
          <a:p>
            <a:pPr lvl="1"/>
            <a:r>
              <a:rPr lang="en-US" b="0" dirty="0" smtClean="0"/>
              <a:t>Probability incrementally increases with each filter part processed.</a:t>
            </a:r>
          </a:p>
          <a:p>
            <a:pPr lvl="1"/>
            <a:r>
              <a:rPr lang="en-US" dirty="0" smtClean="0"/>
              <a:t>Possible to have very low false positive probability and shorter transmitted frames</a:t>
            </a: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Lambert, Marvell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05521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4036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Bloom Filters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Bloom Filters sent in successive beacons do NOT need to be the same.</a:t>
            </a:r>
          </a:p>
          <a:p>
            <a:pPr lvl="1"/>
            <a:r>
              <a:rPr lang="en-US" dirty="0" smtClean="0"/>
              <a:t>A different, but similarly calculated Bloom Filter can be send on successive beacons</a:t>
            </a:r>
            <a:endParaRPr lang="en-US" dirty="0" smtClean="0"/>
          </a:p>
          <a:p>
            <a:pPr lvl="1"/>
            <a:r>
              <a:rPr lang="en-US" dirty="0" smtClean="0"/>
              <a:t>In observing a transmitted filter, a STA  would be able to quickly get a lower probability answer, but could then observe again if result is positive and higher probability desired. </a:t>
            </a:r>
          </a:p>
          <a:p>
            <a:pPr lvl="1"/>
            <a:r>
              <a:rPr lang="en-US" dirty="0" smtClean="0"/>
              <a:t>Almost identical functionality to current draft</a:t>
            </a:r>
          </a:p>
          <a:p>
            <a:pPr lvl="1"/>
            <a:r>
              <a:rPr lang="en-US" dirty="0" smtClean="0"/>
              <a:t>Many more services would be able to be represented</a:t>
            </a:r>
          </a:p>
          <a:p>
            <a:pPr lvl="1"/>
            <a:r>
              <a:rPr lang="en-US" dirty="0" smtClean="0"/>
              <a:t>Would also benefit from simpler hash function to calculate each sequential hash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Lambert, Marvell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519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8560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 of Sequential Bloom Filters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dirty="0" smtClean="0"/>
              <a:t>R filters would be </a:t>
            </a:r>
            <a:r>
              <a:rPr lang="en-US" dirty="0"/>
              <a:t>sent </a:t>
            </a:r>
            <a:r>
              <a:rPr lang="en-US" dirty="0" smtClean="0"/>
              <a:t>sequentially</a:t>
            </a:r>
            <a:r>
              <a:rPr lang="en-US" dirty="0"/>
              <a:t> </a:t>
            </a:r>
            <a:r>
              <a:rPr lang="en-US" dirty="0" smtClean="0"/>
              <a:t>( r = 0 to R-1)</a:t>
            </a:r>
          </a:p>
          <a:p>
            <a:pPr lvl="1"/>
            <a:r>
              <a:rPr lang="en-US" dirty="0" smtClean="0"/>
              <a:t>Hash would become </a:t>
            </a:r>
            <a:r>
              <a:rPr lang="en-GB" dirty="0"/>
              <a:t>H</a:t>
            </a:r>
            <a:r>
              <a:rPr lang="en-GB" dirty="0" smtClean="0"/>
              <a:t>(</a:t>
            </a:r>
            <a:r>
              <a:rPr lang="en-GB" dirty="0" err="1" smtClean="0"/>
              <a:t>r,i</a:t>
            </a:r>
            <a:r>
              <a:rPr lang="en-GB" dirty="0" err="1"/>
              <a:t>,U,M</a:t>
            </a:r>
            <a:r>
              <a:rPr lang="en-GB" dirty="0"/>
              <a:t>) </a:t>
            </a:r>
            <a:endParaRPr lang="en-GB" dirty="0" smtClean="0"/>
          </a:p>
          <a:p>
            <a:pPr lvl="1"/>
            <a:r>
              <a:rPr lang="en-US" dirty="0" smtClean="0"/>
              <a:t>Each </a:t>
            </a:r>
            <a:r>
              <a:rPr lang="en-US" dirty="0" smtClean="0"/>
              <a:t>shorter Bloom Filter would be processed as per draft </a:t>
            </a:r>
            <a:r>
              <a:rPr lang="en-US" dirty="0" smtClean="0"/>
              <a:t>with</a:t>
            </a:r>
            <a:br>
              <a:rPr lang="en-US" dirty="0" smtClean="0"/>
            </a:br>
            <a:r>
              <a:rPr lang="en-GB" dirty="0"/>
              <a:t>H(</a:t>
            </a:r>
            <a:r>
              <a:rPr lang="en-GB" dirty="0" err="1"/>
              <a:t>r,i,U,M</a:t>
            </a:r>
            <a:r>
              <a:rPr lang="en-GB" dirty="0"/>
              <a:t>) </a:t>
            </a:r>
            <a:r>
              <a:rPr lang="en-GB" dirty="0" smtClean="0"/>
              <a:t>= H( (</a:t>
            </a:r>
            <a:r>
              <a:rPr lang="en-GB" dirty="0" err="1" smtClean="0"/>
              <a:t>i+k</a:t>
            </a:r>
            <a:r>
              <a:rPr lang="en-GB" dirty="0" smtClean="0"/>
              <a:t>*r) ,</a:t>
            </a:r>
            <a:r>
              <a:rPr lang="en-GB" dirty="0"/>
              <a:t>U,M) </a:t>
            </a:r>
            <a:endParaRPr lang="en-US" dirty="0" smtClean="0"/>
          </a:p>
          <a:p>
            <a:r>
              <a:rPr lang="en-US" dirty="0" smtClean="0"/>
              <a:t>Processing multiple different </a:t>
            </a:r>
            <a:r>
              <a:rPr lang="en-US" dirty="0"/>
              <a:t>sequential filters would improve the probability on each </a:t>
            </a:r>
            <a:r>
              <a:rPr lang="en-US" dirty="0" smtClean="0"/>
              <a:t>observation and </a:t>
            </a:r>
            <a:r>
              <a:rPr lang="en-US" dirty="0"/>
              <a:t>would </a:t>
            </a:r>
            <a:r>
              <a:rPr lang="en-US" dirty="0" smtClean="0"/>
              <a:t>would </a:t>
            </a:r>
            <a:r>
              <a:rPr lang="en-US" dirty="0"/>
              <a:t>have the full probability of false detection ‘p’ after all ‘r’ filters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Processing could stop early if any </a:t>
            </a:r>
            <a:r>
              <a:rPr lang="en-US" dirty="0"/>
              <a:t>of the Bloom Filters indicate that a service is not supported (since non-membership is definitive).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Lambert, Marvell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519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5139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Sequential Bloom Filters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Bloom Filter Information field would change to only contain :</a:t>
            </a:r>
          </a:p>
          <a:p>
            <a:pPr lvl="1"/>
            <a:r>
              <a:rPr lang="en-US" dirty="0" smtClean="0"/>
              <a:t>Number of Hash Functions (k)</a:t>
            </a:r>
          </a:p>
          <a:p>
            <a:pPr lvl="1"/>
            <a:r>
              <a:rPr lang="en-US" dirty="0" smtClean="0"/>
              <a:t>Number of Sequential Filters (R)</a:t>
            </a:r>
          </a:p>
          <a:p>
            <a:pPr lvl="1"/>
            <a:r>
              <a:rPr lang="en-US" dirty="0" smtClean="0"/>
              <a:t>Filter Number (r, range 0 to R-1)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Lambert, Marvell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3810000"/>
            <a:ext cx="6553200" cy="2525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411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presentation is an update to 11-14-1262-</a:t>
            </a:r>
            <a:r>
              <a:rPr lang="en-US" dirty="0" smtClean="0"/>
              <a:t>02 </a:t>
            </a:r>
            <a:r>
              <a:rPr lang="en-US" dirty="0" smtClean="0"/>
              <a:t>with specific suggested changes to P802.11aq/</a:t>
            </a:r>
            <a:r>
              <a:rPr lang="en-US" dirty="0" smtClean="0"/>
              <a:t>D1.2 to address CIDs:  1800, 1801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 smtClean="0"/>
              <a:t>more very simple and more efficient set of hashes are </a:t>
            </a:r>
            <a:r>
              <a:rPr lang="en-US" dirty="0" smtClean="0"/>
              <a:t>proposed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 more efficient usage of Bloom Filters are proposed to provide a factor of 4 or more improvement in the number of services represented for the same probability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Lambert, Marvell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519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978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11aq/D1.0 Bloom Filter Probability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Lambert, Marvell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519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28800"/>
            <a:ext cx="9144000" cy="3686111"/>
          </a:xfrm>
          <a:prstGeom prst="rect">
            <a:avLst/>
          </a:prstGeom>
        </p:spPr>
      </p:pic>
      <p:sp>
        <p:nvSpPr>
          <p:cNvPr id="8" name="Rounded Rectangular Callout 7"/>
          <p:cNvSpPr/>
          <p:nvPr/>
        </p:nvSpPr>
        <p:spPr bwMode="auto">
          <a:xfrm>
            <a:off x="6248400" y="5486400"/>
            <a:ext cx="2438400" cy="762000"/>
          </a:xfrm>
          <a:prstGeom prst="wedgeRoundRectCallout">
            <a:avLst>
              <a:gd name="adj1" fmla="val -82669"/>
              <a:gd name="adj2" fmla="val -160593"/>
              <a:gd name="adj3" fmla="val 16667"/>
            </a:avLst>
          </a:prstGeom>
          <a:solidFill>
            <a:srgbClr val="BFBFB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For 1000 services (n) the Bloom Filter should be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about 1200 octets</a:t>
            </a:r>
            <a:r>
              <a:rPr kumimoji="0" lang="en-US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for a 1% error probability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27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Service Hint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Lambert, Marvell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519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73" y="1295400"/>
            <a:ext cx="9144000" cy="4233170"/>
          </a:xfrm>
          <a:prstGeom prst="rect">
            <a:avLst/>
          </a:prstGeom>
        </p:spPr>
      </p:pic>
      <p:sp>
        <p:nvSpPr>
          <p:cNvPr id="9" name="Rectangular Callout 8"/>
          <p:cNvSpPr/>
          <p:nvPr/>
        </p:nvSpPr>
        <p:spPr bwMode="auto">
          <a:xfrm>
            <a:off x="7696200" y="3124200"/>
            <a:ext cx="1219200" cy="838200"/>
          </a:xfrm>
          <a:prstGeom prst="wedgeRectCallout">
            <a:avLst>
              <a:gd name="adj1" fmla="val -181986"/>
              <a:gd name="adj2" fmla="val -70630"/>
            </a:avLst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Confusing,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why not in Octets to match length.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ular Callout 9"/>
          <p:cNvSpPr/>
          <p:nvPr/>
        </p:nvSpPr>
        <p:spPr bwMode="auto">
          <a:xfrm>
            <a:off x="7848600" y="914400"/>
            <a:ext cx="1219200" cy="1447800"/>
          </a:xfrm>
          <a:prstGeom prst="wedgeRectCallout">
            <a:avLst>
              <a:gd name="adj1" fmla="val -397184"/>
              <a:gd name="adj2" fmla="val 58288"/>
            </a:avLst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Limits Bloom filter to 254 octets.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Calculations would be more efficient if powers of 2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4987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 smtClean="0"/>
              <a:t>Bloom Filter Information Field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Lambert, Marvell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519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934200" y="1981200"/>
            <a:ext cx="1524000" cy="4114800"/>
          </a:xfrm>
        </p:spPr>
        <p:txBody>
          <a:bodyPr/>
          <a:lstStyle/>
          <a:p>
            <a:r>
              <a:rPr lang="en-US" dirty="0" smtClean="0"/>
              <a:t>   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47800"/>
            <a:ext cx="9144000" cy="3523825"/>
          </a:xfrm>
          <a:prstGeom prst="rect">
            <a:avLst/>
          </a:prstGeom>
        </p:spPr>
      </p:pic>
      <p:sp>
        <p:nvSpPr>
          <p:cNvPr id="11" name="Rectangular Callout 10"/>
          <p:cNvSpPr/>
          <p:nvPr/>
        </p:nvSpPr>
        <p:spPr bwMode="auto">
          <a:xfrm>
            <a:off x="457200" y="4953000"/>
            <a:ext cx="1295400" cy="990600"/>
          </a:xfrm>
          <a:prstGeom prst="wedgeRectCallout">
            <a:avLst>
              <a:gd name="adj1" fmla="val 100842"/>
              <a:gd name="adj2" fmla="val -267919"/>
            </a:avLst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Not required or useful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if this is the maximum number of services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ular Callout 11"/>
          <p:cNvSpPr/>
          <p:nvPr/>
        </p:nvSpPr>
        <p:spPr bwMode="auto">
          <a:xfrm>
            <a:off x="7543800" y="5105400"/>
            <a:ext cx="1219200" cy="685800"/>
          </a:xfrm>
          <a:prstGeom prst="wedgeRectCallout">
            <a:avLst>
              <a:gd name="adj1" fmla="val -164298"/>
              <a:gd name="adj2" fmla="val -131778"/>
            </a:avLst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Confusing, where is ‘k’ defined.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801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Bloom Filters for Discovery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Service Name</a:t>
            </a:r>
          </a:p>
          <a:p>
            <a:pPr marL="400050" lvl="1" indent="0">
              <a:buNone/>
            </a:pPr>
            <a:r>
              <a:rPr lang="en-US" sz="1400" dirty="0"/>
              <a:t>A UTF8 string value that uniquely identifies a service. This can be a Bonjour, DLNA or other types of identifiers</a:t>
            </a:r>
            <a:r>
              <a:rPr lang="en-US" sz="1400" dirty="0" smtClean="0"/>
              <a:t>.   Example -&gt; “</a:t>
            </a:r>
            <a:r>
              <a:rPr lang="en-US" sz="1400" dirty="0"/>
              <a:t>service.name.example1” </a:t>
            </a:r>
          </a:p>
          <a:p>
            <a:pPr marL="0" indent="0">
              <a:buNone/>
            </a:pPr>
            <a:r>
              <a:rPr lang="en-US" sz="1800" dirty="0"/>
              <a:t>Universal Service Id (USID)</a:t>
            </a:r>
          </a:p>
          <a:p>
            <a:pPr marL="400050" lvl="1" indent="0">
              <a:buNone/>
            </a:pPr>
            <a:r>
              <a:rPr lang="en-US" sz="1400" dirty="0"/>
              <a:t>A 16 octet unique identifier for a Service Name based on a hash of the Service Name</a:t>
            </a:r>
            <a:r>
              <a:rPr lang="en-US" sz="1400" dirty="0" smtClean="0"/>
              <a:t>.</a:t>
            </a:r>
            <a:br>
              <a:rPr lang="en-US" sz="1400" dirty="0" smtClean="0"/>
            </a:br>
            <a:r>
              <a:rPr lang="en-US" sz="1400" dirty="0"/>
              <a:t>	</a:t>
            </a:r>
            <a:r>
              <a:rPr lang="en-US" sz="1400" dirty="0" smtClean="0"/>
              <a:t>Example -&gt; 0x</a:t>
            </a:r>
            <a:r>
              <a:rPr lang="nl-NL" sz="1400" dirty="0" smtClean="0"/>
              <a:t>a5caec4b28fb241de6ad99a845ee3a82</a:t>
            </a:r>
            <a:endParaRPr lang="en-US" sz="1400" dirty="0"/>
          </a:p>
          <a:p>
            <a:pPr marL="0" indent="0">
              <a:buNone/>
            </a:pPr>
            <a:r>
              <a:rPr lang="en-US" sz="1800" dirty="0" smtClean="0"/>
              <a:t>Hash Value (or Service Id)</a:t>
            </a:r>
          </a:p>
          <a:p>
            <a:pPr marL="400050" lvl="1" indent="0">
              <a:buNone/>
            </a:pPr>
            <a:r>
              <a:rPr lang="en-US" sz="1400" dirty="0" smtClean="0"/>
              <a:t>A 6 octet identifier for a Service Name based on a hash of the Service Name.</a:t>
            </a:r>
            <a:br>
              <a:rPr lang="en-US" sz="1400" dirty="0" smtClean="0"/>
            </a:br>
            <a:r>
              <a:rPr lang="en-US" sz="1400" dirty="0" smtClean="0"/>
              <a:t>	Example -&gt; 0x</a:t>
            </a:r>
            <a:r>
              <a:rPr lang="nl-NL" sz="1400" dirty="0" smtClean="0"/>
              <a:t>a5caec4b28fb</a:t>
            </a:r>
          </a:p>
          <a:p>
            <a:pPr marL="0" indent="0">
              <a:buNone/>
            </a:pPr>
            <a:r>
              <a:rPr lang="en-US" sz="1800" dirty="0" smtClean="0"/>
              <a:t>Bloom Id</a:t>
            </a:r>
            <a:endParaRPr lang="en-US" sz="1800" dirty="0"/>
          </a:p>
          <a:p>
            <a:pPr marL="400050" lvl="1" indent="0">
              <a:buNone/>
            </a:pPr>
            <a:r>
              <a:rPr lang="en-US" sz="1400" dirty="0" smtClean="0"/>
              <a:t>An M octet (M&lt;256) </a:t>
            </a:r>
            <a:r>
              <a:rPr lang="en-US" sz="1400" dirty="0"/>
              <a:t>identifier for a </a:t>
            </a:r>
            <a:r>
              <a:rPr lang="en-US" sz="1400" dirty="0" smtClean="0"/>
              <a:t>service that has bits set to one based on ‘k’ hash calculations.</a:t>
            </a:r>
            <a:br>
              <a:rPr lang="en-US" sz="1400" dirty="0" smtClean="0"/>
            </a:br>
            <a:r>
              <a:rPr lang="en-US" sz="1400" dirty="0" smtClean="0"/>
              <a:t>	Example -&gt;  </a:t>
            </a:r>
          </a:p>
          <a:p>
            <a:pPr marL="0" indent="0">
              <a:buNone/>
            </a:pPr>
            <a:r>
              <a:rPr lang="en-US" sz="1800" dirty="0"/>
              <a:t>Bloom </a:t>
            </a:r>
            <a:r>
              <a:rPr lang="en-US" sz="1800" dirty="0" smtClean="0"/>
              <a:t>Filter</a:t>
            </a:r>
            <a:endParaRPr lang="en-US" sz="1800" dirty="0"/>
          </a:p>
          <a:p>
            <a:pPr marL="400050" lvl="1" indent="0">
              <a:buNone/>
            </a:pPr>
            <a:r>
              <a:rPr lang="en-US" sz="1400" dirty="0"/>
              <a:t>An M octet (M&lt;256) </a:t>
            </a:r>
            <a:r>
              <a:rPr lang="en-US" sz="1400" dirty="0" smtClean="0"/>
              <a:t>string that represents up to ‘n’ services and is formed by </a:t>
            </a:r>
            <a:r>
              <a:rPr lang="en-US" sz="1400" dirty="0" err="1" smtClean="0"/>
              <a:t>XORing</a:t>
            </a:r>
            <a:r>
              <a:rPr lang="en-US" sz="1400" dirty="0" smtClean="0"/>
              <a:t> multiple  Bloom Id strings together to represent the set of services.</a:t>
            </a:r>
          </a:p>
          <a:p>
            <a:pPr marL="400050" lvl="1" indent="0">
              <a:buNone/>
            </a:pPr>
            <a:r>
              <a:rPr lang="en-US" sz="1400" dirty="0"/>
              <a:t>	Example -&gt;  </a:t>
            </a:r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endParaRPr lang="en-US" b="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Lambert, Marvell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519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801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Bloom Filter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Bloom Filters represent a set of services</a:t>
            </a:r>
          </a:p>
          <a:p>
            <a:pPr lvl="1"/>
            <a:r>
              <a:rPr lang="en-US" dirty="0" smtClean="0"/>
              <a:t> detection of a service is by checking by validating that </a:t>
            </a:r>
            <a:br>
              <a:rPr lang="en-US" dirty="0" smtClean="0"/>
            </a:br>
            <a:r>
              <a:rPr lang="en-US" dirty="0" smtClean="0"/>
              <a:t>each bit in a service’s Bloom ID is contained in the Bloom Filter </a:t>
            </a:r>
          </a:p>
          <a:p>
            <a:pPr lvl="1"/>
            <a:r>
              <a:rPr lang="en-US" dirty="0" smtClean="0"/>
              <a:t>False </a:t>
            </a:r>
            <a:r>
              <a:rPr lang="en-US" dirty="0" err="1" smtClean="0"/>
              <a:t>postive’s</a:t>
            </a:r>
            <a:r>
              <a:rPr lang="en-US" dirty="0" smtClean="0"/>
              <a:t> indicating service is contained but is not occurs with probability ‘p’</a:t>
            </a:r>
          </a:p>
          <a:p>
            <a:pPr marL="0" indent="0">
              <a:buNone/>
            </a:pPr>
            <a:r>
              <a:rPr lang="en-US" dirty="0" smtClean="0"/>
              <a:t>Parameters</a:t>
            </a:r>
          </a:p>
          <a:p>
            <a:pPr marL="457200" lvl="1" indent="0">
              <a:buNone/>
            </a:pPr>
            <a:r>
              <a:rPr lang="en-US" dirty="0" smtClean="0"/>
              <a:t>‘M’ - the size of the Bloom Filter in octets</a:t>
            </a:r>
          </a:p>
          <a:p>
            <a:pPr marL="457200" lvl="1" indent="0">
              <a:buNone/>
            </a:pPr>
            <a:r>
              <a:rPr lang="en-US" dirty="0" smtClean="0"/>
              <a:t>‘n’  - the maximum number of expected services in the filter</a:t>
            </a:r>
          </a:p>
          <a:p>
            <a:pPr marL="457200" lvl="1" indent="0">
              <a:buNone/>
            </a:pPr>
            <a:r>
              <a:rPr lang="en-US" dirty="0" smtClean="0"/>
              <a:t>‘p’ – target probability of false positive detection</a:t>
            </a:r>
          </a:p>
          <a:p>
            <a:pPr marL="457200" lvl="1" indent="0">
              <a:buNone/>
            </a:pPr>
            <a:r>
              <a:rPr lang="en-US" dirty="0" smtClean="0"/>
              <a:t>‘k’ – number of hash functions used to set bits in a Bloom Id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Lambert, Marvell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519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534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 bwMode="auto">
          <a:xfrm rot="2671636">
            <a:off x="2743422" y="2587911"/>
            <a:ext cx="1066800" cy="1524000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245190"/>
              </p:ext>
            </p:extLst>
          </p:nvPr>
        </p:nvGraphicFramePr>
        <p:xfrm>
          <a:off x="-76200" y="2057400"/>
          <a:ext cx="48768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Scaling of Filters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1981200"/>
            <a:ext cx="27432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b="0" dirty="0" smtClean="0"/>
              <a:t>For a maximal length filter (per 1.2 draft) the useable size of the set of services is limited for useable probabilities.</a:t>
            </a:r>
          </a:p>
          <a:p>
            <a:pPr marL="0" indent="0">
              <a:buNone/>
            </a:pPr>
            <a:endParaRPr lang="en-US" sz="2000" b="0" dirty="0"/>
          </a:p>
          <a:p>
            <a:pPr marL="0" indent="0">
              <a:buNone/>
            </a:pPr>
            <a:r>
              <a:rPr lang="en-US" sz="2000" b="0" dirty="0" smtClean="0"/>
              <a:t>A 254 octet filter can represent well roughly 200 services</a:t>
            </a:r>
          </a:p>
          <a:p>
            <a:pPr marL="0" indent="0">
              <a:buNone/>
            </a:pP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Lambert, Marvell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519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648200" y="3048000"/>
            <a:ext cx="8944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3366FF"/>
                </a:solidFill>
                <a:latin typeface="Arial"/>
                <a:cs typeface="Arial"/>
              </a:rPr>
              <a:t>N </a:t>
            </a:r>
          </a:p>
          <a:p>
            <a:r>
              <a:rPr lang="en-US" b="1" dirty="0" smtClean="0">
                <a:solidFill>
                  <a:srgbClr val="3366FF"/>
                </a:solidFill>
                <a:latin typeface="Arial"/>
                <a:cs typeface="Arial"/>
              </a:rPr>
              <a:t>Maximum </a:t>
            </a:r>
          </a:p>
          <a:p>
            <a:r>
              <a:rPr lang="en-US" b="1" dirty="0" smtClean="0">
                <a:solidFill>
                  <a:srgbClr val="3366FF"/>
                </a:solidFill>
                <a:latin typeface="Arial"/>
                <a:cs typeface="Arial"/>
              </a:rPr>
              <a:t>Services</a:t>
            </a:r>
            <a:endParaRPr lang="en-US" b="1" dirty="0">
              <a:solidFill>
                <a:srgbClr val="3366FF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3000" y="4876800"/>
            <a:ext cx="12508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3366FF"/>
                </a:solidFill>
                <a:latin typeface="Arial"/>
                <a:cs typeface="Arial"/>
              </a:rPr>
              <a:t>P – Probability </a:t>
            </a:r>
            <a:endParaRPr lang="en-US" b="1" dirty="0">
              <a:solidFill>
                <a:srgbClr val="3366FF"/>
              </a:solidFill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4400" y="1752600"/>
            <a:ext cx="19806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3366FF"/>
                </a:solidFill>
                <a:latin typeface="Arial"/>
                <a:cs typeface="Arial"/>
              </a:rPr>
              <a:t>For M = 254 octets</a:t>
            </a:r>
            <a:endParaRPr lang="en-US" sz="1600" b="1" dirty="0">
              <a:solidFill>
                <a:srgbClr val="3366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86817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Adjusting Bloom Filters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0866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Only two parameters fully define a Bloom Filter:</a:t>
            </a:r>
          </a:p>
          <a:p>
            <a:pPr lvl="1" indent="-342900"/>
            <a:r>
              <a:rPr lang="en-US" dirty="0" smtClean="0"/>
              <a:t>The length of the filter ‘M’  in octets (M=m*8)</a:t>
            </a:r>
          </a:p>
          <a:p>
            <a:pPr lvl="1" indent="-342900"/>
            <a:r>
              <a:rPr lang="en-US" dirty="0" smtClean="0"/>
              <a:t>The number of bits per service ‘k’</a:t>
            </a:r>
          </a:p>
          <a:p>
            <a:pPr lvl="1" indent="-342900"/>
            <a:r>
              <a:rPr lang="en-US" dirty="0" smtClean="0"/>
              <a:t>The optimal max number of services and the probability can be calculated from M and k</a:t>
            </a:r>
          </a:p>
          <a:p>
            <a:pPr lvl="1" indent="-342900"/>
            <a:endParaRPr lang="en-US" dirty="0"/>
          </a:p>
          <a:p>
            <a:pPr lvl="1" indent="-342900"/>
            <a:r>
              <a:rPr lang="en-US" dirty="0" smtClean="0"/>
              <a:t>Likewise, for ‘n’ services and a desired </a:t>
            </a:r>
            <a:br>
              <a:rPr lang="en-US" dirty="0" smtClean="0"/>
            </a:br>
            <a:r>
              <a:rPr lang="en-US" dirty="0" smtClean="0"/>
              <a:t>probability p, M and k can be calculated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Lambert, Marvell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519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760547"/>
              </p:ext>
            </p:extLst>
          </p:nvPr>
        </p:nvGraphicFramePr>
        <p:xfrm>
          <a:off x="6096000" y="3352800"/>
          <a:ext cx="2476500" cy="2550160"/>
        </p:xfrm>
        <a:graphic>
          <a:graphicData uri="http://schemas.openxmlformats.org/drawingml/2006/table">
            <a:tbl>
              <a:tblPr/>
              <a:tblGrid>
                <a:gridCol w="825500"/>
                <a:gridCol w="825500"/>
                <a:gridCol w="8255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Probability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Ratio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Calculated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m/n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 opt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0.00001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23.96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16.61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19.17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13.29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14.38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9.97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12.93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8.97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11.03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7.64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9.59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6.64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8.14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5.64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6.24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4.79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005462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15552</TotalTime>
  <Words>999</Words>
  <Application>Microsoft Macintosh PowerPoint</Application>
  <PresentationFormat>On-screen Show (4:3)</PresentationFormat>
  <Paragraphs>206</Paragraphs>
  <Slides>17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802-11-PathProtection</vt:lpstr>
      <vt:lpstr>Document</vt:lpstr>
      <vt:lpstr>Service Identifiers and Bloom Filters</vt:lpstr>
      <vt:lpstr>Overview </vt:lpstr>
      <vt:lpstr>Current 11aq/D1.0 Bloom Filter Probability</vt:lpstr>
      <vt:lpstr>Service Hint Field</vt:lpstr>
      <vt:lpstr>Bloom Filter Information Field</vt:lpstr>
      <vt:lpstr>Bloom Filters for Discovery </vt:lpstr>
      <vt:lpstr>Bloom Filter Parameters</vt:lpstr>
      <vt:lpstr>Scaling of Filters</vt:lpstr>
      <vt:lpstr>Adjusting Bloom Filters</vt:lpstr>
      <vt:lpstr>Bloom Filter Information</vt:lpstr>
      <vt:lpstr>Draft 11aq/D1.2 Hash</vt:lpstr>
      <vt:lpstr>More Efficient Hashing</vt:lpstr>
      <vt:lpstr>Hash Calculation</vt:lpstr>
      <vt:lpstr>Sequential Bloom Filters </vt:lpstr>
      <vt:lpstr>Sequential Bloom Filters</vt:lpstr>
      <vt:lpstr>Details of Sequential Bloom Filters</vt:lpstr>
      <vt:lpstr>Sequential Bloom Filters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Security Requirements</dc:title>
  <dc:creator>Paul A. Lambert</dc:creator>
  <cp:keywords>Security 11ai requirements framework</cp:keywords>
  <cp:lastModifiedBy>Paul Lambert</cp:lastModifiedBy>
  <cp:revision>406</cp:revision>
  <cp:lastPrinted>1998-02-10T13:28:06Z</cp:lastPrinted>
  <dcterms:created xsi:type="dcterms:W3CDTF">2009-11-09T00:32:22Z</dcterms:created>
  <dcterms:modified xsi:type="dcterms:W3CDTF">2015-05-13T18:56:26Z</dcterms:modified>
</cp:coreProperties>
</file>