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364" r:id="rId3"/>
    <p:sldId id="362" r:id="rId4"/>
    <p:sldId id="348" r:id="rId5"/>
    <p:sldId id="359" r:id="rId6"/>
    <p:sldId id="360" r:id="rId7"/>
    <p:sldId id="361" r:id="rId8"/>
    <p:sldId id="306" r:id="rId9"/>
    <p:sldId id="317" r:id="rId10"/>
    <p:sldId id="335" r:id="rId11"/>
    <p:sldId id="336" r:id="rId12"/>
    <p:sldId id="358" r:id="rId13"/>
    <p:sldId id="363" r:id="rId14"/>
    <p:sldId id="319" r:id="rId15"/>
    <p:sldId id="320" r:id="rId16"/>
    <p:sldId id="338" r:id="rId17"/>
    <p:sldId id="337" r:id="rId18"/>
    <p:sldId id="340" r:id="rId19"/>
    <p:sldId id="341" r:id="rId20"/>
    <p:sldId id="342" r:id="rId21"/>
    <p:sldId id="343" r:id="rId22"/>
    <p:sldId id="344" r:id="rId23"/>
    <p:sldId id="339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6D6"/>
    <a:srgbClr val="00FF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07" autoAdjust="0"/>
    <p:restoredTop sz="94660"/>
  </p:normalViewPr>
  <p:slideViewPr>
    <p:cSldViewPr>
      <p:cViewPr varScale="1">
        <p:scale>
          <a:sx n="103" d="100"/>
          <a:sy n="103" d="100"/>
        </p:scale>
        <p:origin x="-13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297" y="6475413"/>
            <a:ext cx="14026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5FCE21BC-3A2D-4A13-9E57-C304A74846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85229" y="332601"/>
            <a:ext cx="28602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doc.: IEEE 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802.11-14/1262 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r01</a:t>
            </a:r>
            <a:endParaRPr lang="en-US" sz="1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4/11-14-0877-02-00aq-generic-service-discovery-proposal-dynamic-bloom-filter-operation.ppt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rxiv.org/pdf/1407.6981v2.pdf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Cryptographic_hash_function" TargetMode="Externa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hyperlink" Target="http://www.economist.com/blogs/johnson/2011/01/big_number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94894" y="6475413"/>
            <a:ext cx="2549031" cy="184666"/>
          </a:xfrm>
          <a:noFill/>
        </p:spPr>
        <p:txBody>
          <a:bodyPr/>
          <a:lstStyle/>
          <a:p>
            <a:r>
              <a:rPr lang="en-US" dirty="0" smtClean="0"/>
              <a:t>Paul A. Lambert, Marvell Semiconductor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4114" y="6475413"/>
            <a:ext cx="411972" cy="184666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Service Identifiers and Bloom Filters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2014-9-15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315955"/>
              </p:ext>
            </p:extLst>
          </p:nvPr>
        </p:nvGraphicFramePr>
        <p:xfrm>
          <a:off x="539750" y="2327275"/>
          <a:ext cx="7745413" cy="356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Document" r:id="rId4" imgW="9049033" imgH="4165576" progId="Word.Document.8">
                  <p:embed/>
                </p:oleObj>
              </mc:Choice>
              <mc:Fallback>
                <p:oleObj name="Document" r:id="rId4" imgW="9049033" imgH="4165576" progId="Word.Document.8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327275"/>
                        <a:ext cx="7745413" cy="3560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Authors: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510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sz="1800" b="0" dirty="0" smtClean="0"/>
              <a:t>Based on previous proposals 802.11-12/</a:t>
            </a:r>
            <a:r>
              <a:rPr lang="en-US" sz="1800" b="0" dirty="0" smtClean="0"/>
              <a:t>0706 </a:t>
            </a:r>
            <a:r>
              <a:rPr lang="en-US" sz="1800" b="0" dirty="0" smtClean="0"/>
              <a:t>and 802.11-13/0893</a:t>
            </a:r>
          </a:p>
          <a:p>
            <a:pPr eaLnBrk="1" hangingPunct="1">
              <a:buFontTx/>
              <a:buNone/>
            </a:pPr>
            <a:r>
              <a:rPr lang="en-US" sz="1800" b="0" dirty="0" smtClean="0"/>
              <a:t>Intended to </a:t>
            </a:r>
            <a:r>
              <a:rPr lang="en-US" sz="1800" b="0" dirty="0" smtClean="0"/>
              <a:t>augment 802.11</a:t>
            </a:r>
            <a:r>
              <a:rPr lang="en-US" sz="1800" b="0" dirty="0" smtClean="0"/>
              <a:t>-14/0877 Generic Service Discovery Proposal: Dynamic Bloom Filter Operation</a:t>
            </a:r>
            <a:endParaRPr lang="en-US" sz="2000" b="0" dirty="0" smtClean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USID and UUIDs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 smtClean="0"/>
              <a:t>A USID (Universal Service Identifier) is a type of </a:t>
            </a:r>
            <a:br>
              <a:rPr lang="en-US" dirty="0" smtClean="0"/>
            </a:br>
            <a:r>
              <a:rPr lang="en-US" dirty="0" smtClean="0"/>
              <a:t>UUID (Universally Unique Identifier)</a:t>
            </a:r>
          </a:p>
          <a:p>
            <a:r>
              <a:rPr lang="en-US" dirty="0" smtClean="0"/>
              <a:t>UUIDs are:</a:t>
            </a:r>
          </a:p>
          <a:p>
            <a:pPr lvl="1"/>
            <a:r>
              <a:rPr lang="en-US" dirty="0" smtClean="0"/>
              <a:t>16-octet (128-bit) numbers</a:t>
            </a:r>
          </a:p>
          <a:p>
            <a:pPr lvl="1"/>
            <a:r>
              <a:rPr lang="en-US" dirty="0" smtClean="0"/>
              <a:t>Defined by ISO/IEC 11578:1990, X.667, ISO/IEC 9834-9:2005 and RFC 4122</a:t>
            </a:r>
          </a:p>
          <a:p>
            <a:pPr lvl="1"/>
            <a:r>
              <a:rPr lang="en-US" dirty="0" smtClean="0"/>
              <a:t>Note that RFC 4122 uses SHA-1 which is no longer recommended for new applications</a:t>
            </a:r>
          </a:p>
          <a:p>
            <a:r>
              <a:rPr lang="en-US" dirty="0" smtClean="0"/>
              <a:t>USID as defined herein:</a:t>
            </a:r>
          </a:p>
          <a:p>
            <a:pPr lvl="1"/>
            <a:r>
              <a:rPr lang="en-US" dirty="0" smtClean="0"/>
              <a:t>Are 16-octet (128-bit) numbers</a:t>
            </a:r>
          </a:p>
          <a:p>
            <a:pPr lvl="1"/>
            <a:r>
              <a:rPr lang="en-US" dirty="0" smtClean="0"/>
              <a:t>Based on SHA256 hash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 Identifiers are a ‘short form’ of a USID that provide an efficient representation of a service (e.g. 6 octets)</a:t>
            </a:r>
          </a:p>
          <a:p>
            <a:r>
              <a:rPr lang="en-US" dirty="0" smtClean="0"/>
              <a:t>Service Identifiers are unique enough for discovery, but any secure usage or authentication can readily use the full USID in any integrity of authentication checks.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69341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/>
          <a:lstStyle/>
          <a:p>
            <a:r>
              <a:rPr lang="en-US" dirty="0" smtClean="0"/>
              <a:t>Unique Service Identifiers vs. Service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191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Unique Service Identifier (USID)</a:t>
            </a:r>
          </a:p>
          <a:p>
            <a:pPr lvl="1"/>
            <a:r>
              <a:rPr lang="en-US" b="0" dirty="0" smtClean="0"/>
              <a:t>128 bits long (16 octets) is large enough to be statistically unique (3E+38)</a:t>
            </a:r>
          </a:p>
          <a:p>
            <a:pPr lvl="1"/>
            <a:r>
              <a:rPr lang="en-US" b="0" dirty="0" smtClean="0"/>
              <a:t>is </a:t>
            </a:r>
            <a:r>
              <a:rPr lang="en-US" b="0" dirty="0"/>
              <a:t>a type of “UUID</a:t>
            </a:r>
            <a:r>
              <a:rPr lang="en-US" b="0" dirty="0" smtClean="0"/>
              <a:t>”, a well defined construct in other standards activities</a:t>
            </a:r>
          </a:p>
          <a:p>
            <a:pPr marL="0" indent="0">
              <a:buNone/>
            </a:pPr>
            <a:r>
              <a:rPr lang="en-US" dirty="0" smtClean="0"/>
              <a:t>Service Identifier (SID)</a:t>
            </a:r>
          </a:p>
          <a:p>
            <a:pPr lvl="1"/>
            <a:r>
              <a:rPr lang="en-US" dirty="0" smtClean="0"/>
              <a:t>Provides a convenient short identifier (e.g. 6 octets)</a:t>
            </a:r>
          </a:p>
          <a:p>
            <a:pPr lvl="1"/>
            <a:r>
              <a:rPr lang="en-US" dirty="0" smtClean="0"/>
              <a:t>May not always be unique, there may be collisions.</a:t>
            </a:r>
            <a:br>
              <a:rPr lang="en-US" dirty="0" smtClean="0"/>
            </a:br>
            <a:r>
              <a:rPr lang="en-US" dirty="0" smtClean="0"/>
              <a:t>Collisions, however,  can be very rare for well selected sizes and collision impact can be mitigated</a:t>
            </a:r>
          </a:p>
          <a:p>
            <a:pPr lvl="1"/>
            <a:r>
              <a:rPr lang="en-US" b="0" dirty="0" smtClean="0"/>
              <a:t>Multiple </a:t>
            </a:r>
            <a:r>
              <a:rPr lang="en-US" dirty="0" smtClean="0"/>
              <a:t>S</a:t>
            </a:r>
            <a:r>
              <a:rPr lang="en-US" b="0" dirty="0" smtClean="0"/>
              <a:t>ervice </a:t>
            </a:r>
            <a:r>
              <a:rPr lang="en-US" dirty="0" smtClean="0"/>
              <a:t>I</a:t>
            </a:r>
            <a:r>
              <a:rPr lang="en-US" b="0" dirty="0" smtClean="0"/>
              <a:t>dentifiers can be created from the same </a:t>
            </a:r>
            <a:br>
              <a:rPr lang="en-US" b="0" dirty="0" smtClean="0"/>
            </a:br>
            <a:r>
              <a:rPr lang="en-US" b="0" dirty="0" smtClean="0"/>
              <a:t>Unique Service Identifier by taking different ranges for the truncation</a:t>
            </a:r>
            <a:br>
              <a:rPr lang="en-US" b="0" dirty="0" smtClean="0"/>
            </a:br>
            <a:r>
              <a:rPr lang="en-US" b="0" dirty="0" smtClean="0"/>
              <a:t>(e.g. First 6 octets, next 6 octets ...)  </a:t>
            </a:r>
            <a:endParaRPr lang="en-US" b="0" dirty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33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Id (SID) and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A Service Id is opaque, it is not human readable</a:t>
            </a:r>
          </a:p>
          <a:p>
            <a:pPr lvl="1"/>
            <a:r>
              <a:rPr lang="en-US" dirty="0" smtClean="0"/>
              <a:t>Commonly used Service Ids would be readily identifiable by usage</a:t>
            </a:r>
          </a:p>
          <a:p>
            <a:r>
              <a:rPr lang="en-US" dirty="0" smtClean="0"/>
              <a:t>Service Ids can be ‘masked’ by mixing the hash </a:t>
            </a:r>
            <a:r>
              <a:rPr lang="en-US" dirty="0" err="1" smtClean="0"/>
              <a:t>proces</a:t>
            </a:r>
            <a:r>
              <a:rPr lang="en-US" dirty="0" smtClean="0"/>
              <a:t> with a group key.</a:t>
            </a:r>
          </a:p>
          <a:p>
            <a:pPr lvl="1"/>
            <a:r>
              <a:rPr lang="en-US" dirty="0" err="1" smtClean="0"/>
              <a:t>E.g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Masked Service Id = Hash(group key, service name)[0:6]</a:t>
            </a:r>
            <a:endParaRPr lang="en-US" dirty="0"/>
          </a:p>
          <a:p>
            <a:pPr lvl="1"/>
            <a:r>
              <a:rPr lang="en-US" dirty="0" smtClean="0"/>
              <a:t>This provides some privacy of service discovery and use hidden for defined private groups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751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Filters and Service Ids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Bloom filters offer a means to efficiently indicate membership of a large number of items.</a:t>
            </a:r>
          </a:p>
          <a:p>
            <a:pPr lvl="1"/>
            <a:r>
              <a:rPr lang="en-GB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  <a:hlinkClick r:id="rId2"/>
              </a:rPr>
              <a:t>IEEE 11-14/0877r2 </a:t>
            </a:r>
            <a:r>
              <a:rPr lang="en-GB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“</a:t>
            </a:r>
            <a:r>
              <a:rPr lang="en-US" dirty="0" smtClean="0"/>
              <a:t>Generic Service Discovery Proposal: Dynamic Bloom Filter Operation”</a:t>
            </a:r>
          </a:p>
          <a:p>
            <a:r>
              <a:rPr lang="en-US" dirty="0" smtClean="0"/>
              <a:t>Bloom filters need ‘k’ hash calculations to map a service into k bits of a vector of length ‘m’ in bits</a:t>
            </a:r>
          </a:p>
          <a:p>
            <a:r>
              <a:rPr lang="en-US" dirty="0" smtClean="0"/>
              <a:t>A USID, SID or any hash based UUID already has created a large ‘strong’ hash to create the indenters</a:t>
            </a:r>
          </a:p>
          <a:p>
            <a:r>
              <a:rPr lang="en-US" dirty="0" smtClean="0"/>
              <a:t>This larger hash can be reused to provide and efficient processing of multiple bloom hash calculations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Bloom Hash Calculations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Assuming that USID is formed as:</a:t>
            </a:r>
          </a:p>
          <a:p>
            <a:pPr lvl="1"/>
            <a:r>
              <a:rPr lang="en-US" dirty="0" smtClean="0"/>
              <a:t>USID = SHA256(</a:t>
            </a:r>
            <a:r>
              <a:rPr lang="en-US" dirty="0" err="1" smtClean="0"/>
              <a:t>service_name</a:t>
            </a:r>
            <a:r>
              <a:rPr lang="en-US" dirty="0" smtClean="0"/>
              <a:t>) or</a:t>
            </a:r>
          </a:p>
          <a:p>
            <a:pPr lvl="1"/>
            <a:r>
              <a:rPr lang="en-US" dirty="0" smtClean="0"/>
              <a:t>USID = SHA256(</a:t>
            </a:r>
            <a:r>
              <a:rPr lang="en-US" dirty="0" err="1" smtClean="0"/>
              <a:t>service_name</a:t>
            </a:r>
            <a:r>
              <a:rPr lang="en-US" dirty="0" smtClean="0"/>
              <a:t>)[0:16} truncated </a:t>
            </a:r>
            <a:br>
              <a:rPr lang="en-US" dirty="0" smtClean="0"/>
            </a:br>
            <a:r>
              <a:rPr lang="en-US" dirty="0" smtClean="0"/>
              <a:t>to 16 octets (128 bits )</a:t>
            </a:r>
          </a:p>
          <a:p>
            <a:pPr lvl="1"/>
            <a:r>
              <a:rPr lang="en-US" dirty="0" smtClean="0"/>
              <a:t>The bloom filter is of length ‘m’ in bits</a:t>
            </a:r>
          </a:p>
          <a:p>
            <a:pPr lvl="1"/>
            <a:r>
              <a:rPr lang="en-US" dirty="0" smtClean="0"/>
              <a:t>‘k’ hashes are required for the filter</a:t>
            </a:r>
          </a:p>
          <a:p>
            <a:r>
              <a:rPr lang="en-US" dirty="0" smtClean="0"/>
              <a:t>Each bloom </a:t>
            </a:r>
            <a:r>
              <a:rPr lang="en-US" dirty="0" err="1" smtClean="0"/>
              <a:t>hash</a:t>
            </a:r>
            <a:r>
              <a:rPr lang="en-US" baseline="-25000" dirty="0" err="1" smtClean="0"/>
              <a:t>i</a:t>
            </a:r>
            <a:r>
              <a:rPr lang="en-US" dirty="0" smtClean="0"/>
              <a:t>  (for </a:t>
            </a:r>
            <a:r>
              <a:rPr lang="en-US" dirty="0" err="1" smtClean="0"/>
              <a:t>i</a:t>
            </a:r>
            <a:r>
              <a:rPr lang="en-US" dirty="0" smtClean="0"/>
              <a:t> 0 to k-1) is calculated as:</a:t>
            </a:r>
          </a:p>
          <a:p>
            <a:pPr lvl="1"/>
            <a:r>
              <a:rPr lang="en-US" dirty="0" smtClean="0"/>
              <a:t>16 bit little-endian Integer value of</a:t>
            </a:r>
            <a:br>
              <a:rPr lang="en-US" dirty="0" smtClean="0"/>
            </a:br>
            <a:r>
              <a:rPr lang="en-US" dirty="0" smtClean="0"/>
              <a:t>	    SHA256(</a:t>
            </a:r>
            <a:r>
              <a:rPr lang="en-US" dirty="0" err="1" smtClean="0"/>
              <a:t>service_name</a:t>
            </a:r>
            <a:r>
              <a:rPr lang="en-US" dirty="0" smtClean="0"/>
              <a:t>)[2*i:2*(i+1)  modulo m</a:t>
            </a:r>
          </a:p>
          <a:p>
            <a:pPr lvl="1"/>
            <a:r>
              <a:rPr lang="en-US" dirty="0" smtClean="0"/>
              <a:t>The above is just the hash taken two bytes at a time mapped (modulo m) into the bit vector as an index of the bit to set.</a:t>
            </a:r>
          </a:p>
          <a:p>
            <a:pPr lvl="1"/>
            <a:r>
              <a:rPr lang="en-US" dirty="0" smtClean="0"/>
              <a:t>The SHA256 value or USID is simply retained for a service and is NOT calculated on each usage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Efficient Bloom </a:t>
            </a:r>
            <a:r>
              <a:rPr lang="en-US" dirty="0" smtClean="0"/>
              <a:t>Hash Calculations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Use portions of USID as integer index</a:t>
            </a:r>
          </a:p>
          <a:p>
            <a:pPr lvl="1"/>
            <a:r>
              <a:rPr lang="en-US" dirty="0" smtClean="0"/>
              <a:t>Each 0-to-k bloom calculation is simply a portion of the existing hash treated as an integer.</a:t>
            </a:r>
            <a:endParaRPr lang="en-US" dirty="0" smtClean="0"/>
          </a:p>
          <a:p>
            <a:r>
              <a:rPr lang="en-US" dirty="0" smtClean="0"/>
              <a:t>Very efficient calculation:</a:t>
            </a:r>
            <a:endParaRPr lang="en-US" dirty="0" smtClean="0"/>
          </a:p>
          <a:p>
            <a:pPr lvl="1"/>
            <a:r>
              <a:rPr lang="en-US" dirty="0" smtClean="0"/>
              <a:t>The USID is retained for a service and </a:t>
            </a:r>
            <a:br>
              <a:rPr lang="en-US" dirty="0" smtClean="0"/>
            </a:br>
            <a:r>
              <a:rPr lang="en-US" dirty="0" smtClean="0"/>
              <a:t>is NOT calculated on each usage</a:t>
            </a:r>
          </a:p>
          <a:p>
            <a:pPr lvl="1"/>
            <a:r>
              <a:rPr lang="en-US" dirty="0" smtClean="0"/>
              <a:t>H1 = USID[0:2]  mod m   &lt;- use portion of prior hash </a:t>
            </a:r>
          </a:p>
          <a:p>
            <a:pPr lvl="1"/>
            <a:r>
              <a:rPr lang="en-US" dirty="0" smtClean="0"/>
              <a:t>H2 = USID[2:4]  mod m   </a:t>
            </a:r>
          </a:p>
          <a:p>
            <a:pPr lvl="1"/>
            <a:r>
              <a:rPr lang="en-US" dirty="0" smtClean="0"/>
              <a:t>Etc...</a:t>
            </a:r>
          </a:p>
          <a:p>
            <a:pPr lvl="1"/>
            <a:r>
              <a:rPr lang="en-US" dirty="0" smtClean="0"/>
              <a:t>When ‘m’ is power of 2, very simple hash calculation</a:t>
            </a:r>
          </a:p>
          <a:p>
            <a:pPr lvl="1"/>
            <a:r>
              <a:rPr lang="en-US" dirty="0" smtClean="0"/>
              <a:t>Can be extended to any size k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082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 </a:t>
            </a:r>
            <a:r>
              <a:rPr lang="en-US" dirty="0" smtClean="0"/>
              <a:t>USID, SID and Bloom Hash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Service Name: ‘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service.name.example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’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SHA256: e3b0c44298fc1c149afbf4c8996fb924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27ae41e4649b934ca495991b7852b855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USID:   e3b0c44298fc1c149afbf4c8996fb924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SID:    e3b0c44298fc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Bloom Filter Hash Calculation(m=128bits k=3)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H</a:t>
            </a:r>
            <a:r>
              <a:rPr lang="en-US" sz="2000" baseline="-25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-&gt; e3b0 –to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-&gt; 45283 – mod 128 -&gt; 227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H</a:t>
            </a:r>
            <a:r>
              <a:rPr lang="en-US" sz="2000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-&gt; c442 –to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-&gt; 17092 – mod 128 -&gt; 196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H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-&gt; 98fc –to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-&gt; 64664 – mod 128 -&gt; 152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Bloom Filter (in hex):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00000008000000100000000001000000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00000000000000000000000000000000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Full Example and Test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1400" b="0" dirty="0" smtClean="0"/>
              <a:t>service </a:t>
            </a:r>
            <a:r>
              <a:rPr lang="en-US" sz="1400" b="0" dirty="0"/>
              <a:t>name:     </a:t>
            </a:r>
            <a:r>
              <a:rPr lang="en-US" sz="1400" b="0" dirty="0" err="1"/>
              <a:t>service.name.example</a:t>
            </a:r>
            <a:endParaRPr lang="en-US" sz="1400" b="0" dirty="0"/>
          </a:p>
          <a:p>
            <a:pPr marL="0" indent="0">
              <a:buNone/>
            </a:pPr>
            <a:r>
              <a:rPr lang="fi-FI" sz="1400" b="0" dirty="0" err="1"/>
              <a:t>hash</a:t>
            </a:r>
            <a:r>
              <a:rPr lang="fi-FI" sz="1400" b="0" dirty="0"/>
              <a:t> </a:t>
            </a:r>
            <a:r>
              <a:rPr lang="fi-FI" sz="1400" b="0" dirty="0" err="1"/>
              <a:t>value</a:t>
            </a:r>
            <a:r>
              <a:rPr lang="fi-FI" sz="1400" b="0" dirty="0"/>
              <a:t>:       64e5f1506840684457cb04a25214fbea8311f893b6478961ba4202bb8699c9b4</a:t>
            </a:r>
          </a:p>
          <a:p>
            <a:pPr marL="0" indent="0">
              <a:buNone/>
            </a:pPr>
            <a:r>
              <a:rPr lang="fi-FI" sz="1400" b="0" dirty="0" err="1"/>
              <a:t>usid</a:t>
            </a:r>
            <a:r>
              <a:rPr lang="fi-FI" sz="1400" b="0" dirty="0"/>
              <a:t>:             64e5f1506840684457cb04a25214fbea</a:t>
            </a:r>
          </a:p>
          <a:p>
            <a:pPr marL="0" indent="0">
              <a:buNone/>
            </a:pPr>
            <a:r>
              <a:rPr lang="fi-FI" sz="1400" b="0" dirty="0" err="1"/>
              <a:t>usid</a:t>
            </a:r>
            <a:r>
              <a:rPr lang="fi-FI" sz="1400" b="0" dirty="0"/>
              <a:t> b27:         JEQGFF4M7HBFQNH3CKYEQMMX666</a:t>
            </a:r>
          </a:p>
          <a:p>
            <a:pPr marL="0" indent="0">
              <a:buNone/>
            </a:pPr>
            <a:r>
              <a:rPr lang="en-US" sz="1400" b="0" dirty="0" smtClean="0"/>
              <a:t>service </a:t>
            </a:r>
            <a:r>
              <a:rPr lang="en-US" sz="1400" b="0" dirty="0"/>
              <a:t>id:       64e5f1506840</a:t>
            </a:r>
          </a:p>
          <a:p>
            <a:pPr marL="0" indent="0">
              <a:buNone/>
            </a:pPr>
            <a:r>
              <a:rPr lang="en-US" sz="1400" b="0" dirty="0"/>
              <a:t>service id b27:   </a:t>
            </a:r>
            <a:r>
              <a:rPr lang="en-US" sz="1400" b="0" dirty="0" smtClean="0"/>
              <a:t>RR3XJ49JPJ             </a:t>
            </a:r>
            <a:endParaRPr lang="en-US" sz="1400" b="0" dirty="0"/>
          </a:p>
          <a:p>
            <a:pPr marL="0" indent="0">
              <a:buNone/>
            </a:pPr>
            <a:r>
              <a:rPr lang="fr-FR" sz="1400" b="0" dirty="0" smtClean="0"/>
              <a:t>max </a:t>
            </a:r>
            <a:r>
              <a:rPr lang="fr-FR" sz="1400" b="0" dirty="0"/>
              <a:t>n:            512</a:t>
            </a:r>
          </a:p>
          <a:p>
            <a:pPr marL="0" indent="0">
              <a:buNone/>
            </a:pPr>
            <a:r>
              <a:rPr lang="fr-FR" sz="1400" b="0" dirty="0"/>
              <a:t>p:                0.0015</a:t>
            </a:r>
          </a:p>
          <a:p>
            <a:pPr marL="0" indent="0">
              <a:buNone/>
            </a:pPr>
            <a:r>
              <a:rPr lang="nl-NL" sz="1400" b="0" dirty="0" err="1"/>
              <a:t>bloom</a:t>
            </a:r>
            <a:r>
              <a:rPr lang="nl-NL" sz="1400" b="0" dirty="0"/>
              <a:t> </a:t>
            </a:r>
            <a:r>
              <a:rPr lang="nl-NL" sz="1400" b="0" dirty="0" err="1"/>
              <a:t>id</a:t>
            </a:r>
            <a:r>
              <a:rPr lang="nl-NL" sz="1400" b="0" dirty="0"/>
              <a:t> m=6936 k=9: </a:t>
            </a:r>
            <a:r>
              <a:rPr lang="nl-NL" sz="1400" b="0" dirty="0" smtClean="0"/>
              <a:t>   (867 </a:t>
            </a:r>
            <a:r>
              <a:rPr lang="nl-NL" sz="1400" b="0" dirty="0" err="1" smtClean="0"/>
              <a:t>octets</a:t>
            </a:r>
            <a:r>
              <a:rPr lang="nl-NL" sz="1400" b="0" dirty="0" smtClean="0"/>
              <a:t> long)</a:t>
            </a:r>
            <a:r>
              <a:rPr lang="nl-NL" sz="1200" b="0" dirty="0"/>
              <a:t/>
            </a:r>
            <a:br>
              <a:rPr lang="nl-NL" sz="1200" b="0" dirty="0"/>
            </a:br>
            <a:r>
              <a:rPr lang="nl-NL" sz="900" b="0" dirty="0" smtClean="0"/>
              <a:t>00000000000000000000020000000000001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40000000000000000000000000000000000000000000000000000000000000000000000000000000000000000000000000000000000000000000000000000000000000800000000000000000000000000000000000000000000000000000000000000000000000000000000000000000000000000000000000000000000000000000000000000000000000000000000000000000000000000000000000000000000000000000000000000000000000000000000000000000000000000000000000000010000000000000000000000000000000000800000000000000000000000000000000000000000000000000000000000000000100000000000000000000020000000000000000000000000000000000000000000000000000000000000000000000000000000000000000000000000000000000000000000000000000000000001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</a:t>
            </a:r>
            <a:endParaRPr lang="en-US" sz="9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96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long</a:t>
            </a:r>
          </a:p>
          <a:p>
            <a:r>
              <a:rPr lang="en-US" dirty="0" smtClean="0"/>
              <a:t>Do we really want 800+ octets in every beacon?</a:t>
            </a:r>
          </a:p>
          <a:p>
            <a:r>
              <a:rPr lang="en-US" dirty="0" smtClean="0"/>
              <a:t>Probability could be lowered ... But then false positives become a problem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206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clear definitions to support generic service discovery using truncated hashes</a:t>
            </a:r>
          </a:p>
          <a:p>
            <a:r>
              <a:rPr lang="en-US" dirty="0" smtClean="0"/>
              <a:t>Provide basic privacy mechanisms for service identifiers</a:t>
            </a:r>
          </a:p>
          <a:p>
            <a:r>
              <a:rPr lang="en-US" dirty="0" smtClean="0"/>
              <a:t>Define fully unique service identifiers in addition to efficient short nearly unique identifiers</a:t>
            </a:r>
          </a:p>
          <a:p>
            <a:r>
              <a:rPr lang="en-US" dirty="0" smtClean="0"/>
              <a:t>Define efficient </a:t>
            </a:r>
            <a:r>
              <a:rPr lang="en-US" dirty="0" err="1" smtClean="0"/>
              <a:t>procesing</a:t>
            </a:r>
            <a:r>
              <a:rPr lang="en-US" dirty="0" smtClean="0"/>
              <a:t> and algorithms for identifiers</a:t>
            </a:r>
          </a:p>
          <a:p>
            <a:r>
              <a:rPr lang="en-US" dirty="0" smtClean="0"/>
              <a:t>Define efficient Bloom Filter hashing </a:t>
            </a:r>
          </a:p>
          <a:p>
            <a:r>
              <a:rPr lang="en-US" dirty="0" smtClean="0"/>
              <a:t>Introduce more efficient Bloom Filter to trade-off discovery time against frame sizes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358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Bloom Filters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b="0" dirty="0" smtClean="0"/>
              <a:t>Shorter Bloom Filters are possible with the same probability ... If we send multiple different filters</a:t>
            </a:r>
          </a:p>
          <a:p>
            <a:pPr lvl="1"/>
            <a:r>
              <a:rPr lang="en-US" dirty="0" smtClean="0"/>
              <a:t>Define ‘r’ filters of length l where sum of length of the r filters is m</a:t>
            </a:r>
          </a:p>
          <a:p>
            <a:pPr lvl="1"/>
            <a:r>
              <a:rPr lang="en-US" b="0" dirty="0" smtClean="0"/>
              <a:t>Effectively trading time (multiple filters in beacons for length)</a:t>
            </a:r>
          </a:p>
          <a:p>
            <a:r>
              <a:rPr lang="en-US" b="0" dirty="0" smtClean="0"/>
              <a:t>Example:</a:t>
            </a:r>
          </a:p>
          <a:p>
            <a:pPr lvl="1"/>
            <a:r>
              <a:rPr lang="en-US" dirty="0" smtClean="0"/>
              <a:t>Rather than one 800 octet filter, send 4 100 octet filters</a:t>
            </a:r>
          </a:p>
          <a:p>
            <a:pPr lvl="1"/>
            <a:r>
              <a:rPr lang="en-US" b="0" dirty="0" smtClean="0"/>
              <a:t>Each filter processed separately</a:t>
            </a:r>
          </a:p>
          <a:p>
            <a:pPr lvl="1"/>
            <a:r>
              <a:rPr lang="en-US" dirty="0" smtClean="0"/>
              <a:t>If desired service is not found in any filter part search can stop </a:t>
            </a:r>
          </a:p>
          <a:p>
            <a:pPr lvl="1"/>
            <a:r>
              <a:rPr lang="en-US" b="0" dirty="0" smtClean="0"/>
              <a:t>Probability incrementally increases with each filter part processed.</a:t>
            </a:r>
          </a:p>
          <a:p>
            <a:pPr lvl="1"/>
            <a:r>
              <a:rPr lang="en-US" dirty="0" smtClean="0"/>
              <a:t>Possible to have very low false positive probability and shorter transmitted frames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403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dirty="0" smtClean="0"/>
              <a:t>Efficient Sequential Bloom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r>
              <a:rPr lang="en-US" dirty="0" smtClean="0"/>
              <a:t>For:</a:t>
            </a:r>
          </a:p>
          <a:p>
            <a:pPr lvl="1"/>
            <a:r>
              <a:rPr lang="en-US" dirty="0" smtClean="0"/>
              <a:t> ‘m’ bit filter, desired false positive ‘p’, ‘r’ sequential bloom filters, and ‘k’ bits set in filter for desired p for ‘</a:t>
            </a:r>
            <a:r>
              <a:rPr lang="en-US" dirty="0" err="1" smtClean="0"/>
              <a:t>n_max</a:t>
            </a:r>
            <a:r>
              <a:rPr lang="en-US" dirty="0" smtClean="0"/>
              <a:t>’ services</a:t>
            </a:r>
          </a:p>
          <a:p>
            <a:pPr lvl="1"/>
            <a:r>
              <a:rPr lang="en-US" dirty="0" smtClean="0"/>
              <a:t>‘r’ Bloom filters are sent sequentially</a:t>
            </a:r>
            <a:br>
              <a:rPr lang="en-US" dirty="0" smtClean="0"/>
            </a:br>
            <a:r>
              <a:rPr lang="en-US" dirty="0" smtClean="0"/>
              <a:t>( BF</a:t>
            </a:r>
            <a:r>
              <a:rPr lang="en-US" baseline="-25000" dirty="0" smtClean="0"/>
              <a:t>0</a:t>
            </a:r>
            <a:r>
              <a:rPr lang="en-US" dirty="0" smtClean="0"/>
              <a:t>, BF</a:t>
            </a:r>
            <a:r>
              <a:rPr lang="en-US" baseline="-25000" dirty="0" smtClean="0"/>
              <a:t>1</a:t>
            </a:r>
            <a:r>
              <a:rPr lang="en-US" dirty="0" smtClean="0"/>
              <a:t>, ..</a:t>
            </a:r>
            <a:r>
              <a:rPr lang="en-US" dirty="0"/>
              <a:t> </a:t>
            </a:r>
            <a:r>
              <a:rPr lang="en-US" dirty="0" err="1" smtClean="0"/>
              <a:t>BF</a:t>
            </a:r>
            <a:r>
              <a:rPr lang="en-US" baseline="-25000" dirty="0" err="1"/>
              <a:t>i</a:t>
            </a:r>
            <a:r>
              <a:rPr lang="en-US" dirty="0" smtClean="0"/>
              <a:t>, . BF</a:t>
            </a:r>
            <a:r>
              <a:rPr lang="en-US" baseline="-25000" dirty="0" smtClean="0"/>
              <a:t>r-1 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Sum of length of each </a:t>
            </a:r>
            <a:r>
              <a:rPr lang="en-US" dirty="0" err="1" smtClean="0"/>
              <a:t>BF</a:t>
            </a:r>
            <a:r>
              <a:rPr lang="en-US" baseline="-25000" dirty="0" err="1" smtClean="0"/>
              <a:t>i</a:t>
            </a:r>
            <a:r>
              <a:rPr lang="en-US" dirty="0" smtClean="0"/>
              <a:t>  is m</a:t>
            </a:r>
          </a:p>
          <a:p>
            <a:r>
              <a:rPr lang="en-US" dirty="0" smtClean="0"/>
              <a:t>Very efficient processing for each </a:t>
            </a:r>
            <a:r>
              <a:rPr lang="en-US" dirty="0" err="1" smtClean="0"/>
              <a:t>Bf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 </a:t>
            </a:r>
            <a:r>
              <a:rPr lang="en-US" dirty="0" smtClean="0"/>
              <a:t>is possible by:</a:t>
            </a:r>
          </a:p>
          <a:p>
            <a:pPr lvl="1"/>
            <a:r>
              <a:rPr lang="en-US" dirty="0" smtClean="0"/>
              <a:t>For a desired Bloom Id, maintain the k index values as </a:t>
            </a:r>
            <a:br>
              <a:rPr lang="en-US" dirty="0" smtClean="0"/>
            </a:br>
            <a:r>
              <a:rPr lang="en-US" dirty="0" smtClean="0"/>
              <a:t>an ordered list. (I</a:t>
            </a:r>
            <a:r>
              <a:rPr lang="en-US" baseline="-25000" dirty="0" smtClean="0"/>
              <a:t>0</a:t>
            </a:r>
            <a:r>
              <a:rPr lang="en-US" dirty="0"/>
              <a:t>, I</a:t>
            </a:r>
            <a:r>
              <a:rPr lang="en-US" baseline="-25000" dirty="0" smtClean="0"/>
              <a:t>1</a:t>
            </a:r>
            <a:r>
              <a:rPr lang="en-US" dirty="0"/>
              <a:t>, .. </a:t>
            </a:r>
            <a:r>
              <a:rPr lang="en-US" dirty="0" smtClean="0"/>
              <a:t>I</a:t>
            </a:r>
            <a:r>
              <a:rPr lang="en-US" baseline="-25000" dirty="0" smtClean="0"/>
              <a:t>i</a:t>
            </a:r>
            <a:r>
              <a:rPr lang="en-US" dirty="0"/>
              <a:t>, . </a:t>
            </a:r>
            <a:r>
              <a:rPr lang="en-US" dirty="0" smtClean="0"/>
              <a:t>I</a:t>
            </a:r>
            <a:r>
              <a:rPr lang="en-US" baseline="-25000" dirty="0"/>
              <a:t>k</a:t>
            </a:r>
            <a:r>
              <a:rPr lang="en-US" baseline="-25000" dirty="0" smtClean="0"/>
              <a:t>-</a:t>
            </a:r>
            <a:r>
              <a:rPr lang="en-US" baseline="-25000" dirty="0"/>
              <a:t>1 </a:t>
            </a:r>
            <a:r>
              <a:rPr lang="en-US" dirty="0" smtClean="0"/>
              <a:t> ).</a:t>
            </a:r>
          </a:p>
          <a:p>
            <a:pPr lvl="1"/>
            <a:r>
              <a:rPr lang="en-US" dirty="0" smtClean="0"/>
              <a:t>Any </a:t>
            </a:r>
            <a:r>
              <a:rPr lang="en-US" dirty="0" err="1"/>
              <a:t>BF</a:t>
            </a:r>
            <a:r>
              <a:rPr lang="en-US" baseline="-25000" dirty="0" err="1"/>
              <a:t>i</a:t>
            </a:r>
            <a:r>
              <a:rPr lang="en-US" dirty="0" smtClean="0"/>
              <a:t> can be efficiently processed knowing ‘</a:t>
            </a:r>
            <a:r>
              <a:rPr lang="en-US" dirty="0" err="1" smtClean="0"/>
              <a:t>i</a:t>
            </a:r>
            <a:r>
              <a:rPr lang="en-US" dirty="0" smtClean="0"/>
              <a:t>’ sequence index by mapping the range of index values into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filter</a:t>
            </a:r>
          </a:p>
          <a:p>
            <a:pPr lvl="1"/>
            <a:r>
              <a:rPr lang="en-US" dirty="0" smtClean="0"/>
              <a:t>This processing approach is effectively chopping one m-bit filter into ‘r’ pieces of  m/r length. </a:t>
            </a:r>
          </a:p>
          <a:p>
            <a:pPr lvl="1"/>
            <a:r>
              <a:rPr lang="en-US" dirty="0" smtClean="0"/>
              <a:t>False positive ‘p’ still obtained, but after ‘r’ samples of </a:t>
            </a:r>
            <a:r>
              <a:rPr lang="en-US" dirty="0" err="1"/>
              <a:t>BF</a:t>
            </a:r>
            <a:r>
              <a:rPr lang="en-US" baseline="-25000" dirty="0" err="1"/>
              <a:t>i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95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Privacy and Bloom Filters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dirty="0" smtClean="0"/>
              <a:t>Bloom filters can provide privacy</a:t>
            </a:r>
          </a:p>
          <a:p>
            <a:pPr lvl="1"/>
            <a:r>
              <a:rPr lang="en-US" u="sng" dirty="0">
                <a:hlinkClick r:id="rId2"/>
              </a:rPr>
              <a:t>http://arxiv.org/pdf/1407.6981v2.pdf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unknown Bloom Id is very hard to identify when mixed with other Bloom Id or random bits in a Bloom Filter</a:t>
            </a:r>
          </a:p>
          <a:p>
            <a:pPr lvl="1"/>
            <a:r>
              <a:rPr lang="en-US" dirty="0" smtClean="0"/>
              <a:t>A known service can be identified</a:t>
            </a:r>
          </a:p>
          <a:p>
            <a:pPr lvl="1"/>
            <a:r>
              <a:rPr lang="en-US" dirty="0" smtClean="0"/>
              <a:t>The masked Service Ids could have corresponding </a:t>
            </a:r>
            <a:br>
              <a:rPr lang="en-US" dirty="0" smtClean="0"/>
            </a:br>
            <a:r>
              <a:rPr lang="en-US" dirty="0" smtClean="0"/>
              <a:t>Masked Bloom Ids</a:t>
            </a:r>
          </a:p>
          <a:p>
            <a:pPr lvl="2"/>
            <a:r>
              <a:rPr lang="en-US" sz="2000" dirty="0" smtClean="0"/>
              <a:t>This implies that efficient processing of hashing process should base the Masked Service Id on a Masked Service Name or Masked USID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1942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Definition of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Service Name</a:t>
            </a:r>
          </a:p>
          <a:p>
            <a:pPr marL="400050" lvl="1" indent="0">
              <a:buNone/>
            </a:pPr>
            <a:r>
              <a:rPr lang="en-US" sz="1400" b="0" dirty="0" smtClean="0"/>
              <a:t>A </a:t>
            </a:r>
            <a:r>
              <a:rPr lang="en-US" sz="1400" b="0" dirty="0"/>
              <a:t>string value that uniquely identifies a </a:t>
            </a:r>
            <a:r>
              <a:rPr lang="en-US" sz="1400" b="0" dirty="0" smtClean="0"/>
              <a:t>service. This </a:t>
            </a:r>
            <a:r>
              <a:rPr lang="en-US" sz="1400" b="0" dirty="0"/>
              <a:t>can be a Bonjour, DLNA or other types of </a:t>
            </a:r>
            <a:r>
              <a:rPr lang="en-US" sz="1400" b="0" dirty="0" smtClean="0"/>
              <a:t>identifiers.</a:t>
            </a:r>
          </a:p>
          <a:p>
            <a:pPr marL="0" indent="0">
              <a:buNone/>
            </a:pPr>
            <a:r>
              <a:rPr lang="en-US" sz="1800" dirty="0" smtClean="0"/>
              <a:t>Masked </a:t>
            </a:r>
            <a:r>
              <a:rPr lang="en-US" sz="1800" dirty="0"/>
              <a:t>Service </a:t>
            </a:r>
            <a:r>
              <a:rPr lang="en-US" sz="1800" dirty="0" smtClean="0"/>
              <a:t>Name</a:t>
            </a:r>
          </a:p>
          <a:p>
            <a:pPr marL="400050" lvl="1" indent="0">
              <a:buNone/>
            </a:pPr>
            <a:r>
              <a:rPr lang="en-US" sz="1400" b="0" dirty="0" smtClean="0"/>
              <a:t>A </a:t>
            </a:r>
            <a:r>
              <a:rPr lang="en-US" sz="1400" b="0" dirty="0"/>
              <a:t>transformation of a Service Name used to </a:t>
            </a:r>
            <a:r>
              <a:rPr lang="en-US" sz="1400" b="0" dirty="0" smtClean="0"/>
              <a:t>generate a </a:t>
            </a:r>
            <a:r>
              <a:rPr lang="en-US" sz="1400" b="0" dirty="0"/>
              <a:t>different Service Id to </a:t>
            </a:r>
            <a:r>
              <a:rPr lang="en-US" sz="1400" b="0" dirty="0" smtClean="0"/>
              <a:t>obfuscate </a:t>
            </a:r>
            <a:r>
              <a:rPr lang="en-US" sz="1400" b="0" dirty="0"/>
              <a:t>the identification of a </a:t>
            </a:r>
            <a:r>
              <a:rPr lang="en-US" sz="1400" b="0" dirty="0" smtClean="0"/>
              <a:t>service.</a:t>
            </a:r>
          </a:p>
          <a:p>
            <a:pPr marL="0" indent="0">
              <a:buNone/>
            </a:pPr>
            <a:r>
              <a:rPr lang="en-US" sz="1800" dirty="0" smtClean="0"/>
              <a:t>Universal </a:t>
            </a:r>
            <a:r>
              <a:rPr lang="en-US" sz="1800" dirty="0"/>
              <a:t>Service Id (USID</a:t>
            </a:r>
            <a:r>
              <a:rPr lang="en-US" sz="1800" dirty="0" smtClean="0"/>
              <a:t>)</a:t>
            </a:r>
          </a:p>
          <a:p>
            <a:pPr marL="400050" lvl="1" indent="0">
              <a:buNone/>
            </a:pPr>
            <a:r>
              <a:rPr lang="en-US" sz="1400" b="0" dirty="0"/>
              <a:t>A</a:t>
            </a:r>
            <a:r>
              <a:rPr lang="en-US" sz="1400" b="0" dirty="0" smtClean="0"/>
              <a:t> </a:t>
            </a:r>
            <a:r>
              <a:rPr lang="en-US" sz="1400" b="0" dirty="0"/>
              <a:t>128-bit unique identifier for </a:t>
            </a:r>
            <a:r>
              <a:rPr lang="en-US" sz="1400" b="0" dirty="0" smtClean="0"/>
              <a:t>a Service </a:t>
            </a:r>
            <a:r>
              <a:rPr lang="en-US" sz="1400" b="0" dirty="0"/>
              <a:t>Name based on a hash of the Service </a:t>
            </a:r>
            <a:r>
              <a:rPr lang="en-US" sz="1400" b="0" dirty="0" smtClean="0"/>
              <a:t>Name.</a:t>
            </a:r>
          </a:p>
          <a:p>
            <a:pPr marL="0" indent="0">
              <a:buNone/>
            </a:pPr>
            <a:r>
              <a:rPr lang="en-US" sz="1800" dirty="0" smtClean="0"/>
              <a:t>Service </a:t>
            </a:r>
            <a:r>
              <a:rPr lang="en-US" sz="1800" dirty="0"/>
              <a:t>Id (SID</a:t>
            </a:r>
            <a:r>
              <a:rPr lang="en-US" sz="1800" dirty="0" smtClean="0"/>
              <a:t>)</a:t>
            </a:r>
          </a:p>
          <a:p>
            <a:pPr marL="400050" lvl="1" indent="0">
              <a:buNone/>
            </a:pPr>
            <a:r>
              <a:rPr lang="en-US" sz="1400" b="0" dirty="0" smtClean="0"/>
              <a:t>A </a:t>
            </a:r>
            <a:r>
              <a:rPr lang="en-US" sz="1400" b="0" dirty="0"/>
              <a:t>6 octet mostly unique identifier for a service. It </a:t>
            </a:r>
            <a:r>
              <a:rPr lang="en-US" sz="1400" b="0" dirty="0" smtClean="0"/>
              <a:t>is </a:t>
            </a:r>
            <a:r>
              <a:rPr lang="en-US" sz="1400" b="0" dirty="0"/>
              <a:t>based on a hash of the Service Name. </a:t>
            </a:r>
            <a:endParaRPr lang="en-US" sz="1400" b="0" dirty="0" smtClean="0"/>
          </a:p>
          <a:p>
            <a:pPr marL="0" indent="0">
              <a:buNone/>
            </a:pPr>
            <a:r>
              <a:rPr lang="en-US" sz="1800" dirty="0" smtClean="0"/>
              <a:t>Bloom Id</a:t>
            </a:r>
          </a:p>
          <a:p>
            <a:pPr marL="400050" lvl="1" indent="0">
              <a:buNone/>
            </a:pPr>
            <a:r>
              <a:rPr lang="en-US" sz="1400" b="0" dirty="0" smtClean="0"/>
              <a:t>A </a:t>
            </a:r>
            <a:r>
              <a:rPr lang="en-US" sz="1400" b="0" dirty="0"/>
              <a:t>'m' bit long bit vector representing the Service </a:t>
            </a:r>
            <a:r>
              <a:rPr lang="en-US" sz="1400" b="0" dirty="0" smtClean="0"/>
              <a:t>Name. This </a:t>
            </a:r>
            <a:r>
              <a:rPr lang="en-US" sz="1400" b="0" dirty="0"/>
              <a:t>bit vector is based on a hash of the Service Name that </a:t>
            </a:r>
            <a:r>
              <a:rPr lang="en-US" sz="1400" b="0" dirty="0" smtClean="0"/>
              <a:t>maps  </a:t>
            </a:r>
            <a:r>
              <a:rPr lang="en-US" sz="1400" b="0" dirty="0"/>
              <a:t>into a small number of bits (k bits) in the m-bit </a:t>
            </a:r>
            <a:r>
              <a:rPr lang="en-US" sz="1400" b="0" dirty="0" smtClean="0"/>
              <a:t>vector.</a:t>
            </a:r>
            <a:endParaRPr lang="en-US" sz="1400" dirty="0"/>
          </a:p>
          <a:p>
            <a:pPr marL="0" indent="0">
              <a:buNone/>
            </a:pPr>
            <a:r>
              <a:rPr lang="en-US" sz="1800" dirty="0" smtClean="0"/>
              <a:t>Bloom </a:t>
            </a:r>
            <a:r>
              <a:rPr lang="en-US" sz="1800" dirty="0"/>
              <a:t>Filter </a:t>
            </a:r>
            <a:endParaRPr lang="en-US" sz="1800" b="0" dirty="0"/>
          </a:p>
          <a:p>
            <a:pPr marL="400050" lvl="1" indent="0">
              <a:buNone/>
            </a:pPr>
            <a:r>
              <a:rPr lang="en-US" sz="1400" b="0" dirty="0" smtClean="0"/>
              <a:t>Multiple Bloom </a:t>
            </a:r>
            <a:r>
              <a:rPr lang="en-US" sz="1400" b="0" dirty="0"/>
              <a:t>Ids </a:t>
            </a:r>
            <a:r>
              <a:rPr lang="en-US" sz="1400" b="0" dirty="0" err="1"/>
              <a:t>ORed</a:t>
            </a:r>
            <a:r>
              <a:rPr lang="en-US" sz="1400" b="0" dirty="0"/>
              <a:t> together to represent a set </a:t>
            </a:r>
            <a:r>
              <a:rPr lang="en-US" sz="1400" b="0" dirty="0" smtClean="0"/>
              <a:t>of Bloom </a:t>
            </a:r>
            <a:r>
              <a:rPr lang="en-US" sz="1400" b="0" dirty="0"/>
              <a:t>Ids. A Bloom Filter can be readily tested to determine if </a:t>
            </a:r>
            <a:r>
              <a:rPr lang="en-US" sz="1400" b="0" dirty="0" smtClean="0"/>
              <a:t>it contains </a:t>
            </a:r>
            <a:r>
              <a:rPr lang="en-US" sz="1400" b="0" dirty="0"/>
              <a:t>a specific Bloom Id.  False positive probability 'p' </a:t>
            </a:r>
            <a:r>
              <a:rPr lang="en-US" sz="1400" b="0" dirty="0" smtClean="0"/>
              <a:t>is estimated </a:t>
            </a:r>
            <a:r>
              <a:rPr lang="en-US" sz="1400" b="0" dirty="0"/>
              <a:t>as </a:t>
            </a:r>
            <a:r>
              <a:rPr lang="en-US" sz="1400" b="0" dirty="0" smtClean="0"/>
              <a:t/>
            </a:r>
            <a:br>
              <a:rPr lang="en-US" sz="1400" b="0" dirty="0" smtClean="0"/>
            </a:br>
            <a:r>
              <a:rPr lang="en-US" sz="1400" b="0" dirty="0" smtClean="0"/>
              <a:t>p </a:t>
            </a:r>
            <a:r>
              <a:rPr lang="en-US" sz="1400" b="0" dirty="0"/>
              <a:t>= (1-e**(-k*n/m)))**k for optimally selected </a:t>
            </a:r>
            <a:r>
              <a:rPr lang="en-US" sz="1400" b="0" dirty="0" smtClean="0"/>
              <a:t>k. k </a:t>
            </a:r>
            <a:r>
              <a:rPr lang="en-US" sz="1400" b="0" dirty="0"/>
              <a:t>should be selected for maximum planned value of n</a:t>
            </a:r>
            <a:endParaRPr lang="en-US" sz="14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1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Service?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IEEE 802.11, knowledge of “services” supported by a device help in the selection of the appropriate STA/AP for subsequent communications</a:t>
            </a:r>
          </a:p>
          <a:p>
            <a:r>
              <a:rPr lang="en-US" dirty="0" smtClean="0"/>
              <a:t>Examples might include:</a:t>
            </a:r>
          </a:p>
          <a:p>
            <a:pPr lvl="1"/>
            <a:r>
              <a:rPr lang="en-US" dirty="0" smtClean="0"/>
              <a:t>Finding the right AP to connect to a print service</a:t>
            </a:r>
          </a:p>
          <a:p>
            <a:pPr lvl="1"/>
            <a:r>
              <a:rPr lang="en-US" dirty="0" smtClean="0"/>
              <a:t>Finding a near-by WLAN supporting a particular application</a:t>
            </a:r>
          </a:p>
          <a:p>
            <a:pPr lvl="1"/>
            <a:r>
              <a:rPr lang="en-US" dirty="0" smtClean="0"/>
              <a:t>Find a network (AP) with appropriate network connectivity and services for a particular set of applications</a:t>
            </a:r>
          </a:p>
          <a:p>
            <a:pPr lvl="1"/>
            <a:r>
              <a:rPr lang="en-US" dirty="0" smtClean="0"/>
              <a:t>Find a AP/STA that can reach a particular application and user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886473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959389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“</a:t>
            </a:r>
            <a:r>
              <a:rPr lang="en-US" dirty="0" smtClean="0"/>
              <a:t>Services”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There are many different existing ways to define application level services, possible examples include: UPnP, Bonjour, XML, OIDs, OUI fields, Bluetooth ids, URLS, Wi-Fi Alliance types (e.g. WFD), etc.</a:t>
            </a:r>
          </a:p>
          <a:p>
            <a:endParaRPr lang="en-US" sz="2000" dirty="0" smtClean="0"/>
          </a:p>
          <a:p>
            <a:r>
              <a:rPr lang="en-US" sz="2000" dirty="0" smtClean="0"/>
              <a:t>Some of the above can be very large (e.g. UPnP)</a:t>
            </a:r>
          </a:p>
          <a:p>
            <a:endParaRPr lang="en-US" sz="2000" dirty="0" smtClean="0"/>
          </a:p>
          <a:p>
            <a:r>
              <a:rPr lang="en-US" sz="2000" dirty="0" smtClean="0"/>
              <a:t>Many different organizations want to control and register identifiers to ensure interoperability (they want a single rooted hierarchy)</a:t>
            </a:r>
          </a:p>
          <a:p>
            <a:endParaRPr lang="en-US" sz="2000" dirty="0" smtClean="0"/>
          </a:p>
          <a:p>
            <a:r>
              <a:rPr lang="en-US" sz="2000" dirty="0" smtClean="0"/>
              <a:t>Rapid growth of new mobile applications requires a simple process to ensure unique identification from many different organizations.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886473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3172726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services to a unique identifier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4495800" cy="4419600"/>
          </a:xfrm>
        </p:spPr>
        <p:txBody>
          <a:bodyPr/>
          <a:lstStyle/>
          <a:p>
            <a:r>
              <a:rPr lang="en-US" sz="1600" dirty="0" smtClean="0"/>
              <a:t>Most identifiers are made unique by creating hierarchies that are controlled by a central authority with sub branches delegated within a limited name space </a:t>
            </a:r>
            <a:br>
              <a:rPr lang="en-US" sz="1600" dirty="0" smtClean="0"/>
            </a:br>
            <a:r>
              <a:rPr lang="en-US" sz="1600" dirty="0" smtClean="0"/>
              <a:t>(e.g. DNS names and IANA)</a:t>
            </a:r>
          </a:p>
          <a:p>
            <a:r>
              <a:rPr lang="en-US" sz="1600" dirty="0" smtClean="0"/>
              <a:t>A powerful alternative is to define identifiers within a very large address space where the address space is so large that every identifier is guaranteed to a very high probability to be unique</a:t>
            </a:r>
          </a:p>
          <a:p>
            <a:r>
              <a:rPr lang="en-US" sz="1600" dirty="0" smtClean="0"/>
              <a:t>16 octets can define a very large address space (2^128) to provide unique identifiers and is actually shorter in octets than most hierarchical naming schemes</a:t>
            </a:r>
          </a:p>
          <a:p>
            <a:r>
              <a:rPr lang="en-US" sz="1600" dirty="0" smtClean="0"/>
              <a:t>A hash function can be used to define a process for the creation of unique identifiers</a:t>
            </a:r>
          </a:p>
          <a:p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2" descr="DNS zon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676400"/>
            <a:ext cx="3048000" cy="2396023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 bwMode="auto">
          <a:xfrm>
            <a:off x="5867400" y="4114800"/>
            <a:ext cx="2133600" cy="21336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934200" y="4495800"/>
            <a:ext cx="76200" cy="762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400800" y="4800600"/>
            <a:ext cx="76200" cy="762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7696200" y="4724400"/>
            <a:ext cx="76200" cy="762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7162800" y="5181600"/>
            <a:ext cx="76200" cy="762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553200" y="5562600"/>
            <a:ext cx="76200" cy="762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7162800" y="5638800"/>
            <a:ext cx="76200" cy="762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3886200" y="5867400"/>
            <a:ext cx="2362200" cy="685800"/>
          </a:xfrm>
          <a:prstGeom prst="wedgeRectCallout">
            <a:avLst>
              <a:gd name="adj1" fmla="val 59301"/>
              <a:gd name="adj2" fmla="val -156764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Very large set of possible identifiers. Used identifiers are a very small  set within name space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886473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74488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Cryptographic 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4191000" cy="3962400"/>
          </a:xfrm>
        </p:spPr>
        <p:txBody>
          <a:bodyPr/>
          <a:lstStyle/>
          <a:p>
            <a:r>
              <a:rPr lang="en-US" sz="1600" dirty="0" smtClean="0"/>
              <a:t>A hash takes a block of data and returns a fixed size octet string such that any change in the data has a high probability of changing the hash value (aka digest)</a:t>
            </a:r>
          </a:p>
          <a:p>
            <a:r>
              <a:rPr lang="en-US" sz="1600" dirty="0" smtClean="0"/>
              <a:t>A “good’ cryptographic hash function has the property that it is infeasible to generate a message for a given hash</a:t>
            </a:r>
          </a:p>
          <a:p>
            <a:r>
              <a:rPr lang="en-US" sz="1600" dirty="0" smtClean="0"/>
              <a:t>Examples of well known cryptographic hash functions include: MD5, SHA-1, </a:t>
            </a:r>
            <a:br>
              <a:rPr lang="en-US" sz="1600" dirty="0" smtClean="0"/>
            </a:br>
            <a:r>
              <a:rPr lang="en-US" sz="1600" dirty="0" smtClean="0"/>
              <a:t>SHA-256</a:t>
            </a:r>
          </a:p>
          <a:p>
            <a:pPr>
              <a:buNone/>
            </a:pPr>
            <a:endParaRPr lang="en-US" sz="1200" dirty="0" smtClean="0"/>
          </a:p>
          <a:p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0200" y="5257800"/>
            <a:ext cx="350608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>
                <a:hlinkClick r:id="rId2"/>
              </a:rPr>
              <a:t>http://en.wikipedia.org/wiki/Cryptographic_hash_function</a:t>
            </a:r>
            <a:r>
              <a:rPr lang="en-US" sz="1100" dirty="0" smtClean="0"/>
              <a:t> </a:t>
            </a:r>
            <a:endParaRPr lang="en-US" sz="1100" dirty="0"/>
          </a:p>
        </p:txBody>
      </p:sp>
      <p:pic>
        <p:nvPicPr>
          <p:cNvPr id="23554" name="Picture 2" descr="File:Cryptographic Hash Function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676400"/>
            <a:ext cx="4724400" cy="3421998"/>
          </a:xfrm>
          <a:prstGeom prst="rect">
            <a:avLst/>
          </a:prstGeom>
          <a:noFill/>
        </p:spPr>
      </p:pic>
      <p:sp>
        <p:nvSpPr>
          <p:cNvPr id="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886473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671484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52600"/>
            <a:ext cx="6088063" cy="41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Very Big Numbers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3429000"/>
            <a:ext cx="4114800" cy="2743200"/>
          </a:xfrm>
          <a:solidFill>
            <a:schemeClr val="accent3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algn="just">
              <a:buNone/>
            </a:pPr>
            <a:r>
              <a:rPr lang="en-US" sz="1600" b="0" i="1" dirty="0" smtClean="0"/>
              <a:t>“Astronomy has long been humanity's go-to subject when it comes to contemplating the truly enormous. But actually, if 2</a:t>
            </a:r>
            <a:r>
              <a:rPr lang="en-US" sz="1600" b="0" i="1" baseline="30000" dirty="0" smtClean="0"/>
              <a:t>128</a:t>
            </a:r>
            <a:r>
              <a:rPr lang="en-US" sz="1600" b="0" i="1" dirty="0" smtClean="0"/>
              <a:t> is so much more vast than the number of stars in the observable universe (10</a:t>
            </a:r>
            <a:r>
              <a:rPr lang="en-US" sz="1600" b="0" i="1" baseline="30000" dirty="0" smtClean="0"/>
              <a:t>15 </a:t>
            </a:r>
            <a:r>
              <a:rPr lang="en-US" sz="1600" b="0" i="1" dirty="0" smtClean="0"/>
              <a:t>times more vast*, or 4,000,000,000,000,000 in long-hand notation), then even the name "astronomical" is rather inadequate.” </a:t>
            </a:r>
            <a:endParaRPr lang="en-US" sz="1400" b="0" i="1" dirty="0" smtClean="0"/>
          </a:p>
          <a:p>
            <a:pPr marL="0" algn="just">
              <a:buNone/>
            </a:pPr>
            <a:endParaRPr lang="en-US" sz="900" dirty="0" smtClean="0"/>
          </a:p>
          <a:p>
            <a:pPr lvl="1">
              <a:buNone/>
            </a:pPr>
            <a:r>
              <a:rPr lang="en-US" sz="1200" dirty="0" smtClean="0"/>
              <a:t>-- from Economist </a:t>
            </a:r>
          </a:p>
          <a:p>
            <a:pPr lvl="1">
              <a:buNone/>
            </a:pPr>
            <a:r>
              <a:rPr lang="en-US" sz="1000" dirty="0" smtClean="0">
                <a:hlinkClick r:id="rId3"/>
              </a:rPr>
              <a:t>http://www.economist.com/blogs/johnson/2011/01/big_numbers</a:t>
            </a:r>
            <a:r>
              <a:rPr lang="en-US" sz="1000" dirty="0" smtClean="0"/>
              <a:t>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886473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2120678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to define Service Identifiers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53" name="Group 52"/>
          <p:cNvGrpSpPr/>
          <p:nvPr/>
        </p:nvGrpSpPr>
        <p:grpSpPr>
          <a:xfrm>
            <a:off x="762000" y="2895600"/>
            <a:ext cx="381000" cy="635000"/>
            <a:chOff x="3393375" y="2590800"/>
            <a:chExt cx="2057400" cy="3429000"/>
          </a:xfrm>
        </p:grpSpPr>
        <p:sp>
          <p:nvSpPr>
            <p:cNvPr id="54" name="Oval 53"/>
            <p:cNvSpPr/>
            <p:nvPr/>
          </p:nvSpPr>
          <p:spPr bwMode="auto">
            <a:xfrm>
              <a:off x="3962400" y="2590800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5" name="Straight Connector 54"/>
            <p:cNvCxnSpPr>
              <a:stCxn id="54" idx="4"/>
            </p:cNvCxnSpPr>
            <p:nvPr/>
          </p:nvCxnSpPr>
          <p:spPr bwMode="auto">
            <a:xfrm>
              <a:off x="4419600" y="3505200"/>
              <a:ext cx="0" cy="1295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6" name="Group 21"/>
            <p:cNvGrpSpPr/>
            <p:nvPr/>
          </p:nvGrpSpPr>
          <p:grpSpPr>
            <a:xfrm>
              <a:off x="3393375" y="3276600"/>
              <a:ext cx="2057400" cy="609600"/>
              <a:chOff x="3276600" y="3200400"/>
              <a:chExt cx="2286000" cy="685800"/>
            </a:xfrm>
          </p:grpSpPr>
          <p:cxnSp>
            <p:nvCxnSpPr>
              <p:cNvPr id="60" name="Straight Connector 59"/>
              <p:cNvCxnSpPr/>
              <p:nvPr/>
            </p:nvCxnSpPr>
            <p:spPr bwMode="auto">
              <a:xfrm flipV="1">
                <a:off x="4419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1" name="Straight Connector 60"/>
              <p:cNvCxnSpPr/>
              <p:nvPr/>
            </p:nvCxnSpPr>
            <p:spPr bwMode="auto">
              <a:xfrm>
                <a:off x="3276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57" name="Group 23"/>
            <p:cNvGrpSpPr/>
            <p:nvPr/>
          </p:nvGrpSpPr>
          <p:grpSpPr>
            <a:xfrm>
              <a:off x="3886200" y="4800600"/>
              <a:ext cx="1066800" cy="1219200"/>
              <a:chOff x="3886200" y="4800600"/>
              <a:chExt cx="1066800" cy="762000"/>
            </a:xfrm>
          </p:grpSpPr>
          <p:cxnSp>
            <p:nvCxnSpPr>
              <p:cNvPr id="58" name="Straight Connector 57"/>
              <p:cNvCxnSpPr/>
              <p:nvPr/>
            </p:nvCxnSpPr>
            <p:spPr bwMode="auto">
              <a:xfrm>
                <a:off x="44196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9" name="Straight Connector 58"/>
              <p:cNvCxnSpPr/>
              <p:nvPr/>
            </p:nvCxnSpPr>
            <p:spPr bwMode="auto">
              <a:xfrm flipV="1">
                <a:off x="38862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62" name="Group 61"/>
          <p:cNvGrpSpPr/>
          <p:nvPr/>
        </p:nvGrpSpPr>
        <p:grpSpPr>
          <a:xfrm>
            <a:off x="1066800" y="3124200"/>
            <a:ext cx="381000" cy="635000"/>
            <a:chOff x="3393375" y="2590800"/>
            <a:chExt cx="2057400" cy="3429000"/>
          </a:xfrm>
        </p:grpSpPr>
        <p:sp>
          <p:nvSpPr>
            <p:cNvPr id="63" name="Oval 62"/>
            <p:cNvSpPr/>
            <p:nvPr/>
          </p:nvSpPr>
          <p:spPr bwMode="auto">
            <a:xfrm>
              <a:off x="3962400" y="2590800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4" name="Straight Connector 63"/>
            <p:cNvCxnSpPr>
              <a:stCxn id="63" idx="4"/>
            </p:cNvCxnSpPr>
            <p:nvPr/>
          </p:nvCxnSpPr>
          <p:spPr bwMode="auto">
            <a:xfrm>
              <a:off x="4419600" y="3505200"/>
              <a:ext cx="0" cy="1295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65" name="Group 21"/>
            <p:cNvGrpSpPr/>
            <p:nvPr/>
          </p:nvGrpSpPr>
          <p:grpSpPr>
            <a:xfrm>
              <a:off x="3393375" y="3276600"/>
              <a:ext cx="2057400" cy="609600"/>
              <a:chOff x="3276600" y="3200400"/>
              <a:chExt cx="2286000" cy="685800"/>
            </a:xfrm>
          </p:grpSpPr>
          <p:cxnSp>
            <p:nvCxnSpPr>
              <p:cNvPr id="69" name="Straight Connector 68"/>
              <p:cNvCxnSpPr/>
              <p:nvPr/>
            </p:nvCxnSpPr>
            <p:spPr bwMode="auto">
              <a:xfrm flipV="1">
                <a:off x="4419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 bwMode="auto">
              <a:xfrm>
                <a:off x="3276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66" name="Group 23"/>
            <p:cNvGrpSpPr/>
            <p:nvPr/>
          </p:nvGrpSpPr>
          <p:grpSpPr>
            <a:xfrm>
              <a:off x="3886200" y="4800600"/>
              <a:ext cx="1066800" cy="1219200"/>
              <a:chOff x="3886200" y="4800600"/>
              <a:chExt cx="1066800" cy="762000"/>
            </a:xfrm>
          </p:grpSpPr>
          <p:cxnSp>
            <p:nvCxnSpPr>
              <p:cNvPr id="67" name="Straight Connector 66"/>
              <p:cNvCxnSpPr/>
              <p:nvPr/>
            </p:nvCxnSpPr>
            <p:spPr bwMode="auto">
              <a:xfrm>
                <a:off x="44196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 flipV="1">
                <a:off x="38862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71" name="Group 70"/>
          <p:cNvGrpSpPr/>
          <p:nvPr/>
        </p:nvGrpSpPr>
        <p:grpSpPr>
          <a:xfrm>
            <a:off x="609600" y="3581400"/>
            <a:ext cx="381000" cy="635000"/>
            <a:chOff x="3393375" y="2590800"/>
            <a:chExt cx="2057400" cy="3429000"/>
          </a:xfrm>
        </p:grpSpPr>
        <p:sp>
          <p:nvSpPr>
            <p:cNvPr id="72" name="Oval 71"/>
            <p:cNvSpPr/>
            <p:nvPr/>
          </p:nvSpPr>
          <p:spPr bwMode="auto">
            <a:xfrm>
              <a:off x="3962400" y="2590800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3" name="Straight Connector 72"/>
            <p:cNvCxnSpPr>
              <a:stCxn id="72" idx="4"/>
            </p:cNvCxnSpPr>
            <p:nvPr/>
          </p:nvCxnSpPr>
          <p:spPr bwMode="auto">
            <a:xfrm>
              <a:off x="4419600" y="3505200"/>
              <a:ext cx="0" cy="1295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4" name="Group 21"/>
            <p:cNvGrpSpPr/>
            <p:nvPr/>
          </p:nvGrpSpPr>
          <p:grpSpPr>
            <a:xfrm>
              <a:off x="3393375" y="3276600"/>
              <a:ext cx="2057400" cy="609600"/>
              <a:chOff x="3276600" y="3200400"/>
              <a:chExt cx="2286000" cy="685800"/>
            </a:xfrm>
          </p:grpSpPr>
          <p:cxnSp>
            <p:nvCxnSpPr>
              <p:cNvPr id="78" name="Straight Connector 77"/>
              <p:cNvCxnSpPr/>
              <p:nvPr/>
            </p:nvCxnSpPr>
            <p:spPr bwMode="auto">
              <a:xfrm flipV="1">
                <a:off x="4419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9" name="Straight Connector 78"/>
              <p:cNvCxnSpPr/>
              <p:nvPr/>
            </p:nvCxnSpPr>
            <p:spPr bwMode="auto">
              <a:xfrm>
                <a:off x="3276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75" name="Group 74"/>
            <p:cNvGrpSpPr/>
            <p:nvPr/>
          </p:nvGrpSpPr>
          <p:grpSpPr>
            <a:xfrm>
              <a:off x="3886200" y="4800600"/>
              <a:ext cx="1066800" cy="1219200"/>
              <a:chOff x="3886200" y="4800600"/>
              <a:chExt cx="1066800" cy="762000"/>
            </a:xfrm>
          </p:grpSpPr>
          <p:cxnSp>
            <p:nvCxnSpPr>
              <p:cNvPr id="76" name="Straight Connector 75"/>
              <p:cNvCxnSpPr/>
              <p:nvPr/>
            </p:nvCxnSpPr>
            <p:spPr bwMode="auto">
              <a:xfrm>
                <a:off x="44196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7" name="Straight Connector 76"/>
              <p:cNvCxnSpPr/>
              <p:nvPr/>
            </p:nvCxnSpPr>
            <p:spPr bwMode="auto">
              <a:xfrm flipV="1">
                <a:off x="38862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80" name="Group 79"/>
          <p:cNvGrpSpPr/>
          <p:nvPr/>
        </p:nvGrpSpPr>
        <p:grpSpPr>
          <a:xfrm flipH="1">
            <a:off x="7239000" y="3200400"/>
            <a:ext cx="381000" cy="635000"/>
            <a:chOff x="3393375" y="2590800"/>
            <a:chExt cx="2057400" cy="3429000"/>
          </a:xfrm>
        </p:grpSpPr>
        <p:sp>
          <p:nvSpPr>
            <p:cNvPr id="81" name="Oval 80"/>
            <p:cNvSpPr/>
            <p:nvPr/>
          </p:nvSpPr>
          <p:spPr bwMode="auto">
            <a:xfrm>
              <a:off x="3962400" y="2590800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2" name="Straight Connector 81"/>
            <p:cNvCxnSpPr>
              <a:stCxn id="81" idx="4"/>
            </p:cNvCxnSpPr>
            <p:nvPr/>
          </p:nvCxnSpPr>
          <p:spPr bwMode="auto">
            <a:xfrm>
              <a:off x="4419600" y="3505200"/>
              <a:ext cx="0" cy="1295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83" name="Group 21"/>
            <p:cNvGrpSpPr/>
            <p:nvPr/>
          </p:nvGrpSpPr>
          <p:grpSpPr>
            <a:xfrm>
              <a:off x="3393375" y="3276600"/>
              <a:ext cx="2057400" cy="609600"/>
              <a:chOff x="3276600" y="3200400"/>
              <a:chExt cx="2286000" cy="685800"/>
            </a:xfrm>
          </p:grpSpPr>
          <p:cxnSp>
            <p:nvCxnSpPr>
              <p:cNvPr id="87" name="Straight Connector 86"/>
              <p:cNvCxnSpPr/>
              <p:nvPr/>
            </p:nvCxnSpPr>
            <p:spPr bwMode="auto">
              <a:xfrm flipV="1">
                <a:off x="4419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8" name="Straight Connector 87"/>
              <p:cNvCxnSpPr/>
              <p:nvPr/>
            </p:nvCxnSpPr>
            <p:spPr bwMode="auto">
              <a:xfrm>
                <a:off x="3276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84" name="Group 23"/>
            <p:cNvGrpSpPr/>
            <p:nvPr/>
          </p:nvGrpSpPr>
          <p:grpSpPr>
            <a:xfrm>
              <a:off x="3886200" y="4800600"/>
              <a:ext cx="1066800" cy="1219200"/>
              <a:chOff x="3886200" y="4800600"/>
              <a:chExt cx="1066800" cy="762000"/>
            </a:xfrm>
          </p:grpSpPr>
          <p:cxnSp>
            <p:nvCxnSpPr>
              <p:cNvPr id="85" name="Straight Connector 84"/>
              <p:cNvCxnSpPr/>
              <p:nvPr/>
            </p:nvCxnSpPr>
            <p:spPr bwMode="auto">
              <a:xfrm>
                <a:off x="44196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6" name="Straight Connector 85"/>
              <p:cNvCxnSpPr/>
              <p:nvPr/>
            </p:nvCxnSpPr>
            <p:spPr bwMode="auto">
              <a:xfrm flipV="1">
                <a:off x="38862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89" name="Group 88"/>
          <p:cNvGrpSpPr/>
          <p:nvPr/>
        </p:nvGrpSpPr>
        <p:grpSpPr>
          <a:xfrm flipH="1">
            <a:off x="7543800" y="3429000"/>
            <a:ext cx="381000" cy="635000"/>
            <a:chOff x="3393375" y="2590800"/>
            <a:chExt cx="2057400" cy="3429000"/>
          </a:xfrm>
        </p:grpSpPr>
        <p:sp>
          <p:nvSpPr>
            <p:cNvPr id="90" name="Oval 89"/>
            <p:cNvSpPr/>
            <p:nvPr/>
          </p:nvSpPr>
          <p:spPr bwMode="auto">
            <a:xfrm>
              <a:off x="3962400" y="2590800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1" name="Straight Connector 90"/>
            <p:cNvCxnSpPr>
              <a:stCxn id="90" idx="4"/>
            </p:cNvCxnSpPr>
            <p:nvPr/>
          </p:nvCxnSpPr>
          <p:spPr bwMode="auto">
            <a:xfrm>
              <a:off x="4419600" y="3505200"/>
              <a:ext cx="0" cy="1295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92" name="Group 21"/>
            <p:cNvGrpSpPr/>
            <p:nvPr/>
          </p:nvGrpSpPr>
          <p:grpSpPr>
            <a:xfrm>
              <a:off x="3393375" y="3276600"/>
              <a:ext cx="2057400" cy="609600"/>
              <a:chOff x="3276600" y="3200400"/>
              <a:chExt cx="2286000" cy="685800"/>
            </a:xfrm>
          </p:grpSpPr>
          <p:cxnSp>
            <p:nvCxnSpPr>
              <p:cNvPr id="96" name="Straight Connector 95"/>
              <p:cNvCxnSpPr/>
              <p:nvPr/>
            </p:nvCxnSpPr>
            <p:spPr bwMode="auto">
              <a:xfrm flipV="1">
                <a:off x="4419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7" name="Straight Connector 96"/>
              <p:cNvCxnSpPr/>
              <p:nvPr/>
            </p:nvCxnSpPr>
            <p:spPr bwMode="auto">
              <a:xfrm>
                <a:off x="3276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93" name="Group 23"/>
            <p:cNvGrpSpPr/>
            <p:nvPr/>
          </p:nvGrpSpPr>
          <p:grpSpPr>
            <a:xfrm>
              <a:off x="3886200" y="4800600"/>
              <a:ext cx="1066800" cy="1219200"/>
              <a:chOff x="3886200" y="4800600"/>
              <a:chExt cx="1066800" cy="762000"/>
            </a:xfrm>
          </p:grpSpPr>
          <p:cxnSp>
            <p:nvCxnSpPr>
              <p:cNvPr id="94" name="Straight Connector 93"/>
              <p:cNvCxnSpPr/>
              <p:nvPr/>
            </p:nvCxnSpPr>
            <p:spPr bwMode="auto">
              <a:xfrm>
                <a:off x="44196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5" name="Straight Connector 94"/>
              <p:cNvCxnSpPr/>
              <p:nvPr/>
            </p:nvCxnSpPr>
            <p:spPr bwMode="auto">
              <a:xfrm flipV="1">
                <a:off x="38862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98" name="Group 97"/>
          <p:cNvGrpSpPr/>
          <p:nvPr/>
        </p:nvGrpSpPr>
        <p:grpSpPr>
          <a:xfrm flipH="1">
            <a:off x="7086600" y="3886200"/>
            <a:ext cx="381000" cy="635000"/>
            <a:chOff x="3393375" y="2590800"/>
            <a:chExt cx="2057400" cy="3429000"/>
          </a:xfrm>
        </p:grpSpPr>
        <p:sp>
          <p:nvSpPr>
            <p:cNvPr id="99" name="Oval 98"/>
            <p:cNvSpPr/>
            <p:nvPr/>
          </p:nvSpPr>
          <p:spPr bwMode="auto">
            <a:xfrm>
              <a:off x="3962400" y="2590800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0" name="Straight Connector 99"/>
            <p:cNvCxnSpPr>
              <a:stCxn id="99" idx="4"/>
            </p:cNvCxnSpPr>
            <p:nvPr/>
          </p:nvCxnSpPr>
          <p:spPr bwMode="auto">
            <a:xfrm>
              <a:off x="4419600" y="3505200"/>
              <a:ext cx="0" cy="1295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01" name="Group 21"/>
            <p:cNvGrpSpPr/>
            <p:nvPr/>
          </p:nvGrpSpPr>
          <p:grpSpPr>
            <a:xfrm>
              <a:off x="3393375" y="3276600"/>
              <a:ext cx="2057400" cy="609600"/>
              <a:chOff x="3276600" y="3200400"/>
              <a:chExt cx="2286000" cy="685800"/>
            </a:xfrm>
          </p:grpSpPr>
          <p:cxnSp>
            <p:nvCxnSpPr>
              <p:cNvPr id="105" name="Straight Connector 104"/>
              <p:cNvCxnSpPr/>
              <p:nvPr/>
            </p:nvCxnSpPr>
            <p:spPr bwMode="auto">
              <a:xfrm flipV="1">
                <a:off x="4419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6" name="Straight Connector 105"/>
              <p:cNvCxnSpPr/>
              <p:nvPr/>
            </p:nvCxnSpPr>
            <p:spPr bwMode="auto">
              <a:xfrm>
                <a:off x="3276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02" name="Group 74"/>
            <p:cNvGrpSpPr/>
            <p:nvPr/>
          </p:nvGrpSpPr>
          <p:grpSpPr>
            <a:xfrm>
              <a:off x="3886200" y="4800600"/>
              <a:ext cx="1066800" cy="1219200"/>
              <a:chOff x="3886200" y="4800600"/>
              <a:chExt cx="1066800" cy="762000"/>
            </a:xfrm>
          </p:grpSpPr>
          <p:cxnSp>
            <p:nvCxnSpPr>
              <p:cNvPr id="103" name="Straight Connector 102"/>
              <p:cNvCxnSpPr/>
              <p:nvPr/>
            </p:nvCxnSpPr>
            <p:spPr bwMode="auto">
              <a:xfrm>
                <a:off x="44196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4" name="Straight Connector 103"/>
              <p:cNvCxnSpPr/>
              <p:nvPr/>
            </p:nvCxnSpPr>
            <p:spPr bwMode="auto">
              <a:xfrm flipV="1">
                <a:off x="38862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107" name="Group 106"/>
          <p:cNvGrpSpPr/>
          <p:nvPr/>
        </p:nvGrpSpPr>
        <p:grpSpPr>
          <a:xfrm flipH="1">
            <a:off x="7467600" y="4114800"/>
            <a:ext cx="381000" cy="635000"/>
            <a:chOff x="3393375" y="2590800"/>
            <a:chExt cx="2057400" cy="3429000"/>
          </a:xfrm>
        </p:grpSpPr>
        <p:sp>
          <p:nvSpPr>
            <p:cNvPr id="108" name="Oval 107"/>
            <p:cNvSpPr/>
            <p:nvPr/>
          </p:nvSpPr>
          <p:spPr bwMode="auto">
            <a:xfrm>
              <a:off x="3962400" y="2590800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9" name="Straight Connector 108"/>
            <p:cNvCxnSpPr>
              <a:stCxn id="108" idx="4"/>
            </p:cNvCxnSpPr>
            <p:nvPr/>
          </p:nvCxnSpPr>
          <p:spPr bwMode="auto">
            <a:xfrm>
              <a:off x="4419600" y="3505200"/>
              <a:ext cx="0" cy="1295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0" name="Group 21"/>
            <p:cNvGrpSpPr/>
            <p:nvPr/>
          </p:nvGrpSpPr>
          <p:grpSpPr>
            <a:xfrm>
              <a:off x="3393375" y="3276600"/>
              <a:ext cx="2057400" cy="609600"/>
              <a:chOff x="3276600" y="3200400"/>
              <a:chExt cx="2286000" cy="685800"/>
            </a:xfrm>
          </p:grpSpPr>
          <p:cxnSp>
            <p:nvCxnSpPr>
              <p:cNvPr id="114" name="Straight Connector 113"/>
              <p:cNvCxnSpPr/>
              <p:nvPr/>
            </p:nvCxnSpPr>
            <p:spPr bwMode="auto">
              <a:xfrm flipV="1">
                <a:off x="4419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5" name="Straight Connector 114"/>
              <p:cNvCxnSpPr/>
              <p:nvPr/>
            </p:nvCxnSpPr>
            <p:spPr bwMode="auto">
              <a:xfrm>
                <a:off x="3276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11" name="Group 74"/>
            <p:cNvGrpSpPr/>
            <p:nvPr/>
          </p:nvGrpSpPr>
          <p:grpSpPr>
            <a:xfrm>
              <a:off x="3886200" y="4800600"/>
              <a:ext cx="1066800" cy="1219200"/>
              <a:chOff x="3886200" y="4800600"/>
              <a:chExt cx="1066800" cy="762000"/>
            </a:xfrm>
          </p:grpSpPr>
          <p:cxnSp>
            <p:nvCxnSpPr>
              <p:cNvPr id="112" name="Straight Connector 111"/>
              <p:cNvCxnSpPr/>
              <p:nvPr/>
            </p:nvCxnSpPr>
            <p:spPr bwMode="auto">
              <a:xfrm>
                <a:off x="44196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3" name="Straight Connector 112"/>
              <p:cNvCxnSpPr/>
              <p:nvPr/>
            </p:nvCxnSpPr>
            <p:spPr bwMode="auto">
              <a:xfrm flipV="1">
                <a:off x="38862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116" name="Group 115"/>
          <p:cNvGrpSpPr/>
          <p:nvPr/>
        </p:nvGrpSpPr>
        <p:grpSpPr>
          <a:xfrm flipH="1">
            <a:off x="7924800" y="3276600"/>
            <a:ext cx="381000" cy="635000"/>
            <a:chOff x="3393375" y="2590800"/>
            <a:chExt cx="2057400" cy="3429000"/>
          </a:xfrm>
        </p:grpSpPr>
        <p:sp>
          <p:nvSpPr>
            <p:cNvPr id="117" name="Oval 116"/>
            <p:cNvSpPr/>
            <p:nvPr/>
          </p:nvSpPr>
          <p:spPr bwMode="auto">
            <a:xfrm>
              <a:off x="3962400" y="2590800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8" name="Straight Connector 117"/>
            <p:cNvCxnSpPr>
              <a:stCxn id="117" idx="4"/>
            </p:cNvCxnSpPr>
            <p:nvPr/>
          </p:nvCxnSpPr>
          <p:spPr bwMode="auto">
            <a:xfrm>
              <a:off x="4419600" y="3505200"/>
              <a:ext cx="0" cy="1295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9" name="Group 21"/>
            <p:cNvGrpSpPr/>
            <p:nvPr/>
          </p:nvGrpSpPr>
          <p:grpSpPr>
            <a:xfrm>
              <a:off x="3393375" y="3276600"/>
              <a:ext cx="2057400" cy="609600"/>
              <a:chOff x="3276600" y="3200400"/>
              <a:chExt cx="2286000" cy="685800"/>
            </a:xfrm>
          </p:grpSpPr>
          <p:cxnSp>
            <p:nvCxnSpPr>
              <p:cNvPr id="123" name="Straight Connector 122"/>
              <p:cNvCxnSpPr/>
              <p:nvPr/>
            </p:nvCxnSpPr>
            <p:spPr bwMode="auto">
              <a:xfrm flipV="1">
                <a:off x="4419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4" name="Straight Connector 123"/>
              <p:cNvCxnSpPr/>
              <p:nvPr/>
            </p:nvCxnSpPr>
            <p:spPr bwMode="auto">
              <a:xfrm>
                <a:off x="3276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20" name="Group 74"/>
            <p:cNvGrpSpPr/>
            <p:nvPr/>
          </p:nvGrpSpPr>
          <p:grpSpPr>
            <a:xfrm>
              <a:off x="3886200" y="4800600"/>
              <a:ext cx="1066800" cy="1219200"/>
              <a:chOff x="3886200" y="4800600"/>
              <a:chExt cx="1066800" cy="762000"/>
            </a:xfrm>
          </p:grpSpPr>
          <p:cxnSp>
            <p:nvCxnSpPr>
              <p:cNvPr id="121" name="Straight Connector 120"/>
              <p:cNvCxnSpPr/>
              <p:nvPr/>
            </p:nvCxnSpPr>
            <p:spPr bwMode="auto">
              <a:xfrm>
                <a:off x="44196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2" name="Straight Connector 121"/>
              <p:cNvCxnSpPr/>
              <p:nvPr/>
            </p:nvCxnSpPr>
            <p:spPr bwMode="auto">
              <a:xfrm flipV="1">
                <a:off x="38862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sp>
        <p:nvSpPr>
          <p:cNvPr id="126" name="Folded Corner 125"/>
          <p:cNvSpPr/>
          <p:nvPr/>
        </p:nvSpPr>
        <p:spPr bwMode="auto">
          <a:xfrm>
            <a:off x="1562100" y="3048000"/>
            <a:ext cx="1104900" cy="914400"/>
          </a:xfrm>
          <a:prstGeom prst="foldedCorner">
            <a:avLst/>
          </a:prstGeom>
          <a:solidFill>
            <a:schemeClr val="bg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Definition of “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foo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” </a:t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Service Name</a:t>
            </a:r>
          </a:p>
        </p:txBody>
      </p:sp>
      <p:sp>
        <p:nvSpPr>
          <p:cNvPr id="128" name="Folded Corner 127"/>
          <p:cNvSpPr/>
          <p:nvPr/>
        </p:nvSpPr>
        <p:spPr bwMode="auto">
          <a:xfrm>
            <a:off x="5791200" y="3048000"/>
            <a:ext cx="1143000" cy="914400"/>
          </a:xfrm>
          <a:prstGeom prst="foldedCorner">
            <a:avLst/>
          </a:prstGeom>
          <a:solidFill>
            <a:schemeClr val="bg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Definition of “bar” </a:t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Service Name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1447800" y="4419600"/>
            <a:ext cx="11430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Hash Function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5715000" y="4419600"/>
            <a:ext cx="11430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Hash Function</a:t>
            </a:r>
          </a:p>
        </p:txBody>
      </p:sp>
      <p:cxnSp>
        <p:nvCxnSpPr>
          <p:cNvPr id="132" name="Straight Arrow Connector 131"/>
          <p:cNvCxnSpPr>
            <a:stCxn id="126" idx="2"/>
            <a:endCxn id="129" idx="0"/>
          </p:cNvCxnSpPr>
          <p:nvPr/>
        </p:nvCxnSpPr>
        <p:spPr bwMode="auto">
          <a:xfrm flipH="1">
            <a:off x="2019300" y="3962400"/>
            <a:ext cx="9525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>
            <a:off x="6248400" y="39624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36" name="Straight Arrow Connector 135"/>
          <p:cNvCxnSpPr/>
          <p:nvPr/>
        </p:nvCxnSpPr>
        <p:spPr bwMode="auto">
          <a:xfrm>
            <a:off x="62484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>
            <a:off x="19812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38" name="Rectangle 137"/>
          <p:cNvSpPr/>
          <p:nvPr/>
        </p:nvSpPr>
        <p:spPr bwMode="auto">
          <a:xfrm>
            <a:off x="1447800" y="5181600"/>
            <a:ext cx="1219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“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foo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”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Service Id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5791200" y="5181600"/>
            <a:ext cx="1219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“bar”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Service Id</a:t>
            </a:r>
          </a:p>
        </p:txBody>
      </p:sp>
      <p:sp>
        <p:nvSpPr>
          <p:cNvPr id="141" name="Rectangular Callout 140"/>
          <p:cNvSpPr/>
          <p:nvPr/>
        </p:nvSpPr>
        <p:spPr bwMode="auto">
          <a:xfrm>
            <a:off x="2743200" y="1828800"/>
            <a:ext cx="2362200" cy="914400"/>
          </a:xfrm>
          <a:prstGeom prst="wedgeRectCallout">
            <a:avLst>
              <a:gd name="adj1" fmla="val -121177"/>
              <a:gd name="adj2" fmla="val 71807"/>
            </a:avLst>
          </a:prstGeom>
          <a:solidFill>
            <a:schemeClr val="bg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Any group can get together and define a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service.  They should make sure that they have unique names.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" name="Rectangular Callout 141"/>
          <p:cNvSpPr/>
          <p:nvPr/>
        </p:nvSpPr>
        <p:spPr bwMode="auto">
          <a:xfrm>
            <a:off x="2819400" y="3124200"/>
            <a:ext cx="2362200" cy="609600"/>
          </a:xfrm>
          <a:prstGeom prst="wedgeRectCallout">
            <a:avLst>
              <a:gd name="adj1" fmla="val 76394"/>
              <a:gd name="adj2" fmla="val -2651"/>
            </a:avLst>
          </a:prstGeom>
          <a:solidFill>
            <a:schemeClr val="bg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Each service needs to define an appropriate string (text or octets) to define there service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3" name="Rectangular Callout 142"/>
          <p:cNvSpPr/>
          <p:nvPr/>
        </p:nvSpPr>
        <p:spPr bwMode="auto">
          <a:xfrm>
            <a:off x="2819400" y="4267200"/>
            <a:ext cx="2362200" cy="838200"/>
          </a:xfrm>
          <a:prstGeom prst="wedgeRectCallout">
            <a:avLst>
              <a:gd name="adj1" fmla="val -58336"/>
              <a:gd name="adj2" fmla="val -703"/>
            </a:avLst>
          </a:prstGeom>
          <a:solidFill>
            <a:schemeClr val="bg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 cryptographic hash is used to create a unique identifier and may be a truncated version of the full hash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4" name="Rectangular Callout 143"/>
          <p:cNvSpPr/>
          <p:nvPr/>
        </p:nvSpPr>
        <p:spPr bwMode="auto">
          <a:xfrm>
            <a:off x="2971800" y="5410200"/>
            <a:ext cx="2362200" cy="838200"/>
          </a:xfrm>
          <a:prstGeom prst="wedgeRectCallout">
            <a:avLst>
              <a:gd name="adj1" fmla="val 69356"/>
              <a:gd name="adj2" fmla="val -67291"/>
            </a:avLst>
          </a:prstGeom>
          <a:solidFill>
            <a:schemeClr val="bg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Resulting identifiers are unique and any device that recognizes the identifier will have knowledge of it’s usage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for Generic Service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0772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Service Name </a:t>
            </a:r>
            <a:r>
              <a:rPr lang="en-US" b="0" dirty="0" smtClean="0"/>
              <a:t>– an octet string created by the developer of the service that provides a unique identification of the service.  For unprotected services, the octet string is human readable. </a:t>
            </a:r>
          </a:p>
          <a:p>
            <a:pPr marL="0" indent="0">
              <a:buNone/>
            </a:pPr>
            <a:r>
              <a:rPr lang="en-US" dirty="0" smtClean="0"/>
              <a:t>Unique Service Identifier (USID) </a:t>
            </a:r>
            <a:r>
              <a:rPr lang="en-US" b="0" dirty="0" smtClean="0"/>
              <a:t>–</a:t>
            </a:r>
            <a:r>
              <a:rPr lang="en-US" dirty="0" smtClean="0"/>
              <a:t> </a:t>
            </a:r>
            <a:r>
              <a:rPr lang="en-US" b="0" dirty="0" smtClean="0"/>
              <a:t>the first 128 bits of </a:t>
            </a:r>
            <a:r>
              <a:rPr lang="en-US" b="0" dirty="0" smtClean="0"/>
              <a:t>the SHA-256 hash </a:t>
            </a:r>
            <a:r>
              <a:rPr lang="en-US" b="0" dirty="0" smtClean="0"/>
              <a:t>of an octet </a:t>
            </a:r>
            <a:r>
              <a:rPr lang="en-US" b="0" dirty="0"/>
              <a:t>string identifying the </a:t>
            </a:r>
            <a:r>
              <a:rPr lang="en-US" b="0" dirty="0" smtClean="0"/>
              <a:t>service </a:t>
            </a:r>
            <a:r>
              <a:rPr lang="en-US" b="0" dirty="0" smtClean="0"/>
              <a:t>(Service Name). </a:t>
            </a:r>
          </a:p>
          <a:p>
            <a:pPr marL="0" indent="0">
              <a:buNone/>
            </a:pPr>
            <a:r>
              <a:rPr lang="en-US" dirty="0" smtClean="0"/>
              <a:t>Service Id (SID)</a:t>
            </a:r>
            <a:r>
              <a:rPr lang="en-US" b="0" dirty="0" smtClean="0"/>
              <a:t>– An identifier formed by truncating a </a:t>
            </a:r>
            <a:br>
              <a:rPr lang="en-US" b="0" dirty="0" smtClean="0"/>
            </a:br>
            <a:r>
              <a:rPr lang="en-US" b="0" dirty="0" smtClean="0"/>
              <a:t>Unique Service Identifier (USID).  Usually truncated to 6 octets.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sz="1600" b="0" dirty="0" smtClean="0"/>
              <a:t>6 octets (48 bits) is a convenient size for a Service Id in IEEE 802.11 applications.</a:t>
            </a:r>
            <a:endParaRPr lang="en-US" sz="1600" b="0" dirty="0"/>
          </a:p>
          <a:p>
            <a:pPr marL="0" indent="0">
              <a:buNone/>
            </a:pPr>
            <a:r>
              <a:rPr lang="en-US" sz="1800" b="0" dirty="0" smtClean="0"/>
              <a:t>  </a:t>
            </a:r>
            <a:endParaRPr lang="en-US" sz="1800" b="0" dirty="0"/>
          </a:p>
          <a:p>
            <a:pPr marL="0" indent="0">
              <a:buNone/>
            </a:pPr>
            <a:r>
              <a:rPr lang="en-US" b="0" dirty="0" smtClean="0"/>
              <a:t> </a:t>
            </a:r>
            <a:endParaRPr lang="en-US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055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5681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11433</TotalTime>
  <Words>1716</Words>
  <Application>Microsoft Macintosh PowerPoint</Application>
  <PresentationFormat>On-screen Show (4:3)</PresentationFormat>
  <Paragraphs>251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802-11-PathProtection</vt:lpstr>
      <vt:lpstr>Document</vt:lpstr>
      <vt:lpstr>Service Identifiers and Bloom Filters</vt:lpstr>
      <vt:lpstr>Purpose of Presentation</vt:lpstr>
      <vt:lpstr>What is a Service?</vt:lpstr>
      <vt:lpstr>On “Services”</vt:lpstr>
      <vt:lpstr>Mapping services to a unique identifier</vt:lpstr>
      <vt:lpstr>Cryptographic Hash Functions</vt:lpstr>
      <vt:lpstr>Very Big Numbers</vt:lpstr>
      <vt:lpstr>Process to define Service Identifiers</vt:lpstr>
      <vt:lpstr>Definitions for Generic Service Discovery</vt:lpstr>
      <vt:lpstr>USID and UUIDs</vt:lpstr>
      <vt:lpstr>Service Identifiers</vt:lpstr>
      <vt:lpstr>Unique Service Identifiers vs. Service Identifiers</vt:lpstr>
      <vt:lpstr>Service Id (SID) and Privacy</vt:lpstr>
      <vt:lpstr>Bloom Filters and Service Ids </vt:lpstr>
      <vt:lpstr>Proposed Bloom Hash Calculations </vt:lpstr>
      <vt:lpstr>Proposed Efficient Bloom Hash Calculations </vt:lpstr>
      <vt:lpstr>Small Example USID, SID and Bloom Hash</vt:lpstr>
      <vt:lpstr>Full Example and Test Vectors</vt:lpstr>
      <vt:lpstr>Bloom Filter Problems</vt:lpstr>
      <vt:lpstr>Sequential Bloom Filters </vt:lpstr>
      <vt:lpstr>Efficient Sequential Bloom Calculations</vt:lpstr>
      <vt:lpstr>Privacy and Bloom Filters </vt:lpstr>
      <vt:lpstr>Definition of Terms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Requirements</dc:title>
  <dc:creator>Paul A. Lambert</dc:creator>
  <cp:keywords>Security 11ai requirements framework</cp:keywords>
  <cp:lastModifiedBy>Paul Lambert</cp:lastModifiedBy>
  <cp:revision>326</cp:revision>
  <cp:lastPrinted>1998-02-10T13:28:06Z</cp:lastPrinted>
  <dcterms:created xsi:type="dcterms:W3CDTF">2009-11-09T00:32:22Z</dcterms:created>
  <dcterms:modified xsi:type="dcterms:W3CDTF">2014-11-05T16:56:36Z</dcterms:modified>
</cp:coreProperties>
</file>