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17" r:id="rId3"/>
    <p:sldId id="306" r:id="rId4"/>
    <p:sldId id="335" r:id="rId5"/>
    <p:sldId id="336" r:id="rId6"/>
    <p:sldId id="319" r:id="rId7"/>
    <p:sldId id="320" r:id="rId8"/>
    <p:sldId id="33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6D6D6"/>
    <a:srgbClr val="00FF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7" autoAdjust="0"/>
    <p:restoredTop sz="94660"/>
  </p:normalViewPr>
  <p:slideViewPr>
    <p:cSldViewPr>
      <p:cViewPr varScale="1">
        <p:scale>
          <a:sx n="76" d="100"/>
          <a:sy n="76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808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8080" cy="276999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8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8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808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808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808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5680" y="332601"/>
            <a:ext cx="33198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802.11-14/1262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r00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877-02-00aq-generic-service-discovery-proposal-dynamic-bloom-filter-operation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86473" cy="276999"/>
          </a:xfrm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94894" y="6475413"/>
            <a:ext cx="2549031" cy="184666"/>
          </a:xfrm>
          <a:noFill/>
        </p:spPr>
        <p:txBody>
          <a:bodyPr/>
          <a:lstStyle/>
          <a:p>
            <a:r>
              <a:rPr lang="en-US" dirty="0" smtClean="0"/>
              <a:t>Paul A. Lambert, Marvell Semiconductor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Service </a:t>
            </a:r>
            <a:r>
              <a:rPr lang="en-US" dirty="0" smtClean="0"/>
              <a:t>Identifiers and Bloom Filters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2014-9-15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87315955"/>
              </p:ext>
            </p:extLst>
          </p:nvPr>
        </p:nvGraphicFramePr>
        <p:xfrm>
          <a:off x="539750" y="2327275"/>
          <a:ext cx="7745413" cy="3560763"/>
        </p:xfrm>
        <a:graphic>
          <a:graphicData uri="http://schemas.openxmlformats.org/presentationml/2006/ole">
            <p:oleObj spid="_x0000_s1094" name="Document" r:id="rId4" imgW="9049033" imgH="4165576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510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sz="1800" b="0" dirty="0" smtClean="0"/>
              <a:t>Based on previous proposals </a:t>
            </a:r>
            <a:r>
              <a:rPr lang="en-US" sz="1800" b="0" dirty="0" smtClean="0"/>
              <a:t>802.11-12/0706 </a:t>
            </a:r>
            <a:r>
              <a:rPr lang="en-US" sz="1800" b="0" dirty="0" smtClean="0"/>
              <a:t>and </a:t>
            </a:r>
            <a:r>
              <a:rPr lang="en-US" sz="1800" b="0" dirty="0" smtClean="0"/>
              <a:t>802.11-13/0893</a:t>
            </a:r>
          </a:p>
          <a:p>
            <a:pPr eaLnBrk="1" hangingPunct="1">
              <a:buFontTx/>
              <a:buNone/>
            </a:pPr>
            <a:r>
              <a:rPr lang="en-US" sz="1800" b="0" dirty="0" smtClean="0"/>
              <a:t>Intended to complement </a:t>
            </a:r>
            <a:r>
              <a:rPr lang="en-US" sz="1800" b="0" dirty="0" smtClean="0"/>
              <a:t>802.11-14/0877 Generic Service Discovery Proposal: Dynamic Bloom Filter Operation</a:t>
            </a:r>
            <a:endParaRPr lang="en-US" sz="2000" b="0" dirty="0" smtClean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696913" y="332601"/>
            <a:ext cx="948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Sept 2014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Service Name </a:t>
            </a:r>
            <a:r>
              <a:rPr lang="en-US" b="0" dirty="0" smtClean="0"/>
              <a:t>– an octet string created by the developer of the service that provides a unique identification of the service.  For unprotected services, the octet string is human readable. </a:t>
            </a:r>
          </a:p>
          <a:p>
            <a:pPr marL="0" indent="0">
              <a:buNone/>
            </a:pPr>
            <a:r>
              <a:rPr lang="en-US" dirty="0" smtClean="0"/>
              <a:t>Unique Service Identifier (USID) </a:t>
            </a:r>
            <a:r>
              <a:rPr lang="en-US" b="0" dirty="0" smtClean="0"/>
              <a:t>–</a:t>
            </a:r>
            <a:r>
              <a:rPr lang="en-US" dirty="0" smtClean="0"/>
              <a:t> </a:t>
            </a:r>
            <a:r>
              <a:rPr lang="en-US" b="0" dirty="0" smtClean="0"/>
              <a:t>the first 128 bits of the SHA-256 hash of an octet </a:t>
            </a:r>
            <a:r>
              <a:rPr lang="en-US" b="0" dirty="0"/>
              <a:t>string identifying the </a:t>
            </a:r>
            <a:r>
              <a:rPr lang="en-US" b="0" dirty="0" smtClean="0"/>
              <a:t>service (Service Name). </a:t>
            </a:r>
          </a:p>
          <a:p>
            <a:pPr marL="0" indent="0">
              <a:buNone/>
            </a:pPr>
            <a:r>
              <a:rPr lang="en-US" dirty="0" smtClean="0"/>
              <a:t>Service Id (SID)</a:t>
            </a:r>
            <a:r>
              <a:rPr lang="en-US" b="0" dirty="0" smtClean="0"/>
              <a:t>– An identifier formed by truncating a </a:t>
            </a:r>
            <a:br>
              <a:rPr lang="en-US" b="0" dirty="0" smtClean="0"/>
            </a:br>
            <a:r>
              <a:rPr lang="en-US" b="0" dirty="0" smtClean="0"/>
              <a:t>Unique Service </a:t>
            </a:r>
            <a:r>
              <a:rPr lang="en-US" b="0" dirty="0" smtClean="0"/>
              <a:t>Identifier (USID).  </a:t>
            </a:r>
            <a:r>
              <a:rPr lang="en-US" b="0" dirty="0" smtClean="0"/>
              <a:t>Usually truncated to 6 octets.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1600" b="0" dirty="0" smtClean="0"/>
              <a:t>6 octets (48 bits) is a convenient size for a Service Id in IEEE 802.11 applications.</a:t>
            </a:r>
            <a:endParaRPr lang="en-US" sz="1600" b="0" dirty="0"/>
          </a:p>
          <a:p>
            <a:pPr marL="0" indent="0">
              <a:buNone/>
            </a:pPr>
            <a:r>
              <a:rPr lang="en-US" sz="1800" b="0" dirty="0" smtClean="0"/>
              <a:t>  </a:t>
            </a:r>
            <a:endParaRPr lang="en-US" sz="1800" b="0" dirty="0"/>
          </a:p>
          <a:p>
            <a:pPr marL="0" indent="0">
              <a:buNone/>
            </a:pP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08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856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to define </a:t>
            </a:r>
            <a:r>
              <a:rPr lang="en-US" dirty="0" smtClean="0"/>
              <a:t>Service Identifiers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762000" y="2895600"/>
            <a:ext cx="381000" cy="635000"/>
            <a:chOff x="3393375" y="2590800"/>
            <a:chExt cx="2057400" cy="3429000"/>
          </a:xfrm>
        </p:grpSpPr>
        <p:sp>
          <p:nvSpPr>
            <p:cNvPr id="54" name="Oval 53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5" name="Straight Connector 54"/>
            <p:cNvCxnSpPr>
              <a:stCxn id="54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6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7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58" name="Straight Connector 57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2" name="Group 61"/>
          <p:cNvGrpSpPr/>
          <p:nvPr/>
        </p:nvGrpSpPr>
        <p:grpSpPr>
          <a:xfrm>
            <a:off x="1066800" y="3124200"/>
            <a:ext cx="381000" cy="635000"/>
            <a:chOff x="3393375" y="2590800"/>
            <a:chExt cx="2057400" cy="3429000"/>
          </a:xfrm>
        </p:grpSpPr>
        <p:sp>
          <p:nvSpPr>
            <p:cNvPr id="63" name="Oval 62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4" name="Straight Connector 63"/>
            <p:cNvCxnSpPr>
              <a:stCxn id="63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65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69" name="Straight Connector 68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6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67" name="Straight Connector 66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1" name="Group 70"/>
          <p:cNvGrpSpPr/>
          <p:nvPr/>
        </p:nvGrpSpPr>
        <p:grpSpPr>
          <a:xfrm>
            <a:off x="609600" y="3581400"/>
            <a:ext cx="381000" cy="635000"/>
            <a:chOff x="3393375" y="2590800"/>
            <a:chExt cx="2057400" cy="3429000"/>
          </a:xfrm>
        </p:grpSpPr>
        <p:sp>
          <p:nvSpPr>
            <p:cNvPr id="72" name="Oval 71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Straight Connector 72"/>
            <p:cNvCxnSpPr>
              <a:stCxn id="72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4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78" name="Straight Connector 77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75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76" name="Straight Connector 75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7" name="Straight Connector 76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80" name="Group 79"/>
          <p:cNvGrpSpPr/>
          <p:nvPr/>
        </p:nvGrpSpPr>
        <p:grpSpPr>
          <a:xfrm flipH="1">
            <a:off x="7239000" y="3200400"/>
            <a:ext cx="381000" cy="635000"/>
            <a:chOff x="3393375" y="2590800"/>
            <a:chExt cx="2057400" cy="3429000"/>
          </a:xfrm>
        </p:grpSpPr>
        <p:sp>
          <p:nvSpPr>
            <p:cNvPr id="81" name="Oval 80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2" name="Straight Connector 81"/>
            <p:cNvCxnSpPr>
              <a:stCxn id="81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83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87" name="Straight Connector 86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8" name="Straight Connector 87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84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85" name="Straight Connector 84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89" name="Group 88"/>
          <p:cNvGrpSpPr/>
          <p:nvPr/>
        </p:nvGrpSpPr>
        <p:grpSpPr>
          <a:xfrm flipH="1">
            <a:off x="7543800" y="3429000"/>
            <a:ext cx="381000" cy="635000"/>
            <a:chOff x="3393375" y="2590800"/>
            <a:chExt cx="2057400" cy="3429000"/>
          </a:xfrm>
        </p:grpSpPr>
        <p:sp>
          <p:nvSpPr>
            <p:cNvPr id="90" name="Oval 89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Straight Connector 90"/>
            <p:cNvCxnSpPr>
              <a:stCxn id="90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92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96" name="Straight Connector 95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93" name="Group 23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94" name="Straight Connector 93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98" name="Group 97"/>
          <p:cNvGrpSpPr/>
          <p:nvPr/>
        </p:nvGrpSpPr>
        <p:grpSpPr>
          <a:xfrm flipH="1">
            <a:off x="7086600" y="3886200"/>
            <a:ext cx="381000" cy="635000"/>
            <a:chOff x="3393375" y="2590800"/>
            <a:chExt cx="2057400" cy="3429000"/>
          </a:xfrm>
        </p:grpSpPr>
        <p:sp>
          <p:nvSpPr>
            <p:cNvPr id="99" name="Oval 98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0" name="Straight Connector 99"/>
            <p:cNvCxnSpPr>
              <a:stCxn id="99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01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105" name="Straight Connector 104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6" name="Straight Connector 105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02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103" name="Straight Connector 102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4" name="Straight Connector 103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107" name="Group 106"/>
          <p:cNvGrpSpPr/>
          <p:nvPr/>
        </p:nvGrpSpPr>
        <p:grpSpPr>
          <a:xfrm flipH="1">
            <a:off x="7467600" y="4114800"/>
            <a:ext cx="381000" cy="635000"/>
            <a:chOff x="3393375" y="2590800"/>
            <a:chExt cx="2057400" cy="3429000"/>
          </a:xfrm>
        </p:grpSpPr>
        <p:sp>
          <p:nvSpPr>
            <p:cNvPr id="108" name="Oval 107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9" name="Straight Connector 108"/>
            <p:cNvCxnSpPr>
              <a:stCxn id="108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0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114" name="Straight Connector 113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11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112" name="Straight Connector 111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116" name="Group 115"/>
          <p:cNvGrpSpPr/>
          <p:nvPr/>
        </p:nvGrpSpPr>
        <p:grpSpPr>
          <a:xfrm flipH="1">
            <a:off x="7924800" y="3276600"/>
            <a:ext cx="381000" cy="635000"/>
            <a:chOff x="3393375" y="2590800"/>
            <a:chExt cx="2057400" cy="3429000"/>
          </a:xfrm>
        </p:grpSpPr>
        <p:sp>
          <p:nvSpPr>
            <p:cNvPr id="117" name="Oval 116"/>
            <p:cNvSpPr/>
            <p:nvPr/>
          </p:nvSpPr>
          <p:spPr bwMode="auto">
            <a:xfrm>
              <a:off x="3962400" y="2590800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8" name="Straight Connector 117"/>
            <p:cNvCxnSpPr>
              <a:stCxn id="117" idx="4"/>
            </p:cNvCxnSpPr>
            <p:nvPr/>
          </p:nvCxnSpPr>
          <p:spPr bwMode="auto">
            <a:xfrm>
              <a:off x="4419600" y="3505200"/>
              <a:ext cx="0" cy="1295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9" name="Group 21"/>
            <p:cNvGrpSpPr/>
            <p:nvPr/>
          </p:nvGrpSpPr>
          <p:grpSpPr>
            <a:xfrm>
              <a:off x="3393375" y="3276600"/>
              <a:ext cx="2057400" cy="609600"/>
              <a:chOff x="3276600" y="3200400"/>
              <a:chExt cx="2286000" cy="685800"/>
            </a:xfrm>
          </p:grpSpPr>
          <p:cxnSp>
            <p:nvCxnSpPr>
              <p:cNvPr id="123" name="Straight Connector 122"/>
              <p:cNvCxnSpPr/>
              <p:nvPr/>
            </p:nvCxnSpPr>
            <p:spPr bwMode="auto">
              <a:xfrm flipV="1">
                <a:off x="4419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3276600" y="3200400"/>
                <a:ext cx="1143000" cy="6858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20" name="Group 74"/>
            <p:cNvGrpSpPr/>
            <p:nvPr/>
          </p:nvGrpSpPr>
          <p:grpSpPr>
            <a:xfrm>
              <a:off x="3886200" y="4800600"/>
              <a:ext cx="1066800" cy="1219200"/>
              <a:chOff x="3886200" y="4800600"/>
              <a:chExt cx="1066800" cy="762000"/>
            </a:xfrm>
          </p:grpSpPr>
          <p:cxnSp>
            <p:nvCxnSpPr>
              <p:cNvPr id="121" name="Straight Connector 120"/>
              <p:cNvCxnSpPr/>
              <p:nvPr/>
            </p:nvCxnSpPr>
            <p:spPr bwMode="auto">
              <a:xfrm>
                <a:off x="44196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886200" y="4800600"/>
                <a:ext cx="533400" cy="762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126" name="Folded Corner 125"/>
          <p:cNvSpPr/>
          <p:nvPr/>
        </p:nvSpPr>
        <p:spPr bwMode="auto">
          <a:xfrm>
            <a:off x="1562100" y="3048000"/>
            <a:ext cx="1104900" cy="914400"/>
          </a:xfrm>
          <a:prstGeom prst="foldedCorner">
            <a:avLst/>
          </a:prstGeom>
          <a:solidFill>
            <a:schemeClr val="bg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Definition of “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foo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”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Name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8" name="Folded Corner 127"/>
          <p:cNvSpPr/>
          <p:nvPr/>
        </p:nvSpPr>
        <p:spPr bwMode="auto">
          <a:xfrm>
            <a:off x="5791200" y="3048000"/>
            <a:ext cx="1143000" cy="914400"/>
          </a:xfrm>
          <a:prstGeom prst="foldedCorner">
            <a:avLst/>
          </a:prstGeom>
          <a:solidFill>
            <a:schemeClr val="bg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Definition of “bar”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Name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1447800" y="4419600"/>
            <a:ext cx="1143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Hash Function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5715000" y="4419600"/>
            <a:ext cx="11430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Hash Function</a:t>
            </a:r>
          </a:p>
        </p:txBody>
      </p:sp>
      <p:cxnSp>
        <p:nvCxnSpPr>
          <p:cNvPr id="132" name="Straight Arrow Connector 131"/>
          <p:cNvCxnSpPr>
            <a:stCxn id="126" idx="2"/>
            <a:endCxn id="129" idx="0"/>
          </p:cNvCxnSpPr>
          <p:nvPr/>
        </p:nvCxnSpPr>
        <p:spPr bwMode="auto">
          <a:xfrm flipH="1">
            <a:off x="2019300" y="3962400"/>
            <a:ext cx="9525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6248400" y="39624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2484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>
            <a:off x="1981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1447800" y="5181600"/>
            <a:ext cx="1219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“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foo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”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Id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5791200" y="5181600"/>
            <a:ext cx="1219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“bar”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Service Id</a:t>
            </a:r>
          </a:p>
        </p:txBody>
      </p:sp>
      <p:sp>
        <p:nvSpPr>
          <p:cNvPr id="141" name="Rectangular Callout 140"/>
          <p:cNvSpPr/>
          <p:nvPr/>
        </p:nvSpPr>
        <p:spPr bwMode="auto">
          <a:xfrm>
            <a:off x="2743200" y="2057400"/>
            <a:ext cx="2362200" cy="685800"/>
          </a:xfrm>
          <a:prstGeom prst="wedgeRectCallout">
            <a:avLst>
              <a:gd name="adj1" fmla="val -121177"/>
              <a:gd name="adj2" fmla="val 71807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Any group can get together and define a service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Rectangular Callout 141"/>
          <p:cNvSpPr/>
          <p:nvPr/>
        </p:nvSpPr>
        <p:spPr bwMode="auto">
          <a:xfrm>
            <a:off x="2819400" y="3124200"/>
            <a:ext cx="2362200" cy="609600"/>
          </a:xfrm>
          <a:prstGeom prst="wedgeRectCallout">
            <a:avLst>
              <a:gd name="adj1" fmla="val 76394"/>
              <a:gd name="adj2" fmla="val -2651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Each service needs to define an appropriate string (text or octets) to define there service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" name="Rectangular Callout 142"/>
          <p:cNvSpPr/>
          <p:nvPr/>
        </p:nvSpPr>
        <p:spPr bwMode="auto">
          <a:xfrm>
            <a:off x="2819400" y="4267200"/>
            <a:ext cx="2362200" cy="838200"/>
          </a:xfrm>
          <a:prstGeom prst="wedgeRectCallout">
            <a:avLst>
              <a:gd name="adj1" fmla="val -58336"/>
              <a:gd name="adj2" fmla="val -703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cryptographic hash is used to create a unique identifier and may be a truncated version of the full hash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4" name="Rectangular Callout 143"/>
          <p:cNvSpPr/>
          <p:nvPr/>
        </p:nvSpPr>
        <p:spPr bwMode="auto">
          <a:xfrm>
            <a:off x="2971800" y="5410200"/>
            <a:ext cx="2362200" cy="838200"/>
          </a:xfrm>
          <a:prstGeom prst="wedgeRectCallout">
            <a:avLst>
              <a:gd name="adj1" fmla="val 69356"/>
              <a:gd name="adj2" fmla="val -67291"/>
            </a:avLst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Resulting identifiers are unique and any device that recognizes the identifier will have knowledge of it’s usage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8080" cy="276999"/>
          </a:xfrm>
          <a:noFill/>
        </p:spPr>
        <p:txBody>
          <a:bodyPr/>
          <a:lstStyle/>
          <a:p>
            <a:r>
              <a:rPr lang="en-US" dirty="0" smtClean="0"/>
              <a:t>Sept 2014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USID and UUIDs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A USID (Universal Service Identifier) is a type of </a:t>
            </a:r>
            <a:br>
              <a:rPr lang="en-US" dirty="0" smtClean="0"/>
            </a:br>
            <a:r>
              <a:rPr lang="en-US" dirty="0" smtClean="0"/>
              <a:t>UUID (Universally Unique Identifier)</a:t>
            </a:r>
          </a:p>
          <a:p>
            <a:r>
              <a:rPr lang="en-US" dirty="0" smtClean="0"/>
              <a:t>UUIDs are:</a:t>
            </a:r>
          </a:p>
          <a:p>
            <a:pPr lvl="1"/>
            <a:r>
              <a:rPr lang="en-US" dirty="0" smtClean="0"/>
              <a:t>16-octet (128-bit) numbers</a:t>
            </a:r>
          </a:p>
          <a:p>
            <a:pPr lvl="1"/>
            <a:r>
              <a:rPr lang="en-US" dirty="0" smtClean="0"/>
              <a:t>Defined by ISO/IEC 11578:1990, X.667, ISO/IEC 9834-9:2005 and RFC 4122</a:t>
            </a:r>
          </a:p>
          <a:p>
            <a:pPr lvl="1"/>
            <a:r>
              <a:rPr lang="en-US" dirty="0" smtClean="0"/>
              <a:t>Note that RFC 4122 uses SHA-1 which is no longer recommended for new applications</a:t>
            </a:r>
          </a:p>
          <a:p>
            <a:r>
              <a:rPr lang="en-US" dirty="0" smtClean="0"/>
              <a:t>USID as defined herein:</a:t>
            </a:r>
          </a:p>
          <a:p>
            <a:pPr lvl="1"/>
            <a:r>
              <a:rPr lang="en-US" dirty="0" smtClean="0"/>
              <a:t>Are </a:t>
            </a:r>
            <a:r>
              <a:rPr lang="en-US" dirty="0" smtClean="0"/>
              <a:t>16-octet (128-bit) numbers</a:t>
            </a:r>
          </a:p>
          <a:p>
            <a:pPr lvl="1"/>
            <a:r>
              <a:rPr lang="en-US" dirty="0" smtClean="0"/>
              <a:t>Based on SHA256 hash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Identifiers are a ‘short form’ of a USID that provide an efficient representation of a service (e.g. 6 octets)</a:t>
            </a:r>
          </a:p>
          <a:p>
            <a:r>
              <a:rPr lang="en-US" dirty="0" smtClean="0"/>
              <a:t>Service Identifiers are unique enough for discovery, but any secure usage or authentication can readily use the full USID in any integrity of authentication checks.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Filters and Service 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Bloom filters offer a means to efficiently indicate membership of a large number of items.</a:t>
            </a:r>
          </a:p>
          <a:p>
            <a:pPr lvl="1"/>
            <a:r>
              <a:rPr lang="en-GB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  <a:hlinkClick r:id="rId2"/>
              </a:rPr>
              <a:t>IEEE 11-14/0877r2 </a:t>
            </a:r>
            <a:r>
              <a:rPr lang="en-GB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“</a:t>
            </a:r>
            <a:r>
              <a:rPr lang="en-US" dirty="0" smtClean="0"/>
              <a:t>Generic Service Discovery Proposal: Dynamic Bloom Filter Operation”</a:t>
            </a:r>
          </a:p>
          <a:p>
            <a:r>
              <a:rPr lang="en-US" dirty="0" smtClean="0"/>
              <a:t>Bloom filters need ‘k’ hash calculations to map a service into k bits of a vector of length ‘m’ in bits</a:t>
            </a:r>
          </a:p>
          <a:p>
            <a:r>
              <a:rPr lang="en-US" dirty="0" smtClean="0"/>
              <a:t>A USID, SID or any hash based UUID already has created a large ‘strong’ hash to create the </a:t>
            </a:r>
            <a:r>
              <a:rPr lang="en-US" dirty="0" smtClean="0"/>
              <a:t>indenters</a:t>
            </a:r>
            <a:endParaRPr lang="en-US" dirty="0" smtClean="0"/>
          </a:p>
          <a:p>
            <a:r>
              <a:rPr lang="en-US" dirty="0" smtClean="0"/>
              <a:t>This larger hash can be reused to provide and efficient processing of multiple bloom hash calculations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Bloom Hash Calculations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Assuming that USID is formed as:</a:t>
            </a:r>
          </a:p>
          <a:p>
            <a:pPr lvl="1"/>
            <a:r>
              <a:rPr lang="en-US" dirty="0" smtClean="0"/>
              <a:t>USID = SHA256(</a:t>
            </a:r>
            <a:r>
              <a:rPr lang="en-US" dirty="0" err="1" smtClean="0"/>
              <a:t>service_name</a:t>
            </a:r>
            <a:r>
              <a:rPr lang="en-US" dirty="0" smtClean="0"/>
              <a:t>) or</a:t>
            </a:r>
          </a:p>
          <a:p>
            <a:pPr lvl="1"/>
            <a:r>
              <a:rPr lang="en-US" dirty="0" smtClean="0"/>
              <a:t>USID = SHA256(</a:t>
            </a:r>
            <a:r>
              <a:rPr lang="en-US" dirty="0" err="1" smtClean="0"/>
              <a:t>service_name</a:t>
            </a:r>
            <a:r>
              <a:rPr lang="en-US" dirty="0" smtClean="0"/>
              <a:t>)[0:16} truncated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smtClean="0"/>
              <a:t>16 </a:t>
            </a:r>
            <a:r>
              <a:rPr lang="en-US" dirty="0" smtClean="0"/>
              <a:t>octets </a:t>
            </a:r>
            <a:r>
              <a:rPr lang="en-US" dirty="0" smtClean="0"/>
              <a:t>(128 bits )</a:t>
            </a:r>
          </a:p>
          <a:p>
            <a:pPr lvl="1"/>
            <a:r>
              <a:rPr lang="en-US" dirty="0" smtClean="0"/>
              <a:t>The bloom filter is of length ‘m’ in bits</a:t>
            </a:r>
          </a:p>
          <a:p>
            <a:pPr lvl="1"/>
            <a:r>
              <a:rPr lang="en-US" dirty="0" smtClean="0"/>
              <a:t>‘k’ hashes are required for the filter</a:t>
            </a:r>
          </a:p>
          <a:p>
            <a:r>
              <a:rPr lang="en-US" dirty="0" smtClean="0"/>
              <a:t>Each bloom </a:t>
            </a:r>
            <a:r>
              <a:rPr lang="en-US" dirty="0" err="1" smtClean="0"/>
              <a:t>hash</a:t>
            </a:r>
            <a:r>
              <a:rPr lang="en-US" baseline="-25000" dirty="0" err="1" smtClean="0"/>
              <a:t>i</a:t>
            </a:r>
            <a:r>
              <a:rPr lang="en-US" dirty="0" smtClean="0"/>
              <a:t>  (for </a:t>
            </a:r>
            <a:r>
              <a:rPr lang="en-US" dirty="0" err="1" smtClean="0"/>
              <a:t>i</a:t>
            </a:r>
            <a:r>
              <a:rPr lang="en-US" dirty="0" smtClean="0"/>
              <a:t> 0 to k-1) is calculated as:</a:t>
            </a:r>
          </a:p>
          <a:p>
            <a:pPr lvl="1"/>
            <a:r>
              <a:rPr lang="en-US" dirty="0" smtClean="0"/>
              <a:t>16 bit little-endian Integer value of</a:t>
            </a:r>
            <a:br>
              <a:rPr lang="en-US" dirty="0" smtClean="0"/>
            </a:br>
            <a:r>
              <a:rPr lang="en-US" dirty="0" smtClean="0"/>
              <a:t>	    SHA256(</a:t>
            </a:r>
            <a:r>
              <a:rPr lang="en-US" dirty="0" err="1" smtClean="0"/>
              <a:t>service_name</a:t>
            </a:r>
            <a:r>
              <a:rPr lang="en-US" dirty="0" smtClean="0"/>
              <a:t>)[2*i:2*(i+1)  modulo m</a:t>
            </a:r>
          </a:p>
          <a:p>
            <a:pPr lvl="1"/>
            <a:r>
              <a:rPr lang="en-US" dirty="0" smtClean="0"/>
              <a:t>The above is just the hash taken two bytes at a time mapped (modulo m) into the bit vector as an index of the bit to set.</a:t>
            </a:r>
          </a:p>
          <a:p>
            <a:pPr lvl="1"/>
            <a:r>
              <a:rPr lang="en-US" dirty="0" smtClean="0"/>
              <a:t>The SHA256 value or USID is simply retained for a service and is NOT calculated on each usage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USID, SID and Bloom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Service Name: ‘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service.name.example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’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SHA256: e3b0c44298fc1c149afbf4c8996fb924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27ae41e4649b934ca495991b7852b855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USID:   e3b0c44298fc1c149afbf4c8996fb924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SID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e3b0c44298fc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Bloom Filter Hash Calculation(m=128bits k=3)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H</a:t>
            </a:r>
            <a:r>
              <a:rPr lang="en-US" sz="2000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e3b0 –to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45283 – mod 128 -&gt;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227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20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c442 –to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17092 –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mod 128 -&gt;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196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2000" baseline="-25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98fc –to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64664 –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mod 128 -&gt;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152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Bloom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Filter (in hex):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00000008000000100000000001000000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00000000000000000000000000000000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10187</TotalTime>
  <Words>479</Words>
  <Application>Microsoft Office PowerPoint</Application>
  <PresentationFormat>On-screen Show (4:3)</PresentationFormat>
  <Paragraphs>89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Microsoft Office Word 97 - 2003 Document</vt:lpstr>
      <vt:lpstr>Service Identifiers and Bloom Filters</vt:lpstr>
      <vt:lpstr>Definitions</vt:lpstr>
      <vt:lpstr>Process to define Service Identifiers</vt:lpstr>
      <vt:lpstr>USID and UUIDs</vt:lpstr>
      <vt:lpstr>Service Identifiers</vt:lpstr>
      <vt:lpstr>Bloom Filters and Service Ids </vt:lpstr>
      <vt:lpstr>Proposed Bloom Hash Calculations </vt:lpstr>
      <vt:lpstr>Example USID, SID and Bloom Hash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Requirements</dc:title>
  <dc:creator>Paul A. Lambert</dc:creator>
  <cp:keywords>Security 11ai requirements framework</cp:keywords>
  <cp:lastModifiedBy>༄</cp:lastModifiedBy>
  <cp:revision>314</cp:revision>
  <cp:lastPrinted>1998-02-10T13:28:06Z</cp:lastPrinted>
  <dcterms:created xsi:type="dcterms:W3CDTF">2009-11-09T00:32:22Z</dcterms:created>
  <dcterms:modified xsi:type="dcterms:W3CDTF">2014-09-16T03:42:51Z</dcterms:modified>
</cp:coreProperties>
</file>