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2" r:id="rId2"/>
    <p:sldMasterId id="2147483695" r:id="rId3"/>
    <p:sldMasterId id="2147483660" r:id="rId4"/>
  </p:sldMasterIdLst>
  <p:notesMasterIdLst>
    <p:notesMasterId r:id="rId12"/>
  </p:notesMasterIdLst>
  <p:handoutMasterIdLst>
    <p:handoutMasterId r:id="rId13"/>
  </p:handoutMasterIdLst>
  <p:sldIdLst>
    <p:sldId id="290" r:id="rId5"/>
    <p:sldId id="257" r:id="rId6"/>
    <p:sldId id="298" r:id="rId7"/>
    <p:sldId id="301" r:id="rId8"/>
    <p:sldId id="300" r:id="rId9"/>
    <p:sldId id="272" r:id="rId10"/>
    <p:sldId id="264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or, Douglas R" initials="CDR" lastIdx="2" clrIdx="0"/>
  <p:cmAuthor id="1" name="Pragada, Ravikumar V" initials="PRV" lastIdx="4" clrIdx="1"/>
  <p:cmAuthor id="2" name="Levy, Joseph S" initials="LJS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71" autoAdjust="0"/>
  </p:normalViewPr>
  <p:slideViewPr>
    <p:cSldViewPr>
      <p:cViewPr>
        <p:scale>
          <a:sx n="110" d="100"/>
          <a:sy n="110" d="100"/>
        </p:scale>
        <p:origin x="-918" y="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30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9239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1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7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4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4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4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802.11-14/0579r1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6AF579C-E269-44CC-A9F4-B7D1E2EA383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6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2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34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9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3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41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5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33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2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Joseph Levy (InterDigital)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F466-A83F-475D-A08C-27EBD9D535A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2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1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9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27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13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44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83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58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34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8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37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5CF5-3C20-4D2E-AD6C-88CED371FDFD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38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Afbeelding 11" descr="liquid-1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 userDrawn="1"/>
          </p:nvSpPr>
          <p:spPr>
            <a:xfrm>
              <a:off x="7480300" y="5537200"/>
              <a:ext cx="1257300" cy="95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buClrTx/>
                <a:buSzTx/>
                <a:buFontTx/>
                <a:buNone/>
                <a:defRPr/>
              </a:pPr>
              <a:endParaRPr lang="en-US" sz="1800" dirty="0">
                <a:solidFill>
                  <a:srgbClr val="FFFFFF"/>
                </a:solidFill>
                <a:ea typeface="ＭＳ Ｐゴシック" charset="-128"/>
                <a:sym typeface="Verdana" pitchFamily="34" charset="0"/>
              </a:endParaRPr>
            </a:p>
          </p:txBody>
        </p:sp>
      </p:grpSp>
      <p:pic>
        <p:nvPicPr>
          <p:cNvPr id="6" name="Picture 13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5486400"/>
            <a:ext cx="11493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18555" y="3429000"/>
            <a:ext cx="3231142" cy="1956279"/>
          </a:xfrm>
        </p:spPr>
        <p:txBody>
          <a:bodyPr/>
          <a:lstStyle>
            <a:lvl1pPr algn="r"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5671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-6350" y="0"/>
            <a:ext cx="9144000" cy="6858000"/>
            <a:chOff x="-6836" y="0"/>
            <a:chExt cx="9144000" cy="6858000"/>
          </a:xfrm>
        </p:grpSpPr>
        <p:grpSp>
          <p:nvGrpSpPr>
            <p:cNvPr id="5" name="Group 9"/>
            <p:cNvGrpSpPr>
              <a:grpSpLocks/>
            </p:cNvGrpSpPr>
            <p:nvPr userDrawn="1"/>
          </p:nvGrpSpPr>
          <p:grpSpPr bwMode="auto">
            <a:xfrm>
              <a:off x="-6836" y="0"/>
              <a:ext cx="9144000" cy="6858000"/>
              <a:chOff x="0" y="0"/>
              <a:chExt cx="9144000" cy="6858000"/>
            </a:xfrm>
          </p:grpSpPr>
          <p:pic>
            <p:nvPicPr>
              <p:cNvPr id="7" name="Afbeelding 4" descr="liquid-2.png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 userDrawn="1"/>
            </p:nvSpPr>
            <p:spPr>
              <a:xfrm>
                <a:off x="1479550" y="6478588"/>
                <a:ext cx="931863" cy="3794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hangingPunct="1">
                  <a:buClrTx/>
                  <a:buSzTx/>
                  <a:buFontTx/>
                  <a:buNone/>
                  <a:defRPr/>
                </a:pPr>
                <a:endParaRPr lang="en-US" sz="1800" dirty="0">
                  <a:solidFill>
                    <a:srgbClr val="FFFFFF"/>
                  </a:solidFill>
                  <a:ea typeface="ＭＳ Ｐゴシック" charset="-128"/>
                  <a:sym typeface="Verdana" pitchFamily="34" charset="0"/>
                </a:endParaRPr>
              </a:p>
            </p:txBody>
          </p:sp>
        </p:grpSp>
        <p:sp>
          <p:nvSpPr>
            <p:cNvPr id="6" name="Rectangle 5"/>
            <p:cNvSpPr/>
            <p:nvPr userDrawn="1"/>
          </p:nvSpPr>
          <p:spPr>
            <a:xfrm>
              <a:off x="7325827" y="5243513"/>
              <a:ext cx="1187450" cy="941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buClrTx/>
                <a:buSzTx/>
                <a:buFontTx/>
                <a:buNone/>
                <a:defRPr/>
              </a:pPr>
              <a:endParaRPr lang="en-US" sz="1800" dirty="0">
                <a:solidFill>
                  <a:srgbClr val="FFFFFF"/>
                </a:solidFill>
                <a:ea typeface="ＭＳ Ｐゴシック" charset="-128"/>
                <a:sym typeface="Verdana" pitchFamily="34" charset="0"/>
              </a:endParaRPr>
            </a:p>
          </p:txBody>
        </p:sp>
      </p:grpSp>
      <p:pic>
        <p:nvPicPr>
          <p:cNvPr id="9" name="Picture 15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5486400"/>
            <a:ext cx="11493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5868" y="2656403"/>
            <a:ext cx="5723489" cy="932068"/>
          </a:xfrm>
        </p:spPr>
        <p:txBody>
          <a:bodyPr lIns="108000" tIns="0" bIns="0"/>
          <a:lstStyle>
            <a:lvl1pPr algn="l">
              <a:lnSpc>
                <a:spcPct val="8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65868" y="3635074"/>
            <a:ext cx="5735141" cy="722356"/>
          </a:xfrm>
        </p:spPr>
        <p:txBody>
          <a:bodyPr>
            <a:normAutofit/>
          </a:bodyPr>
          <a:lstStyle>
            <a:lvl1pPr marL="0" indent="0" algn="l">
              <a:buNone/>
              <a:defRPr sz="1600" b="1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1757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FC1B-3110-B04D-B0E3-F4A6886AB5A6}" type="slidenum">
              <a:rPr lang="nl-NL" smtClean="0">
                <a:solidFill>
                  <a:srgbClr val="58595B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8595B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232025" y="6573838"/>
            <a:ext cx="4772025" cy="236537"/>
          </a:xfrm>
        </p:spPr>
        <p:txBody>
          <a:bodyPr/>
          <a:lstStyle>
            <a:lvl1pPr>
              <a:defRPr sz="800">
                <a:solidFill>
                  <a:schemeClr val="tx2"/>
                </a:solidFill>
                <a:latin typeface="Gill Sans MT" charset="0"/>
              </a:defRPr>
            </a:lvl1pPr>
          </a:lstStyle>
          <a:p>
            <a:pPr>
              <a:defRPr/>
            </a:pPr>
            <a:r>
              <a:rPr lang="nl-NL" smtClean="0">
                <a:solidFill>
                  <a:srgbClr val="58595B"/>
                </a:solidFill>
              </a:rPr>
              <a:t>Joseph Levy (InterDigital)</a:t>
            </a:r>
            <a:endParaRPr lang="nl-NL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84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core-cmos_bc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4" y="3511306"/>
            <a:ext cx="4596130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28835" y="4386263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411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core-cmos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3738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44316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ED1941"/>
                </a:solidFill>
                <a:latin typeface="Gill Sans MT" charset="0"/>
                <a:sym typeface="Verdana" pitchFamily="34" charset="0"/>
              </a:rPr>
              <a:t>IMEC CORE CMOS</a:t>
            </a:r>
          </a:p>
        </p:txBody>
      </p:sp>
      <p:pic>
        <p:nvPicPr>
          <p:cNvPr id="6" name="Picture 15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5486400"/>
            <a:ext cx="11493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prstClr val="white"/>
              </a:solidFill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948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cmore_bcws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2217926"/>
            <a:ext cx="4431599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6" y="3088499"/>
            <a:ext cx="4434186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917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cmore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182721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143F90"/>
                </a:solidFill>
                <a:latin typeface="Gill Sans MT" charset="0"/>
                <a:sym typeface="Verdana" pitchFamily="34" charset="0"/>
              </a:rPr>
              <a:t>IMEC CMORE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885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energy_pas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2217926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6" y="3088499"/>
            <a:ext cx="4434186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84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energy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194151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F06423"/>
                </a:solidFill>
                <a:latin typeface="Gill Sans MT" charset="0"/>
                <a:sym typeface="Verdana" pitchFamily="34" charset="0"/>
              </a:rPr>
              <a:t>IMEC ENERGY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265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uman++_peh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3758224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6" y="4634771"/>
            <a:ext cx="4668868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497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uman++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1557338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89CE"/>
                </a:solidFill>
                <a:latin typeface="Gill Sans MT" charset="0"/>
                <a:sym typeface="Verdana" pitchFamily="34" charset="0"/>
              </a:rPr>
              <a:t>HUMAN ++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812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smart-systems_bafi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3264388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rgbClr val="D80B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4137755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822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smart-systems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98926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D80B8C"/>
                </a:solidFill>
                <a:latin typeface="Gill Sans MT" charset="0"/>
                <a:sym typeface="Verdana" pitchFamily="34" charset="0"/>
              </a:rPr>
              <a:t>IMEC SMART SYSTEMS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52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training_new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1771122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2646707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732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training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157413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IMEC TRAINING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663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-training_a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1771122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2646707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069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training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690813" cy="67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IMEC TRAINING</a:t>
            </a:r>
          </a:p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AND ASIC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025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ec_asic_servic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0643" y="1771122"/>
            <a:ext cx="4666687" cy="827489"/>
          </a:xfrm>
        </p:spPr>
        <p:txBody>
          <a:bodyPr/>
          <a:lstStyle>
            <a:lvl1pPr marL="0" indent="0" algn="l">
              <a:lnSpc>
                <a:spcPct val="80000"/>
              </a:lnSpc>
              <a:defRPr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8835" y="2646707"/>
            <a:ext cx="4682673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97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ec-training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692525"/>
            <a:ext cx="2740025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900" b="1" dirty="0" smtClean="0">
                <a:solidFill>
                  <a:srgbClr val="00A84F"/>
                </a:solidFill>
                <a:latin typeface="Gill Sans MT" charset="0"/>
                <a:sym typeface="Verdana" pitchFamily="34" charset="0"/>
              </a:rPr>
              <a:t>IMEC ASIC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350" y="6424613"/>
            <a:ext cx="11366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4501" y="2557673"/>
            <a:ext cx="6797962" cy="1075313"/>
          </a:xfrm>
        </p:spPr>
        <p:txBody>
          <a:bodyPr lIns="0"/>
          <a:lstStyle>
            <a:lvl1pPr algn="l"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4659" y="5551352"/>
            <a:ext cx="4597909" cy="528686"/>
          </a:xfrm>
        </p:spPr>
        <p:txBody>
          <a:bodyPr/>
          <a:lstStyle>
            <a:lvl1pPr marL="93663" indent="-93663">
              <a:spcAft>
                <a:spcPts val="600"/>
              </a:spcAft>
              <a:tabLst>
                <a:tab pos="93663" algn="l"/>
              </a:tabLst>
              <a:defRPr sz="1600" b="1" cap="all"/>
            </a:lvl1pPr>
            <a:lvl2pPr marL="82550" indent="-82550">
              <a:spcBef>
                <a:spcPts val="0"/>
              </a:spcBef>
              <a:buFont typeface="Lucida Grande"/>
              <a:buChar char=" "/>
              <a:defRPr sz="1200" cap="all">
                <a:solidFill>
                  <a:schemeClr val="tx2"/>
                </a:solidFill>
              </a:defRPr>
            </a:lvl2pPr>
            <a:lvl3pPr>
              <a:buFont typeface="Lucida Grande"/>
              <a:buChar char=" "/>
              <a:defRPr sz="800">
                <a:solidFill>
                  <a:srgbClr val="58595B"/>
                </a:solidFill>
              </a:defRPr>
            </a:lvl3pPr>
            <a:lvl4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>
              <a:buFont typeface="Lucida Grande"/>
              <a:buChar char=" "/>
              <a:defRPr lang="nl-BE" sz="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983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58595B"/>
                </a:solidFill>
              </a:rPr>
              <a:t>Joseph Levy (InterDigital)</a:t>
            </a:r>
            <a:endParaRPr lang="nl-NL">
              <a:solidFill>
                <a:srgbClr val="58595B"/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D8266-1659-614A-A06F-D276A3CAE508}" type="slidenum">
              <a:rPr lang="nl-NL" smtClean="0">
                <a:solidFill>
                  <a:srgbClr val="58595B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28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58595B"/>
                </a:solidFill>
              </a:rPr>
              <a:t>Joseph Levy (InterDigital)</a:t>
            </a:r>
            <a:endParaRPr lang="nl-NL">
              <a:solidFill>
                <a:srgbClr val="58595B"/>
              </a:solidFill>
            </a:endParaRP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35DE2-C1B5-664F-BABF-AA7400CCAF2F}" type="slidenum">
              <a:rPr lang="nl-NL" smtClean="0">
                <a:solidFill>
                  <a:srgbClr val="58595B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Joseph Levy (InterDigital)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802.11-14/1249r1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F466-A83F-475D-A08C-27EBD9D535A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3FAF4-5B96-40E8-A5AF-BA9426A6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7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75CF5-3C20-4D2E-AD6C-88CED371FDFD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4F93-3CC4-4EB7-AB59-4A0DA835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3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971550"/>
          </a:xfrm>
          <a:prstGeom prst="rect">
            <a:avLst/>
          </a:prstGeom>
        </p:spPr>
        <p:txBody>
          <a:bodyPr vert="horz" wrap="square" lIns="18000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smtClean="0"/>
              <a:t>Klik om de stijl te bewerken</a:t>
            </a:r>
            <a:endParaRPr 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47800" y="1328738"/>
            <a:ext cx="7239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6688" y="6605588"/>
            <a:ext cx="7267575" cy="173037"/>
          </a:xfrm>
          <a:prstGeom prst="rect">
            <a:avLst/>
          </a:prstGeom>
          <a:solidFill>
            <a:srgbClr val="DDDE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sym typeface="Verdana" pitchFamily="34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32025" y="6565900"/>
            <a:ext cx="4772025" cy="236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cap="all">
                <a:solidFill>
                  <a:schemeClr val="tx2"/>
                </a:solidFill>
                <a:latin typeface="Gill Sans MT" charset="0"/>
                <a:ea typeface="+mn-ea"/>
                <a:cs typeface="+mn-cs"/>
              </a:defRPr>
            </a:lvl1pPr>
          </a:lstStyle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nl-NL" smtClean="0">
                <a:solidFill>
                  <a:srgbClr val="58595B"/>
                </a:solidFill>
                <a:sym typeface="Verdana" pitchFamily="34" charset="0"/>
              </a:rPr>
              <a:t>Joseph Levy (InterDigital)</a:t>
            </a:r>
            <a:endParaRPr lang="nl-NL">
              <a:solidFill>
                <a:srgbClr val="58595B"/>
              </a:solidFill>
              <a:sym typeface="Verdana" pitchFamily="34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1500" y="6562725"/>
            <a:ext cx="4953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  <a:latin typeface="Gill Sans MT" charset="0"/>
                <a:ea typeface="+mn-ea"/>
                <a:cs typeface="+mn-cs"/>
              </a:defRPr>
            </a:lvl1pPr>
          </a:lstStyle>
          <a:p>
            <a:pPr defTabSz="914400" eaLnBrk="1" hangingPunct="1">
              <a:buClrTx/>
              <a:buSzTx/>
              <a:buFontTx/>
              <a:buNone/>
            </a:pPr>
            <a:fld id="{2FB3D2D6-C4D7-4AFA-B07E-20275E4FCF0A}" type="slidenum">
              <a:rPr lang="en-US" smtClean="0">
                <a:solidFill>
                  <a:srgbClr val="58595B"/>
                </a:solidFill>
                <a:sym typeface="Verdana" pitchFamily="34" charset="0"/>
              </a:rPr>
              <a:pPr defTabSz="914400" eaLnBrk="1" hangingPunct="1"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srgbClr val="58595B"/>
              </a:solidFill>
              <a:sym typeface="Verdana" pitchFamily="34" charset="0"/>
            </a:endParaRPr>
          </a:p>
        </p:txBody>
      </p:sp>
      <p:pic>
        <p:nvPicPr>
          <p:cNvPr id="1031" name="Picture 8" descr="imec + streepje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6424613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00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all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Gill Sans MT" charset="0"/>
          <a:ea typeface="ＭＳ Ｐゴシック" charset="-128"/>
        </a:defRPr>
      </a:lvl9pPr>
    </p:titleStyle>
    <p:bodyStyle>
      <a:lvl1pPr marL="93663" indent="-93663" algn="l" rtl="0" eaLnBrk="1" fontAlgn="base" hangingPunct="1">
        <a:spcBef>
          <a:spcPts val="600"/>
        </a:spcBef>
        <a:spcAft>
          <a:spcPts val="1200"/>
        </a:spcAft>
        <a:buFont typeface="Lucida Grande" charset="0"/>
        <a:buChar char=" "/>
        <a:defRPr lang="nl-NL"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65125" indent="-2714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Lucida Grande" charset="0"/>
        <a:buChar char="▸"/>
        <a:defRPr lang="nl-NL"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20713" indent="-2413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-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00113" indent="-2794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166813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 Backhaul Support in NG 60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Monisha Ghosh (InterDigital)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772046"/>
              </p:ext>
            </p:extLst>
          </p:nvPr>
        </p:nvGraphicFramePr>
        <p:xfrm>
          <a:off x="301625" y="2363788"/>
          <a:ext cx="8437563" cy="357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Document" r:id="rId4" imgW="8253180" imgH="3495495" progId="Word.Document.8">
                  <p:embed/>
                </p:oleObj>
              </mc:Choice>
              <mc:Fallback>
                <p:oleObj name="Document" r:id="rId4" imgW="8253180" imgH="34954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2363788"/>
                        <a:ext cx="8437563" cy="35798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85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sz="2000" kern="0" dirty="0" smtClean="0"/>
              <a:t>Date:</a:t>
            </a:r>
            <a:r>
              <a:rPr lang="en-US" sz="2000" b="0" kern="0" dirty="0" smtClean="0"/>
              <a:t> 2014-09-15</a:t>
            </a:r>
          </a:p>
        </p:txBody>
      </p:sp>
    </p:spTree>
    <p:extLst>
      <p:ext uri="{BB962C8B-B14F-4D97-AF65-F5344CB8AC3E}">
        <p14:creationId xmlns:p14="http://schemas.microsoft.com/office/powerpoint/2010/main" val="2586545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Monisha Ghosh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indent="0"/>
            <a:r>
              <a:rPr lang="en-GB" dirty="0" smtClean="0"/>
              <a:t>This contribution outlines some of the requirements for supporting backhaul in NG 60.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Monisha Ghosh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Recap of Backhaul Usage Model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Small cells are becoming increasingly important for cellular and Wi-Fi [1]. 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Requirements: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~ 2 </a:t>
            </a:r>
            <a:r>
              <a:rPr lang="en-GB" dirty="0" err="1" smtClean="0"/>
              <a:t>Gbps</a:t>
            </a:r>
            <a:r>
              <a:rPr lang="en-GB" dirty="0" smtClean="0"/>
              <a:t> peak per small-cell data rate 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100 m – 150 m cell size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Latency: ~ 5 </a:t>
            </a:r>
            <a:r>
              <a:rPr lang="en-GB" dirty="0" err="1" smtClean="0"/>
              <a:t>ms</a:t>
            </a:r>
            <a:r>
              <a:rPr lang="en-GB" dirty="0" smtClean="0"/>
              <a:t>, one way, end-to-end.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Support for </a:t>
            </a:r>
            <a:r>
              <a:rPr lang="en-GB" dirty="0" err="1" smtClean="0"/>
              <a:t>bursty</a:t>
            </a:r>
            <a:r>
              <a:rPr lang="en-GB" dirty="0" smtClean="0"/>
              <a:t> traffic </a:t>
            </a: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err="1" smtClean="0"/>
              <a:t>mmW</a:t>
            </a:r>
            <a:r>
              <a:rPr lang="en-GB" dirty="0" smtClean="0"/>
              <a:t> backhaul enabled by 802.11ad/NG60: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Leverage availability of low-cost chipsets, driven by volume (ABI Research: 1.5 billion chipsets by 2018)</a:t>
            </a:r>
          </a:p>
        </p:txBody>
      </p:sp>
    </p:spTree>
    <p:extLst>
      <p:ext uri="{BB962C8B-B14F-4D97-AF65-F5344CB8AC3E}">
        <p14:creationId xmlns:p14="http://schemas.microsoft.com/office/powerpoint/2010/main" val="2655873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Monisha Ghosh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does backhaul need from NG 60?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Multi-hop capability.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xisting 802.11ad specification may not be sufficient for extended range applications. 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Enhanced </a:t>
            </a:r>
            <a:r>
              <a:rPr lang="en-GB" dirty="0" err="1" smtClean="0"/>
              <a:t>QoS</a:t>
            </a:r>
            <a:r>
              <a:rPr lang="en-GB" dirty="0" smtClean="0"/>
              <a:t> guarantees: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Beyond current 802.11ad specification.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Higher data rate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Will be addressed by planned high-data rate enhancements (MIMO, channel bonding, etc.). MU-MIMO may be beneficial as well.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Enhanced discovery methods for longer range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Discovery range = </a:t>
            </a:r>
            <a:r>
              <a:rPr lang="en-GB" dirty="0"/>
              <a:t>Communication </a:t>
            </a:r>
            <a:r>
              <a:rPr lang="en-GB" dirty="0" smtClean="0"/>
              <a:t>range.</a:t>
            </a:r>
          </a:p>
        </p:txBody>
      </p:sp>
    </p:spTree>
    <p:extLst>
      <p:ext uri="{BB962C8B-B14F-4D97-AF65-F5344CB8AC3E}">
        <p14:creationId xmlns:p14="http://schemas.microsoft.com/office/powerpoint/2010/main" val="194336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Monisha Ghosh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Use cases enabled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Solutions that meet the backhaul requirements will also provide benefits to other use cases of interest: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H</a:t>
            </a:r>
            <a:r>
              <a:rPr lang="en-GB" dirty="0" smtClean="0"/>
              <a:t>igh-data-rate </a:t>
            </a:r>
            <a:r>
              <a:rPr lang="en-GB" dirty="0"/>
              <a:t>indoor </a:t>
            </a:r>
            <a:r>
              <a:rPr lang="en-GB" dirty="0" smtClean="0"/>
              <a:t>applications [2], such as video streaming, would benefit from extended range.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Deployment of </a:t>
            </a:r>
            <a:r>
              <a:rPr lang="en-US" dirty="0" smtClean="0"/>
              <a:t>infrastructure NG60 </a:t>
            </a:r>
            <a:r>
              <a:rPr lang="en-US" dirty="0"/>
              <a:t>APs would benefit from the possibility of </a:t>
            </a:r>
            <a:r>
              <a:rPr lang="en-US" dirty="0" smtClean="0"/>
              <a:t>self-backhaul, leading to lower-cost.</a:t>
            </a:r>
            <a:endParaRPr lang="en-GB" dirty="0"/>
          </a:p>
          <a:p>
            <a:pPr marL="0" indent="0"/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4617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Monisha Ghosh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GB" dirty="0"/>
              <a:t>Conclusions</a:t>
            </a:r>
            <a:br>
              <a:rPr lang="en-GB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7526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Support for backhaul in </a:t>
            </a:r>
            <a:r>
              <a:rPr lang="en-US" b="1" dirty="0">
                <a:solidFill>
                  <a:schemeClr val="tx1"/>
                </a:solidFill>
              </a:rPr>
              <a:t>NG60 may require MAC only or PHY/MAC enhancements to current 802.11ad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Support for backhaul in NG60 will enable new </a:t>
            </a:r>
            <a:r>
              <a:rPr lang="en-US" b="1" dirty="0" smtClean="0">
                <a:solidFill>
                  <a:schemeClr val="tx1"/>
                </a:solidFill>
              </a:rPr>
              <a:t>deployment and use scenarios that </a:t>
            </a:r>
            <a:r>
              <a:rPr lang="en-US" b="1" dirty="0">
                <a:solidFill>
                  <a:schemeClr val="tx1"/>
                </a:solidFill>
              </a:rPr>
              <a:t>may not be fully served by 802.11ad.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Support for backhaul is complementary to high-rate enhancements such as MIMO, higher-order constellation, channel bonding etc.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76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September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dirty="0" smtClean="0"/>
              <a:t>Monisha Ghosh (InterDigital)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589463"/>
          </a:xfrm>
          <a:ln/>
        </p:spPr>
        <p:txBody>
          <a:bodyPr/>
          <a:lstStyle/>
          <a:p>
            <a:r>
              <a:rPr lang="en-US" dirty="0" smtClean="0"/>
              <a:t>[1</a:t>
            </a:r>
            <a:r>
              <a:rPr lang="en-US" smtClean="0"/>
              <a:t>] 11-14/0579r1</a:t>
            </a:r>
            <a:r>
              <a:rPr lang="en-US" dirty="0" smtClean="0"/>
              <a:t>, A Backhaul Use Case For NG 11ad, Joseph Levy et al, May 2014.</a:t>
            </a:r>
          </a:p>
          <a:p>
            <a:endParaRPr lang="en-US" dirty="0"/>
          </a:p>
          <a:p>
            <a:r>
              <a:rPr lang="en-US" dirty="0" smtClean="0"/>
              <a:t>[2</a:t>
            </a:r>
            <a:r>
              <a:rPr lang="en-US" dirty="0"/>
              <a:t>] </a:t>
            </a:r>
            <a:r>
              <a:rPr lang="en-US" dirty="0" smtClean="0"/>
              <a:t>11-14/0606r0, Next Generation 802.11ad: 30+ </a:t>
            </a:r>
            <a:r>
              <a:rPr lang="en-US" dirty="0" err="1" smtClean="0"/>
              <a:t>Gbps</a:t>
            </a:r>
            <a:r>
              <a:rPr lang="en-US" dirty="0" smtClean="0"/>
              <a:t> WLAN, Carlos </a:t>
            </a:r>
            <a:r>
              <a:rPr lang="en-US" dirty="0" err="1" smtClean="0"/>
              <a:t>Cordeiro</a:t>
            </a:r>
            <a:r>
              <a:rPr lang="en-US" dirty="0" smtClean="0"/>
              <a:t> et </a:t>
            </a:r>
            <a:r>
              <a:rPr lang="en-US" dirty="0"/>
              <a:t>al, May 2014.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14-xxxx-00-0wng-a-backhaul-use-case-for-NG-11a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efault Theme">
  <a:themeElements>
    <a:clrScheme name="Imec">
      <a:dk1>
        <a:sysClr val="windowText" lastClr="000000"/>
      </a:dk1>
      <a:lt1>
        <a:sysClr val="window" lastClr="FFFFFF"/>
      </a:lt1>
      <a:dk2>
        <a:srgbClr val="58595B"/>
      </a:dk2>
      <a:lt2>
        <a:srgbClr val="939598"/>
      </a:lt2>
      <a:accent1>
        <a:srgbClr val="7F1C7D"/>
      </a:accent1>
      <a:accent2>
        <a:srgbClr val="143F90"/>
      </a:accent2>
      <a:accent3>
        <a:srgbClr val="0089CE"/>
      </a:accent3>
      <a:accent4>
        <a:srgbClr val="00A84F"/>
      </a:accent4>
      <a:accent5>
        <a:srgbClr val="ED1941"/>
      </a:accent5>
      <a:accent6>
        <a:srgbClr val="F06423"/>
      </a:accent6>
      <a:hlink>
        <a:srgbClr val="FDB933"/>
      </a:hlink>
      <a:folHlink>
        <a:srgbClr val="D80B8C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>
            <a:latin typeface="Gill Sans MT"/>
            <a:cs typeface="Gill Sans M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802-11-14-xxxx-00-0wng-a-backhaul-use-case-for-NG-11ad</Template>
  <TotalTime>13830</TotalTime>
  <Words>464</Words>
  <Application>Microsoft Office PowerPoint</Application>
  <PresentationFormat>On-screen Show (4:3)</PresentationFormat>
  <Paragraphs>87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802-11-14-xxxx-00-0wng-a-backhaul-use-case-for-NG-11ad</vt:lpstr>
      <vt:lpstr>Custom Design</vt:lpstr>
      <vt:lpstr>1_Custom Design</vt:lpstr>
      <vt:lpstr>5_Default Theme</vt:lpstr>
      <vt:lpstr>Document</vt:lpstr>
      <vt:lpstr> Backhaul Support in NG 60</vt:lpstr>
      <vt:lpstr>Abstract</vt:lpstr>
      <vt:lpstr>      Recap of Backhaul Usage Model      </vt:lpstr>
      <vt:lpstr>      What does backhaul need from NG 60?      </vt:lpstr>
      <vt:lpstr>      Use cases enabled      </vt:lpstr>
      <vt:lpstr>      Conclusions       </vt:lpstr>
      <vt:lpstr>References</vt:lpstr>
    </vt:vector>
  </TitlesOfParts>
  <Company>InterDigital Communications,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Backhaul Use Case for NG 11ad</dc:title>
  <dc:creator>Levy, Joseph S</dc:creator>
  <cp:lastModifiedBy>Ghosh, Monisha</cp:lastModifiedBy>
  <cp:revision>138</cp:revision>
  <cp:lastPrinted>1601-01-01T00:00:00Z</cp:lastPrinted>
  <dcterms:created xsi:type="dcterms:W3CDTF">2014-02-21T22:24:59Z</dcterms:created>
  <dcterms:modified xsi:type="dcterms:W3CDTF">2014-09-16T12:59:30Z</dcterms:modified>
</cp:coreProperties>
</file>