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23" r:id="rId3"/>
    <p:sldId id="324" r:id="rId4"/>
    <p:sldId id="325" r:id="rId5"/>
    <p:sldId id="326" r:id="rId6"/>
    <p:sldId id="329" r:id="rId7"/>
    <p:sldId id="327" r:id="rId8"/>
    <p:sldId id="32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00196651" initials="cji" lastIdx="1" clrIdx="0"/>
  <p:cmAuthor id="1" name="Yang Yunsong 73640" initials="YY7" lastIdx="7" clrIdx="1"/>
  <p:cmAuthor id="2" name="f66059" initials="f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6D6D6"/>
    <a:srgbClr val="00FF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7" autoAdjust="0"/>
    <p:restoredTop sz="94660"/>
  </p:normalViewPr>
  <p:slideViewPr>
    <p:cSldViewPr>
      <p:cViewPr varScale="1">
        <p:scale>
          <a:sx n="65" d="100"/>
          <a:sy n="65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72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2560" y="175081"/>
            <a:ext cx="22263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doc.: IEEE 802.11-14/XXXr0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133630" y="8982075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 smtClean="0"/>
              <a:t>Ping Fang, 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doc.: IEEE 802.11-12/0455r0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255799" y="95706"/>
            <a:ext cx="2025939" cy="215444"/>
          </a:xfrm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doc.: IEEE 802.11-13/0426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812723" cy="215444"/>
          </a:xfrm>
          <a:noFill/>
        </p:spPr>
        <p:txBody>
          <a:bodyPr/>
          <a:lstStyle/>
          <a:p>
            <a:r>
              <a:rPr lang="en-US" altLang="ko-KR" smtClean="0"/>
              <a:t>April 2013</a:t>
            </a:r>
            <a:endParaRPr lang="en-GB" altLang="ko-KR" smtClean="0">
              <a:ea typeface="Gulim" pitchFamily="34" charset="-127"/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677581" y="8985250"/>
            <a:ext cx="1604157" cy="184666"/>
          </a:xfrm>
          <a:noFill/>
        </p:spPr>
        <p:txBody>
          <a:bodyPr/>
          <a:lstStyle/>
          <a:p>
            <a:pPr lvl="4"/>
            <a:r>
              <a:rPr lang="en-GB" altLang="ko-KR" smtClean="0">
                <a:ea typeface="Gulim" pitchFamily="34" charset="-127"/>
              </a:rPr>
              <a:t>RYU Cheol. ETRI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GB" altLang="ko-KR" smtClean="0"/>
              <a:t>Page </a:t>
            </a:r>
            <a:fld id="{BDBE6071-AE86-4F7C-92A5-E3EC8D407DE0}" type="slidenum">
              <a:rPr lang="en-GB" altLang="ko-KR" smtClean="0"/>
              <a:pPr/>
              <a:t>3</a:t>
            </a:fld>
            <a:endParaRPr lang="en-GB" altLang="ko-KR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</p:spPr>
        <p:txBody>
          <a:bodyPr lIns="91678" tIns="45035" rIns="91678" bIns="45035"/>
          <a:lstStyle/>
          <a:p>
            <a:endParaRPr lang="en-US" altLang="ko-KR" smtClean="0">
              <a:solidFill>
                <a:srgbClr val="FF0000"/>
              </a:solidFill>
              <a:ea typeface="Gulim" pitchFamily="34" charset="-127"/>
            </a:endParaRPr>
          </a:p>
        </p:txBody>
      </p:sp>
      <p:sp>
        <p:nvSpPr>
          <p:cNvPr id="122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255799" y="95706"/>
            <a:ext cx="2025939" cy="215444"/>
          </a:xfrm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doc.: IEEE 802.11-13/0426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812723" cy="215444"/>
          </a:xfrm>
          <a:noFill/>
        </p:spPr>
        <p:txBody>
          <a:bodyPr/>
          <a:lstStyle/>
          <a:p>
            <a:r>
              <a:rPr lang="en-US" altLang="ko-KR" smtClean="0"/>
              <a:t>April 2013</a:t>
            </a:r>
            <a:endParaRPr lang="en-GB" altLang="ko-KR" smtClean="0">
              <a:ea typeface="Gulim" pitchFamily="34" charset="-127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677581" y="8985250"/>
            <a:ext cx="1604157" cy="184666"/>
          </a:xfrm>
          <a:noFill/>
        </p:spPr>
        <p:txBody>
          <a:bodyPr/>
          <a:lstStyle/>
          <a:p>
            <a:pPr lvl="4"/>
            <a:r>
              <a:rPr lang="en-GB" altLang="ko-KR" smtClean="0">
                <a:ea typeface="Gulim" pitchFamily="34" charset="-127"/>
              </a:rPr>
              <a:t>RYU Cheol. ETRI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GB" altLang="ko-KR" smtClean="0"/>
              <a:t>Page </a:t>
            </a:r>
            <a:fld id="{2C0B112A-1A08-4910-A2FD-71B8C33FC39C}" type="slidenum">
              <a:rPr lang="en-GB" altLang="ko-KR" smtClean="0"/>
              <a:pPr/>
              <a:t>4</a:t>
            </a:fld>
            <a:endParaRPr lang="en-GB" altLang="ko-KR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</p:spPr>
        <p:txBody>
          <a:bodyPr lIns="91678" tIns="45035" rIns="91678" bIns="45035"/>
          <a:lstStyle/>
          <a:p>
            <a:endParaRPr lang="en-US" altLang="ko-KR" smtClean="0">
              <a:solidFill>
                <a:srgbClr val="FF0000"/>
              </a:solidFill>
              <a:ea typeface="Gulim" pitchFamily="34" charset="-127"/>
            </a:endParaRPr>
          </a:p>
        </p:txBody>
      </p:sp>
      <p:sp>
        <p:nvSpPr>
          <p:cNvPr id="133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255799" y="95706"/>
            <a:ext cx="2025939" cy="215444"/>
          </a:xfrm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doc.: IEEE 802.11-13/0426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812723" cy="215444"/>
          </a:xfrm>
          <a:noFill/>
        </p:spPr>
        <p:txBody>
          <a:bodyPr/>
          <a:lstStyle/>
          <a:p>
            <a:r>
              <a:rPr lang="en-US" altLang="ko-KR" smtClean="0"/>
              <a:t>April 2013</a:t>
            </a:r>
            <a:endParaRPr lang="en-GB" altLang="ko-KR" smtClean="0">
              <a:ea typeface="Gulim" pitchFamily="34" charset="-127"/>
            </a:endParaRP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677581" y="8985250"/>
            <a:ext cx="1604157" cy="184666"/>
          </a:xfrm>
          <a:noFill/>
        </p:spPr>
        <p:txBody>
          <a:bodyPr/>
          <a:lstStyle/>
          <a:p>
            <a:pPr lvl="4"/>
            <a:r>
              <a:rPr lang="en-GB" altLang="ko-KR" smtClean="0">
                <a:ea typeface="Gulim" pitchFamily="34" charset="-127"/>
              </a:rPr>
              <a:t>RYU Cheol. ETRI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GB" altLang="ko-KR" smtClean="0"/>
              <a:t>Page </a:t>
            </a:r>
            <a:fld id="{87F7DE45-053F-477A-9503-B89A0E251386}" type="slidenum">
              <a:rPr lang="en-GB" altLang="ko-KR" smtClean="0"/>
              <a:pPr/>
              <a:t>5</a:t>
            </a:fld>
            <a:endParaRPr lang="en-GB" altLang="ko-KR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</p:spPr>
        <p:txBody>
          <a:bodyPr lIns="91678" tIns="45035" rIns="91678" bIns="45035"/>
          <a:lstStyle/>
          <a:p>
            <a:endParaRPr lang="en-US" altLang="ko-KR" smtClean="0">
              <a:solidFill>
                <a:srgbClr val="FF0000"/>
              </a:solidFill>
              <a:ea typeface="Gulim" pitchFamily="34" charset="-127"/>
            </a:endParaRPr>
          </a:p>
        </p:txBody>
      </p:sp>
      <p:sp>
        <p:nvSpPr>
          <p:cNvPr id="143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255799" y="95706"/>
            <a:ext cx="2025939" cy="215444"/>
          </a:xfrm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doc.: IEEE 802.11-13/0426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812723" cy="215444"/>
          </a:xfrm>
          <a:noFill/>
        </p:spPr>
        <p:txBody>
          <a:bodyPr/>
          <a:lstStyle/>
          <a:p>
            <a:r>
              <a:rPr lang="en-US" altLang="ko-KR" smtClean="0"/>
              <a:t>April 2013</a:t>
            </a:r>
            <a:endParaRPr lang="en-GB" altLang="ko-KR" smtClean="0">
              <a:ea typeface="Gulim" pitchFamily="34" charset="-127"/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677581" y="8985250"/>
            <a:ext cx="1604157" cy="184666"/>
          </a:xfrm>
          <a:noFill/>
        </p:spPr>
        <p:txBody>
          <a:bodyPr/>
          <a:lstStyle/>
          <a:p>
            <a:pPr lvl="4"/>
            <a:r>
              <a:rPr lang="en-GB" altLang="ko-KR" smtClean="0">
                <a:ea typeface="Gulim" pitchFamily="34" charset="-127"/>
              </a:rPr>
              <a:t>RYU Cheol. ETRI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GB" altLang="ko-KR" smtClean="0"/>
              <a:t>Page </a:t>
            </a:r>
            <a:fld id="{C2FF1377-E532-405E-AA86-4067554D4B9D}" type="slidenum">
              <a:rPr lang="en-GB" altLang="ko-KR" smtClean="0"/>
              <a:pPr/>
              <a:t>7</a:t>
            </a:fld>
            <a:endParaRPr lang="en-GB" altLang="ko-KR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</p:spPr>
        <p:txBody>
          <a:bodyPr lIns="91678" tIns="45035" rIns="91678" bIns="45035"/>
          <a:lstStyle/>
          <a:p>
            <a:endParaRPr lang="en-US" altLang="ko-KR" smtClean="0">
              <a:solidFill>
                <a:srgbClr val="FF0000"/>
              </a:solidFill>
              <a:ea typeface="Gulim" pitchFamily="34" charset="-127"/>
            </a:endParaRPr>
          </a:p>
        </p:txBody>
      </p:sp>
      <p:sp>
        <p:nvSpPr>
          <p:cNvPr id="153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457200"/>
            <a:ext cx="9682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02523" y="6475413"/>
            <a:ext cx="1141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Ping Fang, 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Ping Fang, 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457200"/>
            <a:ext cx="9682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Ping Fang, Huawei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457200"/>
            <a:ext cx="9682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Ping Fang, Huawei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457200"/>
            <a:ext cx="9682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24934"/>
            <a:ext cx="9032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altLang="zh-CN" sz="1200"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02522" y="6475413"/>
            <a:ext cx="1141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Ping Fang,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580" y="332601"/>
            <a:ext cx="32669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802.11-14/1242r00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7892" y="6475413"/>
            <a:ext cx="1196033" cy="184666"/>
          </a:xfrm>
          <a:noFill/>
        </p:spPr>
        <p:txBody>
          <a:bodyPr/>
          <a:lstStyle/>
          <a:p>
            <a:r>
              <a:rPr lang="en-US" dirty="0" smtClean="0"/>
              <a:t>Ping FANG, Huawei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PADP </a:t>
            </a:r>
            <a:r>
              <a:rPr lang="en-US" dirty="0" err="1" smtClean="0"/>
              <a:t>Req</a:t>
            </a:r>
            <a:r>
              <a:rPr lang="en-US" dirty="0" smtClean="0"/>
              <a:t>/</a:t>
            </a:r>
            <a:r>
              <a:rPr lang="en-US" dirty="0" err="1" smtClean="0"/>
              <a:t>Resp</a:t>
            </a:r>
            <a:r>
              <a:rPr lang="en-US" dirty="0" smtClean="0"/>
              <a:t> using different </a:t>
            </a:r>
            <a:r>
              <a:rPr lang="en-US" dirty="0" err="1" smtClean="0"/>
              <a:t>SIHes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87315955"/>
              </p:ext>
            </p:extLst>
          </p:nvPr>
        </p:nvGraphicFramePr>
        <p:xfrm>
          <a:off x="682625" y="2292350"/>
          <a:ext cx="7816850" cy="3579813"/>
        </p:xfrm>
        <a:graphic>
          <a:graphicData uri="http://schemas.openxmlformats.org/presentationml/2006/ole">
            <p:oleObj spid="_x0000_s1094" name="Document" r:id="rId4" imgW="9077802" imgH="415242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47892" y="6475413"/>
            <a:ext cx="119603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Ping FANG,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ko-KR" dirty="0" smtClean="0">
                <a:ea typeface="Gulim" pitchFamily="34" charset="-127"/>
              </a:rPr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847013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Service Identifier Hash(SIH) is introduced in Pre-Association Discovery Protocol(PADP). It is mentioned that multiple 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SIHes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 can be derived from a Service ID. But how to use these SIHs in PADP Request and PADP Response is not well explained. </a:t>
            </a:r>
          </a:p>
          <a:p>
            <a:pPr lvl="0" algn="just" defTabSz="449263" eaLnBrk="1" hangingPunct="1">
              <a:spcBef>
                <a:spcPts val="600"/>
              </a:spcBef>
              <a:buClr>
                <a:srgbClr val="000000"/>
              </a:buClr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This document propose </a:t>
            </a:r>
            <a:r>
              <a:rPr lang="en-US" altLang="zh-CN" sz="2400" kern="0" dirty="0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  <a:cs typeface="Calibri" pitchFamily="34" charset="0"/>
              </a:rPr>
              <a:t>using different </a:t>
            </a:r>
            <a:r>
              <a:rPr kumimoji="0" lang="en-US" altLang="zh-CN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SIHes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, instead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 of same SIH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 in PADP Request and PADP Response, and the </a:t>
            </a:r>
            <a:r>
              <a:rPr lang="en-US" altLang="zh-CN" sz="2400" kern="0" dirty="0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  <a:cs typeface="Calibri" pitchFamily="34" charset="0"/>
              </a:rPr>
              <a:t>detailed text change can 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be found in a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 separate word submission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. </a:t>
            </a:r>
            <a:endParaRPr kumimoji="0" lang="en-GB" altLang="ko-K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MS Gothic" pitchFamily="49" charset="-128"/>
              <a:cs typeface="Calibri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Ping FANG, Huawei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ko-KR" smtClean="0"/>
              <a:t>Slide </a:t>
            </a:r>
            <a:fld id="{E19142EE-DBCD-4013-9A97-0EC03D6705DC}" type="slidenum">
              <a:rPr lang="en-GB" altLang="ko-KR" smtClean="0"/>
              <a:pPr/>
              <a:t>3</a:t>
            </a:fld>
            <a:endParaRPr lang="en-GB" altLang="ko-KR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ko-KR" sz="2800" b="1" u="sng">
              <a:solidFill>
                <a:schemeClr val="tx2"/>
              </a:solidFill>
              <a:ea typeface="Gulim" pitchFamily="34" charset="-127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altLang="ko-KR" sz="1400" b="1">
              <a:ea typeface="Gulim" pitchFamily="34" charset="-127"/>
            </a:endParaRP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684213" y="908050"/>
            <a:ext cx="77724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altLang="ko-KR" sz="2800" b="1">
                <a:solidFill>
                  <a:schemeClr val="tx2"/>
                </a:solidFill>
                <a:ea typeface="Gulim" pitchFamily="34" charset="-127"/>
              </a:rPr>
              <a:t>Background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569325" cy="3540125"/>
          </a:xfrm>
          <a:noFill/>
        </p:spPr>
        <p:txBody>
          <a:bodyPr/>
          <a:lstStyle/>
          <a:p>
            <a:pPr marL="457200" indent="-457200"/>
            <a:r>
              <a:rPr lang="en-GB" altLang="ko-KR" sz="2000" b="0" dirty="0" smtClean="0">
                <a:ea typeface="Gulim" pitchFamily="34" charset="-127"/>
              </a:rPr>
              <a:t>In 11aq draft, same Service Identifier Hash (SIH) is used in PADP Request/response message exchange</a:t>
            </a:r>
            <a:r>
              <a:rPr lang="en-US" altLang="zh-CN" sz="2000" b="0" dirty="0" smtClean="0">
                <a:ea typeface="Gulim" pitchFamily="34" charset="-127"/>
              </a:rPr>
              <a:t>. </a:t>
            </a:r>
          </a:p>
          <a:p>
            <a:pPr marL="457200" indent="-457200"/>
            <a:r>
              <a:rPr lang="en-US" altLang="zh-CN" sz="2000" b="0" dirty="0" smtClean="0">
                <a:ea typeface="Gulim" pitchFamily="34" charset="-127"/>
              </a:rPr>
              <a:t>In AQ1.2</a:t>
            </a:r>
            <a:r>
              <a:rPr lang="en-GB" altLang="ko-KR" sz="2000" b="0" dirty="0" smtClean="0">
                <a:ea typeface="Gulim" pitchFamily="34" charset="-127"/>
              </a:rPr>
              <a:t>, it is mentioned that there may be collisions as the SIH is only 6 octets length.</a:t>
            </a:r>
          </a:p>
          <a:p>
            <a:pPr marL="457200" indent="-457200"/>
            <a:r>
              <a:rPr lang="en-GB" altLang="zh-CN" sz="2000" b="0" dirty="0" smtClean="0">
                <a:ea typeface="Gulim" pitchFamily="34" charset="-127"/>
              </a:rPr>
              <a:t>In AQ1.2</a:t>
            </a:r>
            <a:r>
              <a:rPr lang="en-GB" altLang="ko-KR" sz="2000" b="0" dirty="0" smtClean="0">
                <a:ea typeface="Gulim" pitchFamily="34" charset="-127"/>
              </a:rPr>
              <a:t>, it is also mentioned that multiple </a:t>
            </a:r>
            <a:r>
              <a:rPr lang="en-GB" altLang="ko-KR" sz="2000" b="0" dirty="0" err="1" smtClean="0">
                <a:ea typeface="Gulim" pitchFamily="34" charset="-127"/>
              </a:rPr>
              <a:t>SIHes</a:t>
            </a:r>
            <a:r>
              <a:rPr lang="en-GB" altLang="ko-KR" sz="2000" b="0" dirty="0" smtClean="0">
                <a:ea typeface="Gulim" pitchFamily="34" charset="-127"/>
              </a:rPr>
              <a:t> can be created from the same Unique Service Identifier.</a:t>
            </a:r>
          </a:p>
          <a:p>
            <a:pPr marL="457200" indent="-457200"/>
            <a:r>
              <a:rPr lang="en-GB" altLang="zh-CN" sz="2000" b="0" dirty="0" smtClean="0">
                <a:ea typeface="Gulim" pitchFamily="34" charset="-127"/>
              </a:rPr>
              <a:t>But it is not clear how to use the multiple </a:t>
            </a:r>
            <a:r>
              <a:rPr lang="en-GB" altLang="zh-CN" sz="2000" b="0" dirty="0" err="1" smtClean="0">
                <a:ea typeface="Gulim" pitchFamily="34" charset="-127"/>
              </a:rPr>
              <a:t>SIHes</a:t>
            </a:r>
            <a:r>
              <a:rPr lang="en-GB" altLang="zh-CN" sz="2000" b="0" dirty="0" smtClean="0">
                <a:ea typeface="Gulim" pitchFamily="34" charset="-127"/>
              </a:rPr>
              <a:t> for a </a:t>
            </a:r>
            <a:r>
              <a:rPr lang="en-GB" altLang="zh-CN" sz="2000" b="0" dirty="0" err="1" smtClean="0">
                <a:ea typeface="Gulim" pitchFamily="34" charset="-127"/>
              </a:rPr>
              <a:t>Service?And</a:t>
            </a:r>
            <a:r>
              <a:rPr lang="en-GB" altLang="zh-CN" sz="2000" b="0" dirty="0" smtClean="0">
                <a:ea typeface="Gulim" pitchFamily="34" charset="-127"/>
              </a:rPr>
              <a:t> the details of how </a:t>
            </a:r>
            <a:r>
              <a:rPr lang="en-GB" altLang="zh-CN" sz="2000" b="0" smtClean="0">
                <a:ea typeface="Gulim" pitchFamily="34" charset="-127"/>
              </a:rPr>
              <a:t>SIH is being </a:t>
            </a:r>
            <a:r>
              <a:rPr lang="en-GB" altLang="zh-CN" sz="2000" b="0" dirty="0" smtClean="0">
                <a:ea typeface="Gulim" pitchFamily="34" charset="-127"/>
              </a:rPr>
              <a:t>used by STA and AP are not described.</a:t>
            </a:r>
            <a:endParaRPr lang="en-US" altLang="zh-CN" sz="2000" b="0" dirty="0" smtClean="0">
              <a:ea typeface="Gulim" pitchFamily="34" charset="-127"/>
            </a:endParaRPr>
          </a:p>
          <a:p>
            <a:pPr marL="457200" indent="-457200">
              <a:buFontTx/>
              <a:buNone/>
            </a:pPr>
            <a:endParaRPr lang="en-GB" altLang="ko-KR" b="0" dirty="0" smtClean="0">
              <a:ea typeface="Gulim" pitchFamily="34" charset="-127"/>
            </a:endParaRPr>
          </a:p>
          <a:p>
            <a:pPr marL="457200" indent="-457200">
              <a:buFontTx/>
              <a:buNone/>
            </a:pPr>
            <a:endParaRPr lang="en-GB" altLang="ko-KR" b="0" dirty="0" smtClean="0">
              <a:ea typeface="Gulim" pitchFamily="34" charset="-127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Ping FANG, Huawei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84738" y="6486525"/>
            <a:ext cx="530225" cy="182563"/>
          </a:xfrm>
          <a:noFill/>
        </p:spPr>
        <p:txBody>
          <a:bodyPr/>
          <a:lstStyle/>
          <a:p>
            <a:r>
              <a:rPr lang="en-GB" altLang="ko-KR" smtClean="0"/>
              <a:t>Slide </a:t>
            </a:r>
            <a:fld id="{D9FC19DA-F7ED-4164-8AA1-B3610855891B}" type="slidenum">
              <a:rPr lang="en-GB" altLang="ko-KR" smtClean="0"/>
              <a:pPr/>
              <a:t>4</a:t>
            </a:fld>
            <a:endParaRPr lang="en-GB" altLang="ko-KR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ko-KR" sz="2800" b="1" u="sng">
              <a:solidFill>
                <a:schemeClr val="tx2"/>
              </a:solidFill>
              <a:ea typeface="Gulim" pitchFamily="34" charset="-127"/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altLang="ko-KR" sz="1400" b="1">
              <a:ea typeface="Gulim" pitchFamily="34" charset="-127"/>
            </a:endParaRP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685800" y="476250"/>
            <a:ext cx="77724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ko-KR" sz="2800" b="1">
                <a:solidFill>
                  <a:schemeClr val="tx2"/>
                </a:solidFill>
                <a:ea typeface="Gulim" pitchFamily="34" charset="-127"/>
              </a:rPr>
              <a:t>PADP Request/Response using same SIH</a:t>
            </a:r>
          </a:p>
        </p:txBody>
      </p:sp>
      <p:sp>
        <p:nvSpPr>
          <p:cNvPr id="512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357312"/>
            <a:ext cx="8351837" cy="2376488"/>
          </a:xfrm>
          <a:noFill/>
        </p:spPr>
        <p:txBody>
          <a:bodyPr/>
          <a:lstStyle/>
          <a:p>
            <a:pPr marL="457200" indent="-457200"/>
            <a:r>
              <a:rPr lang="en-GB" altLang="ko-KR" sz="2000" b="0" dirty="0" smtClean="0">
                <a:ea typeface="Gulim" pitchFamily="34" charset="-127"/>
              </a:rPr>
              <a:t>Use </a:t>
            </a:r>
            <a:r>
              <a:rPr lang="en-US" altLang="zh-CN" sz="2000" b="0" dirty="0" smtClean="0">
                <a:ea typeface="Gulim" pitchFamily="34" charset="-127"/>
              </a:rPr>
              <a:t>same </a:t>
            </a:r>
            <a:r>
              <a:rPr lang="en-GB" altLang="ko-KR" sz="2000" b="0" dirty="0" smtClean="0">
                <a:ea typeface="Gulim" pitchFamily="34" charset="-127"/>
              </a:rPr>
              <a:t>SIH in PADP Request/Response exchange (</a:t>
            </a:r>
            <a:r>
              <a:rPr lang="en-GB" altLang="ko-KR" sz="2000" b="0" i="1" dirty="0" smtClean="0">
                <a:ea typeface="Gulim" pitchFamily="34" charset="-127"/>
              </a:rPr>
              <a:t>now in D0.01</a:t>
            </a:r>
            <a:r>
              <a:rPr lang="en-GB" altLang="ko-KR" sz="2000" b="0" dirty="0" smtClean="0">
                <a:ea typeface="Gulim" pitchFamily="34" charset="-127"/>
              </a:rPr>
              <a:t>)</a:t>
            </a:r>
          </a:p>
          <a:p>
            <a:pPr marL="857250" lvl="1" indent="-457200"/>
            <a:r>
              <a:rPr lang="en-US" altLang="zh-CN" sz="1800" dirty="0" smtClean="0">
                <a:ea typeface="Gulim" pitchFamily="34" charset="-127"/>
              </a:rPr>
              <a:t>AP indicates in </a:t>
            </a:r>
            <a:r>
              <a:rPr lang="en-GB" altLang="zh-CN" sz="1800" dirty="0" smtClean="0">
                <a:ea typeface="宋体" charset="-122"/>
              </a:rPr>
              <a:t>PADP Capabilities element of using same service hash</a:t>
            </a:r>
            <a:endParaRPr lang="en-US" altLang="zh-CN" sz="1800" dirty="0" smtClean="0">
              <a:ea typeface="Gulim" pitchFamily="34" charset="-127"/>
            </a:endParaRPr>
          </a:p>
          <a:p>
            <a:pPr marL="857250" lvl="1" indent="-457200"/>
            <a:r>
              <a:rPr lang="en-US" altLang="zh-CN" sz="1800" dirty="0" smtClean="0">
                <a:ea typeface="Gulim" pitchFamily="34" charset="-127"/>
              </a:rPr>
              <a:t>STA sends a PADP Request to AP using SIH1 for a given service</a:t>
            </a:r>
          </a:p>
          <a:p>
            <a:pPr marL="857250" lvl="1" indent="-457200"/>
            <a:r>
              <a:rPr lang="en-US" altLang="ko-KR" sz="1800" dirty="0" smtClean="0">
                <a:ea typeface="Gulim" pitchFamily="34" charset="-127"/>
              </a:rPr>
              <a:t>AP responds with a PADP Response with the same SIH1 to indicate the availability of the service</a:t>
            </a:r>
            <a:endParaRPr lang="en-GB" altLang="ko-KR" sz="1800" dirty="0" smtClean="0">
              <a:ea typeface="Gulim" pitchFamily="34" charset="-127"/>
            </a:endParaRPr>
          </a:p>
          <a:p>
            <a:pPr marL="857250" lvl="1" indent="-457200"/>
            <a:r>
              <a:rPr lang="en-US" altLang="zh-CN" sz="1800" dirty="0" smtClean="0">
                <a:ea typeface="Gulim" pitchFamily="34" charset="-127"/>
              </a:rPr>
              <a:t>When STA receives the PADP Response with SIH1, it decides the requesting service is available in the AP.</a:t>
            </a:r>
            <a:endParaRPr lang="en-GB" altLang="ko-KR" sz="1800" dirty="0" smtClean="0">
              <a:ea typeface="Gulim" pitchFamily="34" charset="-127"/>
            </a:endParaRPr>
          </a:p>
        </p:txBody>
      </p:sp>
      <p:sp>
        <p:nvSpPr>
          <p:cNvPr id="5130" name="矩形 8"/>
          <p:cNvSpPr>
            <a:spLocks noChangeArrowheads="1"/>
          </p:cNvSpPr>
          <p:nvPr/>
        </p:nvSpPr>
        <p:spPr bwMode="auto">
          <a:xfrm>
            <a:off x="1752600" y="3733800"/>
            <a:ext cx="1081088" cy="3603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zh-CN">
                <a:ea typeface="宋体" charset="-122"/>
              </a:rPr>
              <a:t>STA</a:t>
            </a:r>
            <a:endParaRPr lang="zh-CN" altLang="en-US">
              <a:ea typeface="宋体" charset="-122"/>
            </a:endParaRPr>
          </a:p>
        </p:txBody>
      </p:sp>
      <p:cxnSp>
        <p:nvCxnSpPr>
          <p:cNvPr id="5131" name="直接连接符 10"/>
          <p:cNvCxnSpPr>
            <a:cxnSpLocks noChangeShapeType="1"/>
            <a:stCxn id="5130" idx="2"/>
          </p:cNvCxnSpPr>
          <p:nvPr/>
        </p:nvCxnSpPr>
        <p:spPr bwMode="auto">
          <a:xfrm>
            <a:off x="2293938" y="4094163"/>
            <a:ext cx="28575" cy="2076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5132" name="矩形 17"/>
          <p:cNvSpPr>
            <a:spLocks noChangeArrowheads="1"/>
          </p:cNvSpPr>
          <p:nvPr/>
        </p:nvSpPr>
        <p:spPr bwMode="auto">
          <a:xfrm>
            <a:off x="5965825" y="3733800"/>
            <a:ext cx="1079500" cy="3603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zh-CN">
                <a:ea typeface="宋体" charset="-122"/>
              </a:rPr>
              <a:t>AP</a:t>
            </a:r>
            <a:endParaRPr lang="zh-CN" altLang="en-US">
              <a:ea typeface="宋体" charset="-122"/>
            </a:endParaRPr>
          </a:p>
        </p:txBody>
      </p:sp>
      <p:cxnSp>
        <p:nvCxnSpPr>
          <p:cNvPr id="5133" name="直接连接符 18"/>
          <p:cNvCxnSpPr>
            <a:cxnSpLocks noChangeShapeType="1"/>
            <a:stCxn id="5132" idx="2"/>
          </p:cNvCxnSpPr>
          <p:nvPr/>
        </p:nvCxnSpPr>
        <p:spPr bwMode="auto">
          <a:xfrm>
            <a:off x="6505575" y="4094163"/>
            <a:ext cx="28575" cy="20050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5134" name="直接箭头连接符 22"/>
          <p:cNvCxnSpPr>
            <a:cxnSpLocks noChangeShapeType="1"/>
          </p:cNvCxnSpPr>
          <p:nvPr/>
        </p:nvCxnSpPr>
        <p:spPr bwMode="auto">
          <a:xfrm flipH="1">
            <a:off x="2328863" y="4514850"/>
            <a:ext cx="41767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5135" name="TextBox 24"/>
          <p:cNvSpPr txBox="1">
            <a:spLocks noChangeArrowheads="1"/>
          </p:cNvSpPr>
          <p:nvPr/>
        </p:nvSpPr>
        <p:spPr bwMode="auto">
          <a:xfrm>
            <a:off x="2833688" y="4225925"/>
            <a:ext cx="34925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ea typeface="宋体" charset="-122"/>
              </a:rPr>
              <a:t>Beacon/Probe Response [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using same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Service Hash</a:t>
            </a:r>
            <a:r>
              <a:rPr lang="en-US" altLang="zh-CN" dirty="0">
                <a:ea typeface="宋体" charset="-122"/>
              </a:rPr>
              <a:t>]</a:t>
            </a:r>
            <a:endParaRPr lang="zh-CN" altLang="en-US" dirty="0">
              <a:ea typeface="宋体" charset="-122"/>
            </a:endParaRPr>
          </a:p>
        </p:txBody>
      </p:sp>
      <p:cxnSp>
        <p:nvCxnSpPr>
          <p:cNvPr id="5136" name="直接箭头连接符 25"/>
          <p:cNvCxnSpPr>
            <a:cxnSpLocks noChangeShapeType="1"/>
          </p:cNvCxnSpPr>
          <p:nvPr/>
        </p:nvCxnSpPr>
        <p:spPr bwMode="auto">
          <a:xfrm>
            <a:off x="2328863" y="5162550"/>
            <a:ext cx="41767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5137" name="直接箭头连接符 26"/>
          <p:cNvCxnSpPr>
            <a:cxnSpLocks noChangeShapeType="1"/>
          </p:cNvCxnSpPr>
          <p:nvPr/>
        </p:nvCxnSpPr>
        <p:spPr bwMode="auto">
          <a:xfrm flipH="1">
            <a:off x="2328863" y="5667375"/>
            <a:ext cx="41767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5138" name="TextBox 27"/>
          <p:cNvSpPr txBox="1">
            <a:spLocks noChangeArrowheads="1"/>
          </p:cNvSpPr>
          <p:nvPr/>
        </p:nvSpPr>
        <p:spPr bwMode="auto">
          <a:xfrm>
            <a:off x="2833688" y="4875213"/>
            <a:ext cx="266382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ea typeface="宋体" charset="-122"/>
              </a:rPr>
              <a:t>PADP Request [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SIH1</a:t>
            </a:r>
            <a:r>
              <a:rPr lang="en-US" altLang="zh-CN">
                <a:ea typeface="宋体" charset="-122"/>
              </a:rPr>
              <a:t>]</a:t>
            </a:r>
            <a:endParaRPr lang="zh-CN" altLang="en-US">
              <a:ea typeface="宋体" charset="-122"/>
            </a:endParaRPr>
          </a:p>
        </p:txBody>
      </p:sp>
      <p:sp>
        <p:nvSpPr>
          <p:cNvPr id="5139" name="TextBox 28"/>
          <p:cNvSpPr txBox="1">
            <a:spLocks noChangeArrowheads="1"/>
          </p:cNvSpPr>
          <p:nvPr/>
        </p:nvSpPr>
        <p:spPr bwMode="auto">
          <a:xfrm>
            <a:off x="2833688" y="5378450"/>
            <a:ext cx="2663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ea typeface="宋体" charset="-122"/>
              </a:rPr>
              <a:t>PADP Response[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SIH1</a:t>
            </a:r>
            <a:r>
              <a:rPr lang="en-US" altLang="zh-CN">
                <a:ea typeface="宋体" charset="-122"/>
              </a:rPr>
              <a:t>]</a:t>
            </a:r>
            <a:endParaRPr lang="zh-CN" altLang="en-US">
              <a:ea typeface="宋体" charset="-122"/>
            </a:endParaRPr>
          </a:p>
        </p:txBody>
      </p:sp>
      <p:sp>
        <p:nvSpPr>
          <p:cNvPr id="5140" name="圆角矩形 30"/>
          <p:cNvSpPr>
            <a:spLocks noChangeArrowheads="1"/>
          </p:cNvSpPr>
          <p:nvPr/>
        </p:nvSpPr>
        <p:spPr bwMode="auto">
          <a:xfrm>
            <a:off x="1825625" y="4875213"/>
            <a:ext cx="5111750" cy="1008062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Ping FANG, Huawei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84738" y="6486525"/>
            <a:ext cx="530225" cy="182563"/>
          </a:xfrm>
          <a:noFill/>
        </p:spPr>
        <p:txBody>
          <a:bodyPr/>
          <a:lstStyle/>
          <a:p>
            <a:r>
              <a:rPr lang="en-GB" altLang="ko-KR" smtClean="0"/>
              <a:t>Slide </a:t>
            </a:r>
            <a:fld id="{7D06B8AC-A89F-4FA0-B77B-8EC18A2DB158}" type="slidenum">
              <a:rPr lang="en-GB" altLang="ko-KR" smtClean="0"/>
              <a:pPr/>
              <a:t>5</a:t>
            </a:fld>
            <a:endParaRPr lang="en-GB" altLang="ko-KR" smtClean="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ko-KR" sz="2800" b="1" u="sng">
              <a:solidFill>
                <a:schemeClr val="tx2"/>
              </a:solidFill>
              <a:ea typeface="Gulim" pitchFamily="34" charset="-127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altLang="ko-KR" sz="1400" b="1">
              <a:ea typeface="Gulim" pitchFamily="34" charset="-127"/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685800" y="476250"/>
            <a:ext cx="77724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ko-KR" sz="2800" b="1" dirty="0">
                <a:solidFill>
                  <a:schemeClr val="tx2"/>
                </a:solidFill>
                <a:ea typeface="Gulim" pitchFamily="34" charset="-127"/>
              </a:rPr>
              <a:t>PADP Request/Response using different </a:t>
            </a:r>
            <a:r>
              <a:rPr lang="en-US" altLang="ko-KR" sz="2800" b="1" dirty="0" err="1" smtClean="0">
                <a:solidFill>
                  <a:schemeClr val="tx2"/>
                </a:solidFill>
                <a:ea typeface="Gulim" pitchFamily="34" charset="-127"/>
              </a:rPr>
              <a:t>SIHes</a:t>
            </a:r>
            <a:endParaRPr lang="en-US" altLang="ko-KR" sz="2800" b="1" dirty="0">
              <a:solidFill>
                <a:schemeClr val="tx2"/>
              </a:solidFill>
              <a:ea typeface="Gulim" pitchFamily="34" charset="-127"/>
            </a:endParaRPr>
          </a:p>
        </p:txBody>
      </p:sp>
      <p:sp>
        <p:nvSpPr>
          <p:cNvPr id="615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357312"/>
            <a:ext cx="8351837" cy="2376488"/>
          </a:xfrm>
          <a:noFill/>
        </p:spPr>
        <p:txBody>
          <a:bodyPr/>
          <a:lstStyle/>
          <a:p>
            <a:pPr marL="457200" indent="-457200"/>
            <a:r>
              <a:rPr lang="en-GB" altLang="ko-KR" sz="2000" b="0" dirty="0" smtClean="0">
                <a:ea typeface="Gulim" pitchFamily="34" charset="-127"/>
              </a:rPr>
              <a:t>Use </a:t>
            </a:r>
            <a:r>
              <a:rPr lang="en-US" altLang="zh-CN" sz="2000" b="0" dirty="0" smtClean="0">
                <a:ea typeface="Gulim" pitchFamily="34" charset="-127"/>
              </a:rPr>
              <a:t>different </a:t>
            </a:r>
            <a:r>
              <a:rPr lang="en-GB" altLang="ko-KR" sz="2000" b="0" dirty="0" err="1" smtClean="0">
                <a:ea typeface="Gulim" pitchFamily="34" charset="-127"/>
              </a:rPr>
              <a:t>SIHes</a:t>
            </a:r>
            <a:r>
              <a:rPr lang="en-GB" altLang="ko-KR" sz="2000" b="0" dirty="0" smtClean="0">
                <a:ea typeface="Gulim" pitchFamily="34" charset="-127"/>
              </a:rPr>
              <a:t> in PADP Request/Response exchange</a:t>
            </a:r>
          </a:p>
          <a:p>
            <a:pPr marL="857250" lvl="1" indent="-457200"/>
            <a:r>
              <a:rPr lang="en-US" altLang="zh-CN" sz="1800" dirty="0" smtClean="0">
                <a:ea typeface="Gulim" pitchFamily="34" charset="-127"/>
              </a:rPr>
              <a:t>AP indicates in </a:t>
            </a:r>
            <a:r>
              <a:rPr lang="en-GB" altLang="zh-CN" sz="1800" dirty="0" smtClean="0">
                <a:ea typeface="宋体" charset="-122"/>
              </a:rPr>
              <a:t>PADP Capabilities element of using different service hash</a:t>
            </a:r>
            <a:endParaRPr lang="en-US" altLang="zh-CN" sz="1800" dirty="0" smtClean="0">
              <a:ea typeface="Gulim" pitchFamily="34" charset="-127"/>
            </a:endParaRPr>
          </a:p>
          <a:p>
            <a:pPr marL="857250" lvl="1" indent="-457200"/>
            <a:r>
              <a:rPr lang="en-US" altLang="zh-CN" sz="1800" dirty="0" smtClean="0">
                <a:ea typeface="Gulim" pitchFamily="34" charset="-127"/>
              </a:rPr>
              <a:t>STA sends a PADP Request to AP using </a:t>
            </a:r>
            <a:r>
              <a:rPr lang="en-US" altLang="zh-CN" sz="1800" dirty="0" err="1" smtClean="0">
                <a:ea typeface="Gulim" pitchFamily="34" charset="-127"/>
              </a:rPr>
              <a:t>SIHreq</a:t>
            </a:r>
            <a:r>
              <a:rPr lang="en-US" altLang="zh-CN" sz="1800" dirty="0" smtClean="0">
                <a:ea typeface="Gulim" pitchFamily="34" charset="-127"/>
              </a:rPr>
              <a:t> for a given service</a:t>
            </a:r>
          </a:p>
          <a:p>
            <a:pPr marL="857250" lvl="1" indent="-457200"/>
            <a:r>
              <a:rPr lang="en-US" altLang="ko-KR" sz="1800" dirty="0" smtClean="0">
                <a:ea typeface="Gulim" pitchFamily="34" charset="-127"/>
              </a:rPr>
              <a:t>AP responds with a PADP Response with </a:t>
            </a:r>
            <a:r>
              <a:rPr lang="en-US" altLang="ko-KR" sz="1800" dirty="0" err="1" smtClean="0">
                <a:ea typeface="Gulim" pitchFamily="34" charset="-127"/>
              </a:rPr>
              <a:t>SIHrsp</a:t>
            </a:r>
            <a:r>
              <a:rPr lang="en-US" altLang="ko-KR" sz="1800" dirty="0" smtClean="0">
                <a:ea typeface="Gulim" pitchFamily="34" charset="-127"/>
              </a:rPr>
              <a:t> indicating the availability of the service (</a:t>
            </a:r>
            <a:r>
              <a:rPr lang="en-US" altLang="ko-KR" sz="1800" dirty="0" err="1" smtClean="0">
                <a:ea typeface="Gulim" pitchFamily="34" charset="-127"/>
              </a:rPr>
              <a:t>SIHrsp</a:t>
            </a:r>
            <a:r>
              <a:rPr lang="en-US" altLang="ko-KR" sz="1800" dirty="0" smtClean="0">
                <a:ea typeface="Gulim" pitchFamily="34" charset="-127"/>
              </a:rPr>
              <a:t> corresponds to </a:t>
            </a:r>
            <a:r>
              <a:rPr lang="en-US" altLang="ko-KR" sz="1800" dirty="0" err="1" smtClean="0">
                <a:ea typeface="Gulim" pitchFamily="34" charset="-127"/>
              </a:rPr>
              <a:t>SIHreq</a:t>
            </a:r>
            <a:r>
              <a:rPr lang="en-US" altLang="ko-KR" sz="1800" dirty="0" smtClean="0">
                <a:ea typeface="Gulim" pitchFamily="34" charset="-127"/>
              </a:rPr>
              <a:t> for the requesting service)</a:t>
            </a:r>
            <a:endParaRPr lang="en-GB" altLang="ko-KR" sz="1800" dirty="0" smtClean="0">
              <a:ea typeface="Gulim" pitchFamily="34" charset="-127"/>
            </a:endParaRPr>
          </a:p>
          <a:p>
            <a:pPr marL="857250" lvl="1" indent="-457200"/>
            <a:r>
              <a:rPr lang="en-US" altLang="zh-CN" sz="1800" dirty="0" smtClean="0">
                <a:ea typeface="Gulim" pitchFamily="34" charset="-127"/>
              </a:rPr>
              <a:t>When STA receives the PADP Response with </a:t>
            </a:r>
            <a:r>
              <a:rPr lang="en-US" altLang="zh-CN" sz="1800" dirty="0" err="1" smtClean="0">
                <a:ea typeface="Gulim" pitchFamily="34" charset="-127"/>
              </a:rPr>
              <a:t>SIHrsp</a:t>
            </a:r>
            <a:r>
              <a:rPr lang="en-US" altLang="zh-CN" sz="1800" dirty="0" smtClean="0">
                <a:ea typeface="Gulim" pitchFamily="34" charset="-127"/>
              </a:rPr>
              <a:t>, it decides that the requesting service is available in the AP</a:t>
            </a:r>
            <a:endParaRPr lang="en-GB" altLang="ko-KR" sz="1800" dirty="0" smtClean="0">
              <a:ea typeface="Gulim" pitchFamily="34" charset="-127"/>
            </a:endParaRPr>
          </a:p>
        </p:txBody>
      </p:sp>
      <p:sp>
        <p:nvSpPr>
          <p:cNvPr id="6154" name="矩形 8"/>
          <p:cNvSpPr>
            <a:spLocks noChangeArrowheads="1"/>
          </p:cNvSpPr>
          <p:nvPr/>
        </p:nvSpPr>
        <p:spPr bwMode="auto">
          <a:xfrm>
            <a:off x="1943100" y="3810000"/>
            <a:ext cx="1081088" cy="3603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zh-CN">
                <a:ea typeface="宋体" charset="-122"/>
              </a:rPr>
              <a:t>STA</a:t>
            </a:r>
            <a:endParaRPr lang="zh-CN" altLang="en-US">
              <a:ea typeface="宋体" charset="-122"/>
            </a:endParaRPr>
          </a:p>
        </p:txBody>
      </p:sp>
      <p:cxnSp>
        <p:nvCxnSpPr>
          <p:cNvPr id="6155" name="直接连接符 10"/>
          <p:cNvCxnSpPr>
            <a:cxnSpLocks noChangeShapeType="1"/>
            <a:stCxn id="6154" idx="2"/>
          </p:cNvCxnSpPr>
          <p:nvPr/>
        </p:nvCxnSpPr>
        <p:spPr bwMode="auto">
          <a:xfrm>
            <a:off x="2484438" y="4170363"/>
            <a:ext cx="28575" cy="2076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6156" name="矩形 17"/>
          <p:cNvSpPr>
            <a:spLocks noChangeArrowheads="1"/>
          </p:cNvSpPr>
          <p:nvPr/>
        </p:nvSpPr>
        <p:spPr bwMode="auto">
          <a:xfrm>
            <a:off x="6156325" y="3810000"/>
            <a:ext cx="1079500" cy="3603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altLang="zh-CN">
                <a:ea typeface="宋体" charset="-122"/>
              </a:rPr>
              <a:t>AP</a:t>
            </a:r>
            <a:endParaRPr lang="zh-CN" altLang="en-US">
              <a:ea typeface="宋体" charset="-122"/>
            </a:endParaRPr>
          </a:p>
        </p:txBody>
      </p:sp>
      <p:cxnSp>
        <p:nvCxnSpPr>
          <p:cNvPr id="6157" name="直接连接符 18"/>
          <p:cNvCxnSpPr>
            <a:cxnSpLocks noChangeShapeType="1"/>
            <a:stCxn id="6156" idx="2"/>
          </p:cNvCxnSpPr>
          <p:nvPr/>
        </p:nvCxnSpPr>
        <p:spPr bwMode="auto">
          <a:xfrm>
            <a:off x="6696075" y="4170363"/>
            <a:ext cx="28575" cy="20050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6158" name="直接箭头连接符 22"/>
          <p:cNvCxnSpPr>
            <a:cxnSpLocks noChangeShapeType="1"/>
          </p:cNvCxnSpPr>
          <p:nvPr/>
        </p:nvCxnSpPr>
        <p:spPr bwMode="auto">
          <a:xfrm flipH="1">
            <a:off x="2519363" y="4591050"/>
            <a:ext cx="41767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6159" name="TextBox 24"/>
          <p:cNvSpPr txBox="1">
            <a:spLocks noChangeArrowheads="1"/>
          </p:cNvSpPr>
          <p:nvPr/>
        </p:nvSpPr>
        <p:spPr bwMode="auto">
          <a:xfrm>
            <a:off x="3024188" y="4302125"/>
            <a:ext cx="34925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ea typeface="宋体" charset="-122"/>
              </a:rPr>
              <a:t>Beacon/Probe Response [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using different service hash</a:t>
            </a:r>
            <a:r>
              <a:rPr lang="en-US" altLang="zh-CN">
                <a:ea typeface="宋体" charset="-122"/>
              </a:rPr>
              <a:t>]</a:t>
            </a:r>
            <a:endParaRPr lang="zh-CN" altLang="en-US">
              <a:ea typeface="宋体" charset="-122"/>
            </a:endParaRPr>
          </a:p>
        </p:txBody>
      </p:sp>
      <p:cxnSp>
        <p:nvCxnSpPr>
          <p:cNvPr id="6160" name="直接箭头连接符 25"/>
          <p:cNvCxnSpPr>
            <a:cxnSpLocks noChangeShapeType="1"/>
          </p:cNvCxnSpPr>
          <p:nvPr/>
        </p:nvCxnSpPr>
        <p:spPr bwMode="auto">
          <a:xfrm>
            <a:off x="2519363" y="5238750"/>
            <a:ext cx="41767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6161" name="直接箭头连接符 26"/>
          <p:cNvCxnSpPr>
            <a:cxnSpLocks noChangeShapeType="1"/>
          </p:cNvCxnSpPr>
          <p:nvPr/>
        </p:nvCxnSpPr>
        <p:spPr bwMode="auto">
          <a:xfrm flipH="1">
            <a:off x="2519363" y="5743575"/>
            <a:ext cx="41767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6162" name="TextBox 27"/>
          <p:cNvSpPr txBox="1">
            <a:spLocks noChangeArrowheads="1"/>
          </p:cNvSpPr>
          <p:nvPr/>
        </p:nvSpPr>
        <p:spPr bwMode="auto">
          <a:xfrm>
            <a:off x="3024188" y="4951413"/>
            <a:ext cx="266382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ea typeface="宋体" charset="-122"/>
              </a:rPr>
              <a:t>PADP Request [</a:t>
            </a:r>
            <a:r>
              <a:rPr lang="en-US" altLang="zh-CN" dirty="0" err="1" smtClean="0">
                <a:solidFill>
                  <a:srgbClr val="FF0000"/>
                </a:solidFill>
                <a:ea typeface="宋体" charset="-122"/>
              </a:rPr>
              <a:t>SIHreq</a:t>
            </a:r>
            <a:r>
              <a:rPr lang="en-US" altLang="zh-CN" dirty="0" smtClean="0">
                <a:ea typeface="宋体" charset="-122"/>
              </a:rPr>
              <a:t>]</a:t>
            </a:r>
            <a:endParaRPr lang="zh-CN" altLang="en-US" dirty="0">
              <a:ea typeface="宋体" charset="-122"/>
            </a:endParaRPr>
          </a:p>
        </p:txBody>
      </p:sp>
      <p:sp>
        <p:nvSpPr>
          <p:cNvPr id="6163" name="TextBox 28"/>
          <p:cNvSpPr txBox="1">
            <a:spLocks noChangeArrowheads="1"/>
          </p:cNvSpPr>
          <p:nvPr/>
        </p:nvSpPr>
        <p:spPr bwMode="auto">
          <a:xfrm>
            <a:off x="3024188" y="5454650"/>
            <a:ext cx="2663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ea typeface="宋体" charset="-122"/>
              </a:rPr>
              <a:t>PADP </a:t>
            </a:r>
            <a:r>
              <a:rPr lang="en-US" altLang="zh-CN" dirty="0" smtClean="0">
                <a:ea typeface="宋体" charset="-122"/>
              </a:rPr>
              <a:t>Response[</a:t>
            </a:r>
            <a:r>
              <a:rPr lang="en-US" altLang="zh-CN" dirty="0" err="1" smtClean="0">
                <a:solidFill>
                  <a:srgbClr val="FF0000"/>
                </a:solidFill>
                <a:ea typeface="宋体" charset="-122"/>
              </a:rPr>
              <a:t>SIHrsp</a:t>
            </a:r>
            <a:r>
              <a:rPr lang="en-US" altLang="zh-CN" dirty="0" smtClean="0">
                <a:ea typeface="宋体" charset="-122"/>
              </a:rPr>
              <a:t>]</a:t>
            </a:r>
            <a:endParaRPr lang="zh-CN" altLang="en-US" dirty="0">
              <a:ea typeface="宋体" charset="-122"/>
            </a:endParaRPr>
          </a:p>
        </p:txBody>
      </p:sp>
      <p:sp>
        <p:nvSpPr>
          <p:cNvPr id="6164" name="圆角矩形 30"/>
          <p:cNvSpPr>
            <a:spLocks noChangeArrowheads="1"/>
          </p:cNvSpPr>
          <p:nvPr/>
        </p:nvSpPr>
        <p:spPr bwMode="auto">
          <a:xfrm>
            <a:off x="2016125" y="4951413"/>
            <a:ext cx="5111750" cy="1008062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Different </a:t>
            </a:r>
            <a:r>
              <a:rPr lang="en-US" altLang="zh-CN" dirty="0" err="1" smtClean="0"/>
              <a:t>SIHes</a:t>
            </a:r>
            <a:r>
              <a:rPr lang="en-US" altLang="zh-CN" dirty="0" smtClean="0"/>
              <a:t> vs. Same SIH</a:t>
            </a:r>
            <a:r>
              <a:rPr lang="en-US" altLang="zh-CN" baseline="30000" dirty="0" smtClean="0"/>
              <a:t>[1]</a:t>
            </a:r>
            <a:endParaRPr lang="zh-CN" altLang="en-US" baseline="30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648200"/>
          </a:xfrm>
        </p:spPr>
        <p:txBody>
          <a:bodyPr/>
          <a:lstStyle/>
          <a:p>
            <a:r>
              <a:rPr lang="en-US" altLang="zh-CN" dirty="0" smtClean="0"/>
              <a:t>Multiple </a:t>
            </a:r>
            <a:r>
              <a:rPr lang="en-US" altLang="zh-CN" dirty="0" err="1" smtClean="0"/>
              <a:t>SIHes</a:t>
            </a:r>
            <a:r>
              <a:rPr lang="en-US" altLang="zh-CN" dirty="0" smtClean="0"/>
              <a:t> can be formed from the same USID</a:t>
            </a:r>
          </a:p>
          <a:p>
            <a:pPr lvl="1"/>
            <a:r>
              <a:rPr lang="en-US" altLang="zh-CN" dirty="0" smtClean="0"/>
              <a:t>USID = first 16 octets of SHA-256(Service Name)</a:t>
            </a:r>
          </a:p>
          <a:p>
            <a:pPr lvl="1"/>
            <a:r>
              <a:rPr lang="en-US" altLang="zh-CN" dirty="0" err="1" smtClean="0"/>
              <a:t>SIHreq</a:t>
            </a:r>
            <a:r>
              <a:rPr lang="en-US" altLang="zh-CN" dirty="0" smtClean="0"/>
              <a:t> = 1st 6 octets of USID </a:t>
            </a:r>
            <a:br>
              <a:rPr lang="en-US" altLang="zh-CN" dirty="0" smtClean="0"/>
            </a:br>
            <a:r>
              <a:rPr lang="en-US" altLang="zh-CN" dirty="0" err="1" smtClean="0"/>
              <a:t>SIHrsp</a:t>
            </a:r>
            <a:r>
              <a:rPr lang="en-US" altLang="zh-CN" dirty="0" smtClean="0"/>
              <a:t> = 2nd 6 octets of USID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Different </a:t>
            </a:r>
            <a:r>
              <a:rPr lang="en-US" altLang="zh-CN" dirty="0" err="1" smtClean="0"/>
              <a:t>SIHes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Same SIH</a:t>
            </a:r>
          </a:p>
          <a:p>
            <a:pPr lvl="1"/>
            <a:r>
              <a:rPr lang="en-US" altLang="zh-CN" dirty="0" smtClean="0"/>
              <a:t>Collisions</a:t>
            </a:r>
          </a:p>
          <a:p>
            <a:pPr lvl="2"/>
            <a:r>
              <a:rPr lang="en-US" altLang="zh-CN" sz="1800" dirty="0" smtClean="0"/>
              <a:t>Same SIH for </a:t>
            </a:r>
            <a:r>
              <a:rPr lang="en-US" altLang="zh-CN" sz="1800" dirty="0" err="1" smtClean="0"/>
              <a:t>req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rsp</a:t>
            </a:r>
            <a:r>
              <a:rPr lang="en-US" altLang="zh-CN" sz="1800" dirty="0" smtClean="0"/>
              <a:t> of 6 octets has 1 in 17 million collisions (2^24)</a:t>
            </a:r>
          </a:p>
          <a:p>
            <a:pPr lvl="2"/>
            <a:r>
              <a:rPr lang="en-US" altLang="zh-CN" sz="1800" dirty="0" smtClean="0"/>
              <a:t>Different SIH for </a:t>
            </a:r>
            <a:r>
              <a:rPr lang="en-US" altLang="zh-CN" sz="1800" dirty="0" err="1" smtClean="0"/>
              <a:t>req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rsp</a:t>
            </a:r>
            <a:r>
              <a:rPr lang="en-US" altLang="zh-CN" sz="1800" dirty="0" smtClean="0"/>
              <a:t> has 1 in 2.8 E+14,collision probability (2^48) </a:t>
            </a:r>
            <a:r>
              <a:rPr lang="en-US" altLang="zh-CN" sz="1800" dirty="0" smtClean="0">
                <a:solidFill>
                  <a:schemeClr val="accent2"/>
                </a:solidFill>
              </a:rPr>
              <a:t>-&gt; much better</a:t>
            </a:r>
          </a:p>
          <a:p>
            <a:pPr lvl="1"/>
            <a:r>
              <a:rPr lang="en-US" altLang="zh-CN" dirty="0" smtClean="0"/>
              <a:t>Different </a:t>
            </a:r>
            <a:r>
              <a:rPr lang="en-US" altLang="zh-CN" dirty="0" err="1" smtClean="0"/>
              <a:t>SIHes</a:t>
            </a:r>
            <a:r>
              <a:rPr lang="en-US" altLang="zh-CN" dirty="0" smtClean="0"/>
              <a:t> for </a:t>
            </a:r>
            <a:r>
              <a:rPr lang="en-US" altLang="zh-CN" dirty="0" err="1" smtClean="0"/>
              <a:t>req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rsp</a:t>
            </a:r>
            <a:r>
              <a:rPr lang="en-US" altLang="zh-CN" dirty="0" smtClean="0"/>
              <a:t> has interesting privacy properties</a:t>
            </a:r>
          </a:p>
          <a:p>
            <a:pPr lvl="2"/>
            <a:r>
              <a:rPr lang="en-US" altLang="zh-CN" sz="1800" dirty="0" smtClean="0"/>
              <a:t>More difficult to correlate </a:t>
            </a:r>
            <a:r>
              <a:rPr lang="en-US" altLang="zh-CN" sz="1800" dirty="0" err="1" smtClean="0"/>
              <a:t>SIHreq</a:t>
            </a:r>
            <a:r>
              <a:rPr lang="en-US" altLang="zh-CN" sz="1800" dirty="0" smtClean="0"/>
              <a:t> to </a:t>
            </a:r>
            <a:r>
              <a:rPr lang="en-US" altLang="zh-CN" sz="1800" dirty="0" err="1" smtClean="0"/>
              <a:t>SIHrsp</a:t>
            </a:r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Ping Fang, Huawei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Gulim" pitchFamily="34" charset="-127"/>
              </a:rPr>
              <a:t>Ping FANG, Huawei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ko-KR" smtClean="0"/>
              <a:t>Slide </a:t>
            </a:r>
            <a:fld id="{44891BB2-E07A-4DA6-AD88-72792EB3C315}" type="slidenum">
              <a:rPr lang="en-GB" altLang="ko-KR" smtClean="0"/>
              <a:pPr/>
              <a:t>7</a:t>
            </a:fld>
            <a:endParaRPr lang="en-GB" altLang="ko-KR" smtClean="0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ko-KR" sz="2800" b="1" u="sng">
              <a:solidFill>
                <a:schemeClr val="tx2"/>
              </a:solidFill>
              <a:ea typeface="Gulim" pitchFamily="34" charset="-127"/>
            </a:endParaRP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altLang="ko-KR" sz="1400" b="1">
              <a:ea typeface="Gulim" pitchFamily="34" charset="-127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685800" y="811213"/>
            <a:ext cx="777240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ko-KR" sz="2800" b="1" dirty="0" smtClean="0">
                <a:solidFill>
                  <a:schemeClr val="tx2"/>
                </a:solidFill>
                <a:ea typeface="Gulim" pitchFamily="34" charset="-127"/>
              </a:rPr>
              <a:t>Conclusion</a:t>
            </a:r>
            <a:endParaRPr lang="en-US" altLang="ko-KR" sz="2800" b="1" dirty="0">
              <a:solidFill>
                <a:schemeClr val="tx2"/>
              </a:solidFill>
              <a:ea typeface="Gulim" pitchFamily="34" charset="-127"/>
            </a:endParaRPr>
          </a:p>
        </p:txBody>
      </p:sp>
      <p:sp>
        <p:nvSpPr>
          <p:cNvPr id="717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351837" cy="3816350"/>
          </a:xfrm>
          <a:noFill/>
        </p:spPr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ko-KR" sz="2000" b="0" dirty="0" smtClean="0">
                <a:ea typeface="Gulim" pitchFamily="34" charset="-127"/>
              </a:rPr>
              <a:t>Propose using different </a:t>
            </a:r>
            <a:r>
              <a:rPr lang="en-US" altLang="ko-KR" sz="2000" b="0" dirty="0" err="1" smtClean="0">
                <a:ea typeface="Gulim" pitchFamily="34" charset="-127"/>
              </a:rPr>
              <a:t>SIHes</a:t>
            </a:r>
            <a:r>
              <a:rPr lang="en-US" altLang="ko-KR" sz="2000" b="0" dirty="0" smtClean="0">
                <a:ea typeface="Gulim" pitchFamily="34" charset="-127"/>
              </a:rPr>
              <a:t> instead of same SIH for a given service in PADP Request/Response</a:t>
            </a:r>
            <a:endParaRPr lang="en-GB" altLang="ko-KR" sz="2000" b="0" dirty="0" smtClean="0">
              <a:ea typeface="Gulim" pitchFamily="34" charset="-127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84213" y="692150"/>
            <a:ext cx="7772400" cy="720725"/>
          </a:xfrm>
        </p:spPr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  <a:ea typeface="MS Gothic" pitchFamily="49" charset="-128"/>
              </a:rPr>
              <a:t>References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marL="457200" lvl="1" indent="-457200">
              <a:buFont typeface="Times New Roman" pitchFamily="18" charset="0"/>
              <a:buAutoNum type="arabicPeriod"/>
            </a:pPr>
            <a:r>
              <a:rPr lang="en-US" altLang="zh-CN" dirty="0" smtClean="0"/>
              <a:t>11-13-0893-00-00aq-service-discovery-proposal.pptx</a:t>
            </a:r>
          </a:p>
        </p:txBody>
      </p:sp>
      <p:sp>
        <p:nvSpPr>
          <p:cNvPr id="8197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altLang="zh-CN" smtClean="0">
                <a:ea typeface="宋体" charset="-122"/>
              </a:rPr>
              <a:t>Ping FANG, Huawei</a:t>
            </a:r>
          </a:p>
        </p:txBody>
      </p:sp>
      <p:sp>
        <p:nvSpPr>
          <p:cNvPr id="819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ko-KR" smtClean="0"/>
              <a:t>Slide </a:t>
            </a:r>
            <a:fld id="{F2CE90B6-9E84-4745-9E50-45CA8BC2B9E4}" type="slidenum">
              <a:rPr lang="en-GB" altLang="ko-KR" smtClean="0"/>
              <a:pPr/>
              <a:t>8</a:t>
            </a:fld>
            <a:endParaRPr lang="en-GB" altLang="ko-KR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62000" y="319445"/>
            <a:ext cx="968214" cy="246221"/>
          </a:xfrm>
          <a:noFill/>
        </p:spPr>
        <p:txBody>
          <a:bodyPr/>
          <a:lstStyle/>
          <a:p>
            <a:r>
              <a:rPr lang="en-US" altLang="ko-KR" sz="1600" dirty="0" smtClean="0"/>
              <a:t>Sep 2014</a:t>
            </a:r>
            <a:endParaRPr lang="en-GB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11237</TotalTime>
  <Words>544</Words>
  <Application>Microsoft Office PowerPoint</Application>
  <PresentationFormat>全屏显示(4:3)</PresentationFormat>
  <Paragraphs>92</Paragraphs>
  <Slides>8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PADP Req/Resp using different SIHes</vt:lpstr>
      <vt:lpstr>Abstract</vt:lpstr>
      <vt:lpstr>幻灯片 3</vt:lpstr>
      <vt:lpstr>幻灯片 4</vt:lpstr>
      <vt:lpstr>幻灯片 5</vt:lpstr>
      <vt:lpstr>Different SIHes vs. Same SIH[1]</vt:lpstr>
      <vt:lpstr>幻灯片 7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802.11-14/0xxxr0</dc:title>
  <dc:subject>submission</dc:subject>
  <dc:creator>Ping Fang</dc:creator>
  <cp:keywords>Sep 2014</cp:keywords>
  <dc:description>Ping Fang, Huawei</dc:description>
  <cp:lastModifiedBy>Ping Fang</cp:lastModifiedBy>
  <cp:revision>90</cp:revision>
  <cp:lastPrinted>1998-02-10T13:28:06Z</cp:lastPrinted>
  <dcterms:created xsi:type="dcterms:W3CDTF">2009-11-09T00:32:22Z</dcterms:created>
  <dcterms:modified xsi:type="dcterms:W3CDTF">2014-09-15T10:28:25Z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1410776878</vt:lpwstr>
  </property>
</Properties>
</file>