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9" r:id="rId2"/>
    <p:sldId id="272" r:id="rId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1" autoAdjust="0"/>
    <p:restoredTop sz="92037" autoAdjust="0"/>
  </p:normalViewPr>
  <p:slideViewPr>
    <p:cSldViewPr>
      <p:cViewPr>
        <p:scale>
          <a:sx n="80" d="100"/>
          <a:sy n="80" d="100"/>
        </p:scale>
        <p:origin x="-1536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080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802.11-13/0099r0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802.11-14/xxxxr0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65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 2014</a:t>
            </a:r>
            <a:endParaRPr lang="en-US" dirty="0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</a:t>
            </a:r>
            <a:r>
              <a:rPr lang="en-US" dirty="0" smtClean="0">
                <a:latin typeface="Arial" pitchFamily="34" charset="0"/>
              </a:rPr>
              <a:t>802.11-10/0903r0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FTMR: Assume 80MHz, 29.3 Mbps, preamble as 20+8+4+4+4=40us;</a:t>
            </a:r>
            <a:r>
              <a:rPr lang="en-US" baseline="0" dirty="0" smtClean="0"/>
              <a:t> payload as </a:t>
            </a:r>
            <a:r>
              <a:rPr lang="en-US" dirty="0" smtClean="0"/>
              <a:t>(28+3+11)*8/29.3 bytes (12us); so 52 us. </a:t>
            </a:r>
          </a:p>
          <a:p>
            <a:r>
              <a:rPr lang="en-US" dirty="0" err="1" smtClean="0"/>
              <a:t>Ack</a:t>
            </a:r>
            <a:r>
              <a:rPr lang="en-US" dirty="0" smtClean="0"/>
              <a:t>:</a:t>
            </a:r>
            <a:r>
              <a:rPr lang="en-US" baseline="0" dirty="0" smtClean="0"/>
              <a:t> Assume duplicated 20MHz, 6Mbps, preamble as 20us; payload as </a:t>
            </a:r>
            <a:r>
              <a:rPr lang="en-US" baseline="0" dirty="0" smtClean="0"/>
              <a:t>14*8/6Mbps (20 </a:t>
            </a:r>
            <a:r>
              <a:rPr lang="en-US" baseline="0" dirty="0" smtClean="0"/>
              <a:t>us); so </a:t>
            </a:r>
            <a:r>
              <a:rPr lang="en-US" baseline="0" dirty="0" smtClean="0"/>
              <a:t>40 </a:t>
            </a:r>
            <a:r>
              <a:rPr lang="en-US" baseline="0" dirty="0" smtClean="0"/>
              <a:t>us. </a:t>
            </a:r>
          </a:p>
          <a:p>
            <a:r>
              <a:rPr lang="en-US" baseline="0" dirty="0" err="1" smtClean="0"/>
              <a:t>FTMR+SIFS+Ack+SIFS</a:t>
            </a:r>
            <a:r>
              <a:rPr lang="en-US" baseline="0" dirty="0" smtClean="0"/>
              <a:t> = </a:t>
            </a:r>
            <a:r>
              <a:rPr lang="en-US" baseline="0" dirty="0" smtClean="0"/>
              <a:t>52+16+40+16 </a:t>
            </a:r>
            <a:r>
              <a:rPr lang="en-US" baseline="0" dirty="0" smtClean="0"/>
              <a:t>= </a:t>
            </a:r>
            <a:r>
              <a:rPr lang="en-US" baseline="0" dirty="0" smtClean="0"/>
              <a:t>124us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Initial FTM: </a:t>
            </a:r>
            <a:r>
              <a:rPr lang="en-US" dirty="0" smtClean="0"/>
              <a:t>Assume 80MHz, 29.3 Mbps, preamble as 20+8+4+4+4=40us;</a:t>
            </a:r>
            <a:r>
              <a:rPr lang="en-US" baseline="0" dirty="0" smtClean="0"/>
              <a:t> payload as </a:t>
            </a:r>
            <a:r>
              <a:rPr lang="en-US" dirty="0" smtClean="0"/>
              <a:t>(28+20+11)*8/29.3 bytes (20us); so 60 us. </a:t>
            </a:r>
          </a:p>
          <a:p>
            <a:r>
              <a:rPr lang="en-US" dirty="0" err="1" smtClean="0"/>
              <a:t>Ack</a:t>
            </a:r>
            <a:r>
              <a:rPr lang="en-US" dirty="0" smtClean="0"/>
              <a:t>:</a:t>
            </a:r>
            <a:r>
              <a:rPr lang="en-US" baseline="0" dirty="0" smtClean="0"/>
              <a:t> </a:t>
            </a:r>
            <a:r>
              <a:rPr lang="en-US" baseline="0" dirty="0" smtClean="0"/>
              <a:t>40 </a:t>
            </a:r>
            <a:r>
              <a:rPr lang="en-US" baseline="0" dirty="0" smtClean="0"/>
              <a:t>us. </a:t>
            </a:r>
          </a:p>
          <a:p>
            <a:r>
              <a:rPr lang="en-US" baseline="0" dirty="0" err="1" smtClean="0"/>
              <a:t>FTMR+SIFS+Ack+SIFS</a:t>
            </a:r>
            <a:r>
              <a:rPr lang="en-US" baseline="0" dirty="0" smtClean="0"/>
              <a:t> = </a:t>
            </a:r>
            <a:r>
              <a:rPr lang="en-US" baseline="0" dirty="0" smtClean="0"/>
              <a:t>60+16+40+16 </a:t>
            </a:r>
            <a:r>
              <a:rPr lang="en-US" baseline="0" dirty="0" smtClean="0"/>
              <a:t>= </a:t>
            </a:r>
            <a:r>
              <a:rPr lang="en-US" baseline="0" dirty="0" smtClean="0"/>
              <a:t>132us</a:t>
            </a:r>
            <a:endParaRPr lang="en-US" baseline="0" dirty="0" smtClean="0"/>
          </a:p>
          <a:p>
            <a:endParaRPr lang="en-US" dirty="0" smtClean="0"/>
          </a:p>
          <a:p>
            <a:r>
              <a:rPr lang="en-US" baseline="0" dirty="0" smtClean="0"/>
              <a:t>FTM: </a:t>
            </a:r>
            <a:r>
              <a:rPr lang="en-US" dirty="0" smtClean="0"/>
              <a:t>Assume 80MHz, 29.3 Mbps, preamble as 20+8+4+4+4=40us;</a:t>
            </a:r>
            <a:r>
              <a:rPr lang="en-US" baseline="0" dirty="0" smtClean="0"/>
              <a:t> payload as </a:t>
            </a:r>
            <a:r>
              <a:rPr lang="en-US" dirty="0" smtClean="0"/>
              <a:t>(28+20)*8/29.3 bytes (16us); so 56 us. </a:t>
            </a:r>
          </a:p>
          <a:p>
            <a:r>
              <a:rPr lang="en-US" dirty="0" err="1" smtClean="0"/>
              <a:t>Ack</a:t>
            </a:r>
            <a:r>
              <a:rPr lang="en-US" dirty="0" smtClean="0"/>
              <a:t>:</a:t>
            </a:r>
            <a:r>
              <a:rPr lang="en-US" baseline="0" dirty="0" smtClean="0"/>
              <a:t> </a:t>
            </a:r>
            <a:r>
              <a:rPr lang="en-US" baseline="0" dirty="0" smtClean="0"/>
              <a:t>40 </a:t>
            </a:r>
            <a:r>
              <a:rPr lang="en-US" baseline="0" dirty="0" smtClean="0"/>
              <a:t>us. </a:t>
            </a:r>
          </a:p>
          <a:p>
            <a:r>
              <a:rPr lang="en-US" baseline="0" dirty="0" err="1" smtClean="0"/>
              <a:t>FTMR+SIFS+Ack+SIFS</a:t>
            </a:r>
            <a:r>
              <a:rPr lang="en-US" baseline="0" dirty="0" smtClean="0"/>
              <a:t> = </a:t>
            </a:r>
            <a:r>
              <a:rPr lang="en-US" baseline="0" dirty="0" smtClean="0"/>
              <a:t>56+16+40+16 </a:t>
            </a:r>
            <a:r>
              <a:rPr lang="en-US" baseline="0" dirty="0" smtClean="0"/>
              <a:t>= </a:t>
            </a:r>
            <a:r>
              <a:rPr lang="en-US" baseline="0" dirty="0" smtClean="0"/>
              <a:t>128us</a:t>
            </a:r>
          </a:p>
          <a:p>
            <a:endParaRPr lang="en-US" baseline="0" dirty="0" smtClean="0"/>
          </a:p>
          <a:p>
            <a:r>
              <a:rPr lang="en-US" baseline="0" dirty="0" smtClean="0"/>
              <a:t>See also:</a:t>
            </a:r>
          </a:p>
          <a:p>
            <a:pPr marL="0" lvl="1" indent="0">
              <a:buNone/>
            </a:pPr>
            <a:r>
              <a:rPr lang="en-US" sz="1100" dirty="0" smtClean="0">
                <a:solidFill>
                  <a:schemeClr val="tx1"/>
                </a:solidFill>
              </a:rPr>
              <a:t>* 11-12-1249-04-000m-802-11-2012-cid-46-47-48 by Carlos </a:t>
            </a:r>
            <a:r>
              <a:rPr lang="en-US" sz="1100" dirty="0" err="1" smtClean="0">
                <a:solidFill>
                  <a:schemeClr val="tx1"/>
                </a:solidFill>
              </a:rPr>
              <a:t>Aldena</a:t>
            </a:r>
            <a:r>
              <a:rPr lang="en-US" sz="1100" dirty="0" smtClean="0">
                <a:solidFill>
                  <a:schemeClr val="tx1"/>
                </a:solidFill>
              </a:rPr>
              <a:t> et-al.</a:t>
            </a:r>
          </a:p>
          <a:p>
            <a:pPr marL="0" lvl="1" indent="0">
              <a:buNone/>
            </a:pPr>
            <a:r>
              <a:rPr lang="en-US" sz="1100" dirty="0" smtClean="0">
                <a:solidFill>
                  <a:schemeClr val="tx1"/>
                </a:solidFill>
              </a:rPr>
              <a:t>* 11-13-0072-01-000m-client-positioning-using-timing-measurements-between-access-points by Erik Lindskog, Naveen Kakani et-al.</a:t>
            </a:r>
          </a:p>
          <a:p>
            <a:r>
              <a:rPr lang="en-US" baseline="0" dirty="0" smtClean="0"/>
              <a:t> </a:t>
            </a:r>
            <a:endParaRPr lang="en-US" baseline="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0F2C28F-FB9A-4C03-A25C-86CE5AB16B4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673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>
            <a:lvl2pPr marL="225425" indent="-223838">
              <a:defRPr sz="1600"/>
            </a:lvl2pPr>
            <a:lvl3pPr marL="463550" indent="-238125">
              <a:buFont typeface="Courier New" panose="02070309020205020404" pitchFamily="49" charset="0"/>
              <a:buChar char="o"/>
              <a:defRPr sz="1600"/>
            </a:lvl3pPr>
            <a:lvl4pPr marL="688975" indent="-225425">
              <a:buFont typeface="Wingdings" panose="05000000000000000000" pitchFamily="2" charset="2"/>
              <a:buChar char="§"/>
              <a:tabLst>
                <a:tab pos="1828800" algn="l"/>
              </a:tabLst>
              <a:defRPr sz="1600"/>
            </a:lvl4pPr>
            <a:lvl5pPr marL="914400" indent="-225425"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2" y="364861"/>
            <a:ext cx="315297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802.11-14/1235r0</a:t>
            </a:r>
            <a:endParaRPr lang="en-US" sz="1600" b="1" dirty="0">
              <a:latin typeface="Arial" pitchFamily="34" charset="0"/>
            </a:endParaRP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918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 smtClean="0">
                <a:latin typeface="Arial" pitchFamily="34" charset="0"/>
              </a:rPr>
              <a:t>Submission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0842"/>
            <a:ext cx="88806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Sep 2014</a:t>
            </a:r>
            <a:endParaRPr lang="en-US" sz="1600" b="1" dirty="0">
              <a:latin typeface="Arial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6681329" y="6477000"/>
            <a:ext cx="185307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hangingPunct="0"/>
            <a:r>
              <a:rPr lang="en-US" dirty="0" smtClean="0">
                <a:latin typeface="Arial" pitchFamily="34" charset="0"/>
              </a:rPr>
              <a:t>Brian Hart (Cisco Systems)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4324765" y="6500167"/>
            <a:ext cx="5706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 smtClean="0">
                <a:latin typeface="Arial" pitchFamily="34" charset="0"/>
              </a:rPr>
              <a:t>Slide </a:t>
            </a:r>
            <a:fld id="{E198E265-BFE8-459D-8CAE-3BAA5BC09AB2}" type="slidenum">
              <a:rPr lang="en-US" smtClean="0">
                <a:latin typeface="Arial" pitchFamily="34" charset="0"/>
              </a:rPr>
              <a:t>‹#›</a:t>
            </a:fld>
            <a:endParaRPr lang="en-US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ianh@cisco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pPr algn="ctr"/>
            <a:r>
              <a:rPr lang="en-US" dirty="0" smtClean="0"/>
              <a:t>Scalable Location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249960"/>
              </p:ext>
            </p:extLst>
          </p:nvPr>
        </p:nvGraphicFramePr>
        <p:xfrm>
          <a:off x="685800" y="3429000"/>
          <a:ext cx="7696200" cy="17167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1219200"/>
                <a:gridCol w="1600200"/>
                <a:gridCol w="342900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Name</a:t>
                      </a:r>
                      <a:endParaRPr lang="en-AU" sz="1600" b="1" kern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Times New Roman"/>
                        </a:rPr>
                        <a:t>Affiliation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Phone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email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+mn-lt"/>
                        </a:rPr>
                        <a:t>Brian Hart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effectLst/>
                          <a:latin typeface="+mn-lt"/>
                        </a:rPr>
                        <a:t>Cisco Systems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+mn-lt"/>
                          <a:hlinkClick r:id="rId3"/>
                        </a:rPr>
                        <a:t>brianh@cisco.com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Peter Thornycroft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Aruba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Networks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Mark Rison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Samsung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Location in High Density Environments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772400" cy="5105400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en-US" sz="2400" dirty="0" smtClean="0"/>
              <a:t>We are seeing that contextual/support applications involve continuous location </a:t>
            </a:r>
            <a:r>
              <a:rPr lang="en-US" sz="2400" dirty="0" smtClean="0"/>
              <a:t>determination</a:t>
            </a:r>
          </a:p>
          <a:p>
            <a:pPr lvl="1"/>
            <a:r>
              <a:rPr lang="en-US" sz="2400" dirty="0" smtClean="0"/>
              <a:t>The Fine Timing Measurement protocol is a powerful protocol that will address such use cases in most environments.</a:t>
            </a:r>
            <a:endParaRPr lang="en-US" sz="2400" dirty="0" smtClean="0"/>
          </a:p>
          <a:p>
            <a:pPr lvl="1"/>
            <a:r>
              <a:rPr lang="en-US" sz="2400" dirty="0" smtClean="0"/>
              <a:t>Yet, when </a:t>
            </a:r>
            <a:r>
              <a:rPr lang="en-US" sz="2400" dirty="0" smtClean="0"/>
              <a:t>people </a:t>
            </a:r>
            <a:r>
              <a:rPr lang="en-US" sz="2400" dirty="0" smtClean="0"/>
              <a:t>congregate in stadia and similar environments, </a:t>
            </a:r>
            <a:r>
              <a:rPr lang="en-US" sz="2400" dirty="0" smtClean="0"/>
              <a:t>the overheads multiply hundreds of times</a:t>
            </a:r>
          </a:p>
          <a:p>
            <a:pPr lvl="1"/>
            <a:r>
              <a:rPr lang="en-US" sz="2400" dirty="0" smtClean="0"/>
              <a:t>The Fine Timing Measurement protocol is a unicast protocol, and adds a minimum of 6 PPDUs per client </a:t>
            </a:r>
            <a:r>
              <a:rPr lang="en-US" sz="2400" dirty="0" smtClean="0"/>
              <a:t>per AP per </a:t>
            </a:r>
            <a:r>
              <a:rPr lang="en-US" sz="2400" dirty="0" smtClean="0"/>
              <a:t>immediate location fix</a:t>
            </a:r>
          </a:p>
          <a:p>
            <a:pPr lvl="2"/>
            <a:r>
              <a:rPr lang="en-US" sz="2400" dirty="0" smtClean="0"/>
              <a:t>FTM Request/</a:t>
            </a:r>
            <a:r>
              <a:rPr lang="en-US" sz="2400" dirty="0" err="1" smtClean="0"/>
              <a:t>Ack</a:t>
            </a:r>
            <a:r>
              <a:rPr lang="en-US" sz="2400" dirty="0" smtClean="0"/>
              <a:t>:  </a:t>
            </a:r>
            <a:r>
              <a:rPr lang="en-US" sz="2400" dirty="0" smtClean="0"/>
              <a:t>124us</a:t>
            </a:r>
            <a:endParaRPr lang="en-US" sz="2400" dirty="0" smtClean="0"/>
          </a:p>
          <a:p>
            <a:pPr lvl="2"/>
            <a:r>
              <a:rPr lang="en-US" sz="2400" dirty="0" smtClean="0"/>
              <a:t>Initial </a:t>
            </a:r>
            <a:r>
              <a:rPr lang="en-US" sz="2400" dirty="0" smtClean="0"/>
              <a:t>FTM/</a:t>
            </a:r>
            <a:r>
              <a:rPr lang="en-US" sz="2400" dirty="0" err="1" smtClean="0"/>
              <a:t>Ack</a:t>
            </a:r>
            <a:r>
              <a:rPr lang="en-US" sz="2400" dirty="0" smtClean="0"/>
              <a:t>: </a:t>
            </a:r>
            <a:r>
              <a:rPr lang="en-US" sz="2400" dirty="0" smtClean="0"/>
              <a:t>132us</a:t>
            </a:r>
            <a:endParaRPr lang="en-US" sz="2400" dirty="0" smtClean="0"/>
          </a:p>
          <a:p>
            <a:pPr lvl="2"/>
            <a:r>
              <a:rPr lang="en-US" sz="2400" dirty="0" smtClean="0"/>
              <a:t>FTM/</a:t>
            </a:r>
            <a:r>
              <a:rPr lang="en-US" sz="2400" dirty="0" err="1" smtClean="0"/>
              <a:t>Ack</a:t>
            </a:r>
            <a:r>
              <a:rPr lang="en-US" sz="2400" dirty="0" smtClean="0"/>
              <a:t>: </a:t>
            </a:r>
            <a:r>
              <a:rPr lang="en-US" sz="2400" dirty="0" smtClean="0"/>
              <a:t>128 </a:t>
            </a:r>
            <a:r>
              <a:rPr lang="en-US" sz="2400" dirty="0" smtClean="0"/>
              <a:t>us</a:t>
            </a:r>
          </a:p>
          <a:p>
            <a:pPr lvl="2"/>
            <a:r>
              <a:rPr lang="en-US" sz="2400" dirty="0" smtClean="0"/>
              <a:t>So </a:t>
            </a:r>
            <a:r>
              <a:rPr lang="en-US" sz="2400" dirty="0" smtClean="0"/>
              <a:t>384 us is the </a:t>
            </a:r>
            <a:r>
              <a:rPr lang="en-US" sz="2400" i="1" dirty="0" smtClean="0"/>
              <a:t>minimum </a:t>
            </a:r>
            <a:r>
              <a:rPr lang="en-US" sz="2400" dirty="0" smtClean="0"/>
              <a:t>per exchange; if 1000 clients in range </a:t>
            </a:r>
            <a:r>
              <a:rPr lang="en-US" sz="2400" dirty="0" smtClean="0"/>
              <a:t>of an AP seek </a:t>
            </a:r>
            <a:r>
              <a:rPr lang="en-US" sz="2400" dirty="0" smtClean="0"/>
              <a:t>0.5Hz updates, then this consumes </a:t>
            </a:r>
            <a:r>
              <a:rPr lang="en-US" sz="2400" dirty="0" smtClean="0"/>
              <a:t>19% </a:t>
            </a:r>
            <a:r>
              <a:rPr lang="en-US" sz="2400" dirty="0" smtClean="0"/>
              <a:t>of the medium time </a:t>
            </a:r>
            <a:r>
              <a:rPr lang="en-US" sz="2400" dirty="0" smtClean="0"/>
              <a:t>on that AP’s channel … </a:t>
            </a:r>
            <a:r>
              <a:rPr lang="en-US" sz="2400" dirty="0" smtClean="0"/>
              <a:t>uncomfortably </a:t>
            </a:r>
            <a:r>
              <a:rPr lang="en-US" sz="2400" dirty="0" smtClean="0"/>
              <a:t>high</a:t>
            </a:r>
          </a:p>
          <a:p>
            <a:pPr lvl="2"/>
            <a:r>
              <a:rPr lang="en-US" sz="2400" dirty="0" smtClean="0"/>
              <a:t>If there are N co-channel APs, then the overhead on that channel gets N-fold worse (N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╳</a:t>
            </a:r>
            <a:r>
              <a:rPr lang="en-US" sz="2400" dirty="0" smtClean="0"/>
              <a:t>19%)</a:t>
            </a:r>
            <a:endParaRPr lang="en-US" sz="2400" dirty="0" smtClean="0"/>
          </a:p>
          <a:p>
            <a:pPr lvl="1"/>
            <a:r>
              <a:rPr lang="en-US" sz="2400" dirty="0" smtClean="0"/>
              <a:t>A more scalable protocol for dense environments is preferred </a:t>
            </a:r>
          </a:p>
          <a:p>
            <a:pPr lvl="2"/>
            <a:r>
              <a:rPr lang="en-US" sz="2400" dirty="0" smtClean="0"/>
              <a:t>More GPS-like (infrastructure broadcasts only)</a:t>
            </a:r>
          </a:p>
        </p:txBody>
      </p:sp>
    </p:spTree>
    <p:extLst>
      <p:ext uri="{BB962C8B-B14F-4D97-AF65-F5344CB8AC3E}">
        <p14:creationId xmlns:p14="http://schemas.microsoft.com/office/powerpoint/2010/main" val="218889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354</Words>
  <Application>Microsoft Office PowerPoint</Application>
  <PresentationFormat>On-screen Show (4:3)</PresentationFormat>
  <Paragraphs>49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802-11-Submission</vt:lpstr>
      <vt:lpstr>Scalable Location</vt:lpstr>
      <vt:lpstr>Location in High Density Environments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Scalable Location</dc:title>
  <dc:creator/>
  <cp:lastModifiedBy/>
  <cp:revision>1</cp:revision>
  <dcterms:created xsi:type="dcterms:W3CDTF">2011-09-19T06:02:14Z</dcterms:created>
  <dcterms:modified xsi:type="dcterms:W3CDTF">2014-09-15T17:54:56Z</dcterms:modified>
</cp:coreProperties>
</file>