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2" r:id="rId4"/>
    <p:sldId id="263" r:id="rId5"/>
    <p:sldId id="265" r:id="rId6"/>
    <p:sldId id="266" r:id="rId7"/>
    <p:sldId id="267" r:id="rId8"/>
    <p:sldId id="273" r:id="rId9"/>
    <p:sldId id="268" r:id="rId10"/>
    <p:sldId id="270" r:id="rId11"/>
    <p:sldId id="275"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0014" autoAdjust="0"/>
    <p:restoredTop sz="94660"/>
  </p:normalViewPr>
  <p:slideViewPr>
    <p:cSldViewPr>
      <p:cViewPr varScale="1">
        <p:scale>
          <a:sx n="81" d="100"/>
          <a:sy n="81" d="100"/>
        </p:scale>
        <p:origin x="-74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802.11-14/1234r0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802.11-14/1234r0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802.11-14/1234r0</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802.11-14/1234r0</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802.11-14/1234r0</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802.11-14/1234r0</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802.11-14/1234r0</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802.11-14/1234r0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Requirements Discussion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3530341"/>
              </p:ext>
            </p:extLst>
          </p:nvPr>
        </p:nvGraphicFramePr>
        <p:xfrm>
          <a:off x="515938" y="2292350"/>
          <a:ext cx="7804150" cy="2395538"/>
        </p:xfrm>
        <a:graphic>
          <a:graphicData uri="http://schemas.openxmlformats.org/presentationml/2006/ole">
            <mc:AlternateContent xmlns:mc="http://schemas.openxmlformats.org/markup-compatibility/2006">
              <mc:Choice xmlns:v="urn:schemas-microsoft-com:vml" Requires="v">
                <p:oleObj spid="_x0000_s3103"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15938" y="2292350"/>
                        <a:ext cx="7804150" cy="23955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44824"/>
            <a:ext cx="7770813" cy="4249589"/>
          </a:xfrm>
        </p:spPr>
        <p:txBody>
          <a:bodyPr/>
          <a:lstStyle/>
          <a:p>
            <a:pPr marL="0" indent="0"/>
            <a:r>
              <a:rPr lang="en-GB" dirty="0"/>
              <a:t>The 802.11ax amendment shall provide a mechanism to </a:t>
            </a:r>
            <a:r>
              <a:rPr lang="en-US" dirty="0"/>
              <a:t>improve by at least 10% the </a:t>
            </a:r>
            <a:r>
              <a:rPr lang="en-US" dirty="0" smtClean="0"/>
              <a:t>spectral frequency reuse in efficiency in 20 </a:t>
            </a:r>
            <a:r>
              <a:rPr lang="en-US" dirty="0"/>
              <a:t>MHz and larger frequency channels </a:t>
            </a:r>
            <a:r>
              <a:rPr lang="en-US" dirty="0" smtClean="0"/>
              <a:t>in the following scenarios:</a:t>
            </a:r>
          </a:p>
          <a:p>
            <a:pPr>
              <a:buFont typeface="Arial" panose="020B0604020202020204" pitchFamily="34" charset="0"/>
              <a:buChar char="•"/>
            </a:pPr>
            <a:r>
              <a:rPr lang="en-US" dirty="0"/>
              <a:t>Scenario 2 (enterprise) </a:t>
            </a:r>
            <a:endParaRPr lang="en-US" u="sng" dirty="0" smtClean="0"/>
          </a:p>
          <a:p>
            <a:pPr lvl="1">
              <a:buFont typeface="Arial" panose="020B0604020202020204" pitchFamily="34" charset="0"/>
              <a:buChar char="•"/>
            </a:pPr>
            <a:r>
              <a:rPr lang="en-US" u="sng" dirty="0" smtClean="0"/>
              <a:t>Baseline:</a:t>
            </a:r>
            <a:r>
              <a:rPr lang="en-US" dirty="0" smtClean="0"/>
              <a:t>  100</a:t>
            </a:r>
            <a:r>
              <a:rPr lang="en-US" dirty="0"/>
              <a:t>% </a:t>
            </a:r>
            <a:r>
              <a:rPr lang="en-US" dirty="0" smtClean="0"/>
              <a:t>non-11ax </a:t>
            </a:r>
            <a:r>
              <a:rPr lang="en-US" dirty="0"/>
              <a:t>APs and 100% </a:t>
            </a:r>
            <a:r>
              <a:rPr lang="en-US" dirty="0" smtClean="0"/>
              <a:t>non-11ax </a:t>
            </a:r>
            <a:r>
              <a:rPr lang="en-US" dirty="0"/>
              <a:t>STAs.</a:t>
            </a:r>
          </a:p>
          <a:p>
            <a:pPr lvl="1">
              <a:buFont typeface="Arial" panose="020B0604020202020204" pitchFamily="34" charset="0"/>
              <a:buChar char="•"/>
            </a:pPr>
            <a:r>
              <a:rPr lang="en-US" u="sng" dirty="0" smtClean="0"/>
              <a:t>11ax:</a:t>
            </a:r>
            <a:r>
              <a:rPr lang="en-US" dirty="0" smtClean="0"/>
              <a:t>100</a:t>
            </a:r>
            <a:r>
              <a:rPr lang="en-US" dirty="0"/>
              <a:t>% </a:t>
            </a:r>
            <a:r>
              <a:rPr lang="en-US" dirty="0" smtClean="0"/>
              <a:t>11ax </a:t>
            </a:r>
            <a:r>
              <a:rPr lang="en-US" dirty="0"/>
              <a:t>APs and </a:t>
            </a:r>
            <a:r>
              <a:rPr lang="en-US" dirty="0" smtClean="0"/>
              <a:t>50% 11ax </a:t>
            </a:r>
            <a:r>
              <a:rPr lang="en-US" dirty="0"/>
              <a:t>STAs.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itle 1"/>
          <p:cNvSpPr txBox="1">
            <a:spLocks/>
          </p:cNvSpPr>
          <p:nvPr/>
        </p:nvSpPr>
        <p:spPr bwMode="auto">
          <a:xfrm>
            <a:off x="251520" y="685801"/>
            <a:ext cx="8640960" cy="798984"/>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t>Proposed Requirement R2 </a:t>
            </a:r>
            <a:r>
              <a:rPr lang="en-US" sz="2800" dirty="0"/>
              <a:t>Spectral frequency reuse</a:t>
            </a:r>
            <a:endParaRPr lang="en-US" sz="2800" kern="0" dirty="0"/>
          </a:p>
        </p:txBody>
      </p:sp>
    </p:spTree>
    <p:extLst>
      <p:ext uri="{BB962C8B-B14F-4D97-AF65-F5344CB8AC3E}">
        <p14:creationId xmlns:p14="http://schemas.microsoft.com/office/powerpoint/2010/main" val="54744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23528" y="1556792"/>
            <a:ext cx="8496944" cy="4824536"/>
          </a:xfrm>
        </p:spPr>
        <p:txBody>
          <a:bodyPr/>
          <a:lstStyle/>
          <a:p>
            <a:pPr>
              <a:buFont typeface="Arial" panose="020B0604020202020204" pitchFamily="34" charset="0"/>
              <a:buChar char="•"/>
            </a:pPr>
            <a:r>
              <a:rPr lang="en-US" sz="2800" dirty="0">
                <a:solidFill>
                  <a:schemeClr val="tx1"/>
                </a:solidFill>
              </a:rPr>
              <a:t>Without agreed well defined requirements there is no criteria to judge the merit of the technical </a:t>
            </a:r>
            <a:r>
              <a:rPr lang="en-US" sz="2800" dirty="0" smtClean="0">
                <a:solidFill>
                  <a:schemeClr val="tx1"/>
                </a:solidFill>
              </a:rPr>
              <a:t>contributions</a:t>
            </a:r>
            <a:r>
              <a:rPr lang="en-US" sz="2800" dirty="0" smtClean="0"/>
              <a:t>.</a:t>
            </a:r>
          </a:p>
          <a:p>
            <a:pPr>
              <a:buFont typeface="Arial" panose="020B0604020202020204" pitchFamily="34" charset="0"/>
              <a:buChar char="•"/>
            </a:pPr>
            <a:r>
              <a:rPr lang="en-US" sz="2800" dirty="0" smtClean="0"/>
              <a:t>We have provided a set of reasonable meaningful functional requirements in 11-14/xxxxr1</a:t>
            </a:r>
          </a:p>
          <a:p>
            <a:pPr>
              <a:buFont typeface="Arial" panose="020B0604020202020204" pitchFamily="34" charset="0"/>
              <a:buChar char="•"/>
            </a:pPr>
            <a:r>
              <a:rPr lang="en-US" sz="3200" dirty="0"/>
              <a:t>Without criteria to judge the technical merit of contributions we do not see how the current 802.11ax process will be able to move forward in an </a:t>
            </a:r>
            <a:r>
              <a:rPr lang="en-GB" sz="3200" dirty="0"/>
              <a:t>open and fair manner.</a:t>
            </a:r>
            <a:r>
              <a:rPr lang="en-US" sz="3200"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633881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700808"/>
            <a:ext cx="7772400" cy="4488855"/>
          </a:xfrm>
          <a:ln/>
        </p:spPr>
        <p:txBody>
          <a:bodyPr/>
          <a:lstStyle/>
          <a:p>
            <a:pPr marL="457200" indent="-457200">
              <a:buFont typeface="+mj-lt"/>
              <a:buAutoNum type="arabicParenR"/>
            </a:pPr>
            <a:r>
              <a:rPr lang="en-US" sz="2000" b="0" dirty="0" smtClean="0"/>
              <a:t>11-14/0938r4, 802.11ax Selection Procedure, Rolf de Vegt (Qualcomm), 17 Jul 2014</a:t>
            </a:r>
          </a:p>
          <a:p>
            <a:pPr marL="457200" indent="-457200">
              <a:buFont typeface="+mj-lt"/>
              <a:buAutoNum type="arabicParenR"/>
            </a:pPr>
            <a:r>
              <a:rPr lang="en-US" sz="2000" b="0" dirty="0" smtClean="0"/>
              <a:t>11-08/1392r0, Inputs for a VHT </a:t>
            </a:r>
            <a:r>
              <a:rPr lang="en-US" sz="2000" b="0" dirty="0"/>
              <a:t>S</a:t>
            </a:r>
            <a:r>
              <a:rPr lang="en-US" sz="2000" b="0" dirty="0" smtClean="0"/>
              <a:t>election Procedure, Rolf de Vegt (Qualcomm),  12 Nov 2008</a:t>
            </a:r>
          </a:p>
          <a:p>
            <a:pPr marL="457200" indent="-457200">
              <a:buFont typeface="+mj-lt"/>
              <a:buAutoNum type="arabicParenR"/>
            </a:pPr>
            <a:r>
              <a:rPr lang="en-US" sz="2000" b="0" dirty="0" smtClean="0"/>
              <a:t>11-09/0059r4, 802.11ac  Proposed Selection Procedure, </a:t>
            </a:r>
            <a:r>
              <a:rPr lang="en-US" sz="2000" b="0" dirty="0"/>
              <a:t>Rolf de Vegt (Qualcomm), </a:t>
            </a:r>
            <a:r>
              <a:rPr lang="en-US" sz="2000" b="0" dirty="0" smtClean="0"/>
              <a:t>11 Mar 2009</a:t>
            </a:r>
          </a:p>
          <a:p>
            <a:pPr marL="457200" indent="-457200">
              <a:buFont typeface="+mj-lt"/>
              <a:buAutoNum type="arabicParenR"/>
            </a:pPr>
            <a:r>
              <a:rPr lang="en-US" sz="2000" b="0" dirty="0" smtClean="0"/>
              <a:t>11-09/0541r16, </a:t>
            </a:r>
            <a:r>
              <a:rPr lang="en-GB" sz="2000" b="0" dirty="0"/>
              <a:t>TGac Functional Requirements and Evaluation </a:t>
            </a:r>
            <a:r>
              <a:rPr lang="en-GB" sz="2000" b="0" dirty="0" smtClean="0"/>
              <a:t>Methodology, </a:t>
            </a:r>
            <a:r>
              <a:rPr lang="en-US" sz="2000" b="0" dirty="0"/>
              <a:t>Peter </a:t>
            </a:r>
            <a:r>
              <a:rPr lang="en-US" sz="2000" b="0" dirty="0" smtClean="0"/>
              <a:t>Loc (Ralink Technology) Minho </a:t>
            </a:r>
            <a:r>
              <a:rPr lang="en-US" sz="2000" b="0" dirty="0"/>
              <a:t>Cheong	</a:t>
            </a:r>
            <a:r>
              <a:rPr lang="en-US" sz="2000" b="0" dirty="0" smtClean="0"/>
              <a:t>(ETRI) 19 Jan 2011</a:t>
            </a:r>
          </a:p>
          <a:p>
            <a:pPr marL="457200" indent="-457200">
              <a:buFont typeface="+mj-lt"/>
              <a:buAutoNum type="arabicParenR"/>
            </a:pPr>
            <a:r>
              <a:rPr lang="en-GB" sz="2000" b="0" dirty="0" smtClean="0"/>
              <a:t>11-14-0165-01-0hew-802-11-hew-sg-proposed-par</a:t>
            </a:r>
            <a:endParaRPr lang="en-US" sz="2000" b="0" dirty="0"/>
          </a:p>
          <a:p>
            <a:pPr marL="457200" lvl="0" indent="-457200">
              <a:buFont typeface="+mj-lt"/>
              <a:buAutoNum type="arabicParenR"/>
            </a:pPr>
            <a:r>
              <a:rPr lang="en-GB" sz="2000" b="0" dirty="0" smtClean="0"/>
              <a:t>11-14-0169-01-0hew-ieee-802-11-hew-sg-proposed-csd</a:t>
            </a:r>
            <a:endParaRPr lang="en-US" sz="2000" dirty="0"/>
          </a:p>
          <a:p>
            <a:pPr marL="457200" lvl="0" indent="-457200">
              <a:buFont typeface="+mj-lt"/>
              <a:buAutoNum type="arabicParenR"/>
            </a:pPr>
            <a:r>
              <a:rPr lang="en-GB" sz="2000" b="0" dirty="0"/>
              <a:t>11-13-0657-06-0hew-hew-sg-usage-models-and-requirements-liaison-with-wfa</a:t>
            </a:r>
            <a:endParaRPr lang="en-US" sz="2000" dirty="0"/>
          </a:p>
          <a:p>
            <a:endParaRPr lang="en-US" sz="2000" b="0" dirty="0"/>
          </a:p>
          <a:p>
            <a:r>
              <a:rPr lang="en-US" sz="2000" dirty="0" smtClean="0"/>
              <a:t> </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contribution discusses the need for well defined requirements as part of the approved 802.11 TGax Selection Procedure (11-14/0938r04).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contend that without meaningful and clearly defined requirements it is not possible to have an open and fair standards development process that adheres to the agreed Selection Procedure.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Summary of 11-14/0938r4</a:t>
            </a:r>
            <a:endParaRPr lang="en-US"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360" y="1772817"/>
            <a:ext cx="5484768" cy="3186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5580112" y="1628800"/>
            <a:ext cx="3456384" cy="4524315"/>
          </a:xfrm>
          <a:prstGeom prst="rect">
            <a:avLst/>
          </a:prstGeom>
          <a:noFill/>
        </p:spPr>
        <p:txBody>
          <a:bodyPr wrap="square" rtlCol="0">
            <a:spAutoFit/>
          </a:bodyPr>
          <a:lstStyle/>
          <a:p>
            <a:pPr marL="342900" indent="-342900">
              <a:buFont typeface="Arial" panose="020B0604020202020204" pitchFamily="34" charset="0"/>
              <a:buChar char="•"/>
            </a:pPr>
            <a:r>
              <a:rPr lang="en-US" dirty="0" smtClean="0">
                <a:solidFill>
                  <a:schemeClr val="tx1"/>
                </a:solidFill>
              </a:rPr>
              <a:t>The Procedure begins with the </a:t>
            </a:r>
            <a:r>
              <a:rPr lang="en-US" dirty="0">
                <a:solidFill>
                  <a:schemeClr val="tx1"/>
                </a:solidFill>
              </a:rPr>
              <a:t>F</a:t>
            </a:r>
            <a:r>
              <a:rPr lang="en-US" dirty="0" smtClean="0">
                <a:solidFill>
                  <a:schemeClr val="tx1"/>
                </a:solidFill>
              </a:rPr>
              <a:t>unctional Requirements.</a:t>
            </a:r>
          </a:p>
          <a:p>
            <a:pPr marL="342900" indent="-342900">
              <a:buFont typeface="Arial" panose="020B0604020202020204" pitchFamily="34" charset="0"/>
              <a:buChar char="•"/>
            </a:pPr>
            <a:r>
              <a:rPr lang="en-US" dirty="0" smtClean="0">
                <a:solidFill>
                  <a:schemeClr val="tx1"/>
                </a:solidFill>
              </a:rPr>
              <a:t>Without agreed well defined requirements there is no criteria to judge the merit of the technical contributions.</a:t>
            </a:r>
          </a:p>
          <a:p>
            <a:pPr marL="342900" indent="-342900">
              <a:buFont typeface="Arial" panose="020B0604020202020204" pitchFamily="34" charset="0"/>
              <a:buChar char="•"/>
            </a:pPr>
            <a:r>
              <a:rPr lang="en-US" dirty="0" smtClean="0">
                <a:solidFill>
                  <a:schemeClr val="tx1"/>
                </a:solidFill>
              </a:rPr>
              <a:t>Building of the SFD based on technical criteria is critical to the selection procedure. </a:t>
            </a:r>
          </a:p>
        </p:txBody>
      </p:sp>
      <p:sp>
        <p:nvSpPr>
          <p:cNvPr id="2" name="TextBox 1"/>
          <p:cNvSpPr txBox="1"/>
          <p:nvPr/>
        </p:nvSpPr>
        <p:spPr>
          <a:xfrm>
            <a:off x="395536" y="5229200"/>
            <a:ext cx="1438214" cy="276999"/>
          </a:xfrm>
          <a:prstGeom prst="rect">
            <a:avLst/>
          </a:prstGeom>
          <a:noFill/>
        </p:spPr>
        <p:txBody>
          <a:bodyPr wrap="none" rtlCol="0">
            <a:spAutoFit/>
          </a:bodyPr>
          <a:lstStyle/>
          <a:p>
            <a:r>
              <a:rPr lang="en-US" sz="1200" dirty="0" smtClean="0">
                <a:solidFill>
                  <a:schemeClr val="tx1"/>
                </a:solidFill>
              </a:rPr>
              <a:t>Flow Chart from [1]</a:t>
            </a:r>
            <a:endParaRPr lang="en-US"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13792" y="684213"/>
            <a:ext cx="7918648" cy="1160462"/>
          </a:xfrm>
          <a:ln/>
        </p:spPr>
        <p:txBody>
          <a:bodyPr lIns="90000" tIns="46800" rIns="90000" bIns="46800"/>
          <a:lstStyle/>
          <a:p>
            <a:r>
              <a:rPr lang="en-US" dirty="0" smtClean="0"/>
              <a:t>Our understanding of what a requirement is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Requirements should bound the goals of the task group</a:t>
            </a:r>
          </a:p>
          <a:p>
            <a:pPr lvl="1">
              <a:buFont typeface="Arial" panose="020B0604020202020204" pitchFamily="34" charset="0"/>
              <a:buChar char="•"/>
            </a:pPr>
            <a:r>
              <a:rPr lang="en-US" dirty="0" smtClean="0"/>
              <a:t>By setting a minimum required performance</a:t>
            </a:r>
          </a:p>
          <a:p>
            <a:pPr lvl="1">
              <a:buFont typeface="Arial" panose="020B0604020202020204" pitchFamily="34" charset="0"/>
              <a:buChar char="•"/>
            </a:pPr>
            <a:r>
              <a:rPr lang="en-US" dirty="0" smtClean="0"/>
              <a:t>By setting a allowed range of performance</a:t>
            </a:r>
          </a:p>
          <a:p>
            <a:pPr lvl="1">
              <a:buFont typeface="Arial" panose="020B0604020202020204" pitchFamily="34" charset="0"/>
              <a:buChar char="•"/>
            </a:pPr>
            <a:r>
              <a:rPr lang="en-US" dirty="0" smtClean="0"/>
              <a:t>By setting an allowed degradation in performance</a:t>
            </a:r>
          </a:p>
          <a:p>
            <a:pPr>
              <a:buFont typeface="Arial" panose="020B0604020202020204" pitchFamily="34" charset="0"/>
              <a:buChar char="•"/>
            </a:pPr>
            <a:r>
              <a:rPr lang="en-US" dirty="0" smtClean="0"/>
              <a:t>Requirements should be clear to all task group participants</a:t>
            </a:r>
          </a:p>
          <a:p>
            <a:pPr>
              <a:buFont typeface="Arial" panose="020B0604020202020204" pitchFamily="34" charset="0"/>
              <a:buChar char="•"/>
            </a:pPr>
            <a:r>
              <a:rPr lang="en-US" dirty="0" smtClean="0"/>
              <a:t>Requirements should be measurable</a:t>
            </a:r>
          </a:p>
          <a:p>
            <a:pPr lvl="1">
              <a:buFont typeface="Arial" panose="020B0604020202020204" pitchFamily="34" charset="0"/>
              <a:buChar char="•"/>
            </a:pPr>
            <a:r>
              <a:rPr lang="en-US" dirty="0" smtClean="0"/>
              <a:t>By simulation or calculation</a:t>
            </a:r>
          </a:p>
          <a:p>
            <a:pPr>
              <a:buFont typeface="Arial" panose="020B0604020202020204" pitchFamily="34" charset="0"/>
              <a:buChar char="•"/>
            </a:pPr>
            <a:r>
              <a:rPr lang="en-US" dirty="0" smtClean="0"/>
              <a:t>Requirements should expand and further define the goals/requirements stated in the PAR</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85800"/>
            <a:ext cx="8219256" cy="1065213"/>
          </a:xfrm>
        </p:spPr>
        <p:txBody>
          <a:bodyPr/>
          <a:lstStyle/>
          <a:p>
            <a:r>
              <a:rPr lang="en-US" sz="2800" dirty="0" smtClean="0"/>
              <a:t>Example of Functional Requirements from </a:t>
            </a:r>
            <a:r>
              <a:rPr lang="en-US" sz="2800" dirty="0" err="1" smtClean="0"/>
              <a:t>TGn</a:t>
            </a:r>
            <a:r>
              <a:rPr lang="en-US" sz="2800" dirty="0" smtClean="0"/>
              <a:t> [2]</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09800"/>
            <a:ext cx="7848600" cy="3609975"/>
          </a:xfrm>
          <a:prstGeom prst="rect">
            <a:avLst/>
          </a:prstGeom>
          <a:noFill/>
          <a:ln w="12700" cap="flat">
            <a:solidFill>
              <a:schemeClr val="tx1"/>
            </a:solidFill>
            <a:miter lim="800000"/>
            <a:headEnd type="none" w="sm" len="sm"/>
            <a:tailEnd type="none" w="sm" len="sm"/>
          </a:ln>
          <a:effectLst/>
        </p:spPr>
      </p:pic>
      <p:sp>
        <p:nvSpPr>
          <p:cNvPr id="8" name="Text Box 5"/>
          <p:cNvSpPr txBox="1">
            <a:spLocks noChangeArrowheads="1"/>
          </p:cNvSpPr>
          <p:nvPr/>
        </p:nvSpPr>
        <p:spPr bwMode="auto">
          <a:xfrm>
            <a:off x="2286000" y="1828800"/>
            <a:ext cx="628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dirty="0">
                <a:solidFill>
                  <a:schemeClr val="tx1"/>
                </a:solidFill>
              </a:rPr>
              <a:t>Name</a:t>
            </a:r>
          </a:p>
        </p:txBody>
      </p:sp>
      <p:sp>
        <p:nvSpPr>
          <p:cNvPr id="9" name="Text Box 6"/>
          <p:cNvSpPr txBox="1">
            <a:spLocks noChangeArrowheads="1"/>
          </p:cNvSpPr>
          <p:nvPr/>
        </p:nvSpPr>
        <p:spPr bwMode="auto">
          <a:xfrm>
            <a:off x="4495800" y="1828800"/>
            <a:ext cx="11811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b="1" dirty="0">
                <a:solidFill>
                  <a:schemeClr val="tx1"/>
                </a:solidFill>
              </a:rPr>
              <a:t>Requirement</a:t>
            </a:r>
          </a:p>
        </p:txBody>
      </p:sp>
    </p:spTree>
    <p:extLst>
      <p:ext uri="{BB962C8B-B14F-4D97-AF65-F5344CB8AC3E}">
        <p14:creationId xmlns:p14="http://schemas.microsoft.com/office/powerpoint/2010/main" val="86962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TGac</a:t>
            </a:r>
            <a:r>
              <a:rPr lang="en-US" dirty="0"/>
              <a:t> </a:t>
            </a:r>
            <a:r>
              <a:rPr lang="en-US" dirty="0" smtClean="0"/>
              <a:t>Selection Procedure [3] States:</a:t>
            </a:r>
            <a:endParaRPr lang="en-US" dirty="0"/>
          </a:p>
        </p:txBody>
      </p:sp>
      <p:sp>
        <p:nvSpPr>
          <p:cNvPr id="3" name="Content Placeholder 2"/>
          <p:cNvSpPr>
            <a:spLocks noGrp="1"/>
          </p:cNvSpPr>
          <p:nvPr>
            <p:ph idx="1"/>
          </p:nvPr>
        </p:nvSpPr>
        <p:spPr/>
        <p:txBody>
          <a:bodyPr/>
          <a:lstStyle/>
          <a:p>
            <a:pPr lvl="0"/>
            <a:r>
              <a:rPr lang="en-US" dirty="0" smtClean="0"/>
              <a:t>“</a:t>
            </a:r>
            <a:r>
              <a:rPr lang="en-US" b="0" dirty="0" smtClean="0"/>
              <a:t>TGac </a:t>
            </a:r>
            <a:r>
              <a:rPr lang="en-US" b="0" dirty="0"/>
              <a:t>shall adopt, through a 75% approval in the Taskgroup, a Functional Requirements document that must be met by the proposed specification, </a:t>
            </a:r>
            <a:r>
              <a:rPr lang="en-US" dirty="0"/>
              <a:t>including System Level Performance Targets and Simulation Scenarios for those </a:t>
            </a:r>
            <a:r>
              <a:rPr lang="en-US" dirty="0" smtClean="0"/>
              <a:t>Targets” </a:t>
            </a:r>
            <a:r>
              <a:rPr lang="en-US" b="0" dirty="0"/>
              <a:t>[</a:t>
            </a:r>
            <a:r>
              <a:rPr lang="en-US" b="0" dirty="0" smtClean="0"/>
              <a:t>bold emphasis added]</a:t>
            </a:r>
            <a:endParaRPr lang="en-US" b="0" dirty="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5617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System Performance TGac [4]</a:t>
            </a:r>
            <a:endParaRPr lang="en-US" dirty="0"/>
          </a:p>
        </p:txBody>
      </p:sp>
      <p:sp>
        <p:nvSpPr>
          <p:cNvPr id="3" name="Content Placeholder 2"/>
          <p:cNvSpPr>
            <a:spLocks noGrp="1"/>
          </p:cNvSpPr>
          <p:nvPr>
            <p:ph idx="1"/>
          </p:nvPr>
        </p:nvSpPr>
        <p:spPr>
          <a:xfrm>
            <a:off x="683568" y="1628800"/>
            <a:ext cx="7770813" cy="4113213"/>
          </a:xfrm>
        </p:spPr>
        <p:txBody>
          <a:bodyPr/>
          <a:lstStyle/>
          <a:p>
            <a:r>
              <a:rPr lang="en-US" sz="1800" dirty="0" smtClean="0"/>
              <a:t>2.1 </a:t>
            </a:r>
            <a:r>
              <a:rPr lang="en-US" sz="1800" dirty="0"/>
              <a:t>System Performance</a:t>
            </a:r>
          </a:p>
          <a:p>
            <a:r>
              <a:rPr lang="en-US" sz="1800" dirty="0" smtClean="0"/>
              <a:t>2.1.1 </a:t>
            </a:r>
            <a:r>
              <a:rPr lang="en-US" sz="1800" dirty="0"/>
              <a:t>Multi-STA throughput measured at the MAC SAP to be at least 1 Gbps.</a:t>
            </a:r>
          </a:p>
          <a:p>
            <a:r>
              <a:rPr lang="en-US" sz="1800" dirty="0"/>
              <a:t>TGac R1 – The TGac amendment shall provide at least a mode of operation capable of achieving a maximum Multi-Station aggregate throughput of more than 1 Gbps as measured at the MAC data service access point (SAP), utilizing no more than 80 MHz of channel bandwidth in 5 GHz band. </a:t>
            </a:r>
          </a:p>
          <a:p>
            <a:r>
              <a:rPr lang="en-US" sz="1800" dirty="0" smtClean="0"/>
              <a:t>2.1.2 </a:t>
            </a:r>
            <a:r>
              <a:rPr lang="en-US" sz="1800" dirty="0"/>
              <a:t>Single-STA throughput measured at the MAC SAP to be at least 500 Mbps.</a:t>
            </a:r>
          </a:p>
          <a:p>
            <a:r>
              <a:rPr lang="en-US" sz="1800" dirty="0"/>
              <a:t>TGac R2 – The TGac amendment shall provide at least a mode of operation capable of achieving a maximum Single-Station throughput of more than 500 Mbps as measured at the MAC data service access point  (SAP), utilizing no more than 80 MHz of channel bandwidth in 5GHz band</a:t>
            </a:r>
            <a:r>
              <a:rPr lang="en-US" sz="1800" dirty="0" smtClean="0"/>
              <a:t>.</a:t>
            </a:r>
            <a:endParaRPr lang="en-US" sz="1800" dirty="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extBox 6"/>
          <p:cNvSpPr txBox="1"/>
          <p:nvPr/>
        </p:nvSpPr>
        <p:spPr>
          <a:xfrm>
            <a:off x="683568" y="5661248"/>
            <a:ext cx="7848872" cy="830997"/>
          </a:xfrm>
          <a:prstGeom prst="rect">
            <a:avLst/>
          </a:prstGeom>
          <a:noFill/>
        </p:spPr>
        <p:txBody>
          <a:bodyPr wrap="square" rtlCol="0">
            <a:spAutoFit/>
          </a:bodyPr>
          <a:lstStyle/>
          <a:p>
            <a:r>
              <a:rPr lang="en-US" dirty="0" smtClean="0">
                <a:solidFill>
                  <a:schemeClr val="tx1"/>
                </a:solidFill>
              </a:rPr>
              <a:t>Note: document also defines the scenarios for which each of the requirements should be met.</a:t>
            </a:r>
            <a:endParaRPr lang="en-US" dirty="0">
              <a:solidFill>
                <a:schemeClr val="tx1"/>
              </a:solidFill>
            </a:endParaRPr>
          </a:p>
        </p:txBody>
      </p:sp>
    </p:spTree>
    <p:extLst>
      <p:ext uri="{BB962C8B-B14F-4D97-AF65-F5344CB8AC3E}">
        <p14:creationId xmlns:p14="http://schemas.microsoft.com/office/powerpoint/2010/main" val="833199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Proposed Requirements</a:t>
            </a:r>
            <a:endParaRPr lang="en-US" dirty="0"/>
          </a:p>
        </p:txBody>
      </p:sp>
      <p:sp>
        <p:nvSpPr>
          <p:cNvPr id="3" name="Content Placeholder 2"/>
          <p:cNvSpPr>
            <a:spLocks noGrp="1"/>
          </p:cNvSpPr>
          <p:nvPr>
            <p:ph idx="1"/>
          </p:nvPr>
        </p:nvSpPr>
        <p:spPr>
          <a:xfrm>
            <a:off x="395536" y="1124744"/>
            <a:ext cx="8496944" cy="5328592"/>
          </a:xfrm>
        </p:spPr>
        <p:txBody>
          <a:bodyPr/>
          <a:lstStyle/>
          <a:p>
            <a:r>
              <a:rPr lang="en-US" sz="1600" dirty="0" smtClean="0"/>
              <a:t>Scope: set by </a:t>
            </a:r>
            <a:r>
              <a:rPr lang="en-US" sz="1600" dirty="0"/>
              <a:t>the P802.11ax PAR </a:t>
            </a:r>
            <a:r>
              <a:rPr lang="en-US" sz="1600" dirty="0" smtClean="0"/>
              <a:t>[5] </a:t>
            </a:r>
            <a:r>
              <a:rPr lang="en-US" sz="1600" dirty="0"/>
              <a:t>and CSD </a:t>
            </a:r>
            <a:r>
              <a:rPr lang="en-US" sz="1600" dirty="0" smtClean="0"/>
              <a:t>[6], </a:t>
            </a:r>
            <a:r>
              <a:rPr lang="en-US" sz="1600" dirty="0"/>
              <a:t>as well as by the TGax usage models </a:t>
            </a:r>
            <a:r>
              <a:rPr lang="en-US" sz="1600" dirty="0" smtClean="0"/>
              <a:t>[7]</a:t>
            </a:r>
          </a:p>
          <a:p>
            <a:r>
              <a:rPr lang="en-US" dirty="0"/>
              <a:t>R</a:t>
            </a:r>
            <a:r>
              <a:rPr lang="en-US" dirty="0" smtClean="0"/>
              <a:t>equirement areas referred to in the TGax PAR:</a:t>
            </a:r>
          </a:p>
          <a:p>
            <a:pPr marL="857250" lvl="1" indent="-457200">
              <a:buFont typeface="+mj-lt"/>
              <a:buAutoNum type="arabicPeriod"/>
            </a:pPr>
            <a:r>
              <a:rPr lang="en-US" dirty="0" smtClean="0"/>
              <a:t>System Performance</a:t>
            </a:r>
          </a:p>
          <a:p>
            <a:pPr marL="1257300" lvl="2" indent="-457200">
              <a:buFont typeface="+mj-lt"/>
              <a:buAutoNum type="arabicPeriod"/>
            </a:pPr>
            <a:r>
              <a:rPr lang="en-US" dirty="0" smtClean="0"/>
              <a:t>Average Throughput</a:t>
            </a:r>
          </a:p>
          <a:p>
            <a:pPr marL="1257300" lvl="2" indent="-457200">
              <a:buFont typeface="+mj-lt"/>
              <a:buAutoNum type="arabicPeriod"/>
            </a:pPr>
            <a:r>
              <a:rPr lang="en-US" dirty="0" smtClean="0"/>
              <a:t>5</a:t>
            </a:r>
            <a:r>
              <a:rPr lang="en-US" baseline="30000" dirty="0" smtClean="0"/>
              <a:t>th</a:t>
            </a:r>
            <a:r>
              <a:rPr lang="en-US" dirty="0" smtClean="0"/>
              <a:t> percentile Throughput</a:t>
            </a:r>
          </a:p>
          <a:p>
            <a:pPr marL="1257300" lvl="2" indent="-457200">
              <a:buFont typeface="+mj-lt"/>
              <a:buAutoNum type="arabicPeriod"/>
            </a:pPr>
            <a:r>
              <a:rPr lang="en-US" dirty="0" smtClean="0"/>
              <a:t>Area Throughput</a:t>
            </a:r>
          </a:p>
          <a:p>
            <a:pPr marL="857250" lvl="1" indent="-457200">
              <a:buFont typeface="+mj-lt"/>
              <a:buAutoNum type="arabicPeriod"/>
            </a:pPr>
            <a:r>
              <a:rPr lang="en-US" dirty="0" smtClean="0"/>
              <a:t>System Efficiency</a:t>
            </a:r>
          </a:p>
          <a:p>
            <a:pPr marL="1257300" lvl="2" indent="-457200">
              <a:buFont typeface="+mj-lt"/>
              <a:buAutoNum type="arabicPeriod"/>
            </a:pPr>
            <a:r>
              <a:rPr lang="en-US" dirty="0" smtClean="0"/>
              <a:t>Spectrum resources</a:t>
            </a:r>
          </a:p>
          <a:p>
            <a:pPr marL="1257300" lvl="2" indent="-457200">
              <a:buFont typeface="+mj-lt"/>
              <a:buAutoNum type="arabicPeriod"/>
            </a:pPr>
            <a:r>
              <a:rPr lang="en-US" dirty="0" smtClean="0"/>
              <a:t>Spectral frequency reuse and interference management</a:t>
            </a:r>
          </a:p>
          <a:p>
            <a:pPr marL="1257300" lvl="2" indent="-457200">
              <a:buFont typeface="+mj-lt"/>
              <a:buAutoNum type="arabicPeriod"/>
            </a:pPr>
            <a:r>
              <a:rPr lang="en-US" dirty="0" smtClean="0"/>
              <a:t>Robustness in outdoor propagation environments/uplink transmissions</a:t>
            </a:r>
          </a:p>
          <a:p>
            <a:pPr marL="857250" lvl="1" indent="-457200">
              <a:buFont typeface="+mj-lt"/>
              <a:buAutoNum type="arabicPeriod"/>
            </a:pPr>
            <a:r>
              <a:rPr lang="en-US" dirty="0" smtClean="0"/>
              <a:t>Other Requirements:</a:t>
            </a:r>
          </a:p>
          <a:p>
            <a:pPr marL="1257300" lvl="2" indent="-457200">
              <a:buFont typeface="+mj-lt"/>
              <a:buAutoNum type="arabicPeriod"/>
            </a:pPr>
            <a:r>
              <a:rPr lang="en-US" dirty="0" smtClean="0"/>
              <a:t>Power Efficiency</a:t>
            </a:r>
          </a:p>
          <a:p>
            <a:pPr marL="1257300" lvl="2" indent="-457200">
              <a:buFont typeface="+mj-lt"/>
              <a:buAutoNum type="arabicPeriod"/>
            </a:pPr>
            <a:r>
              <a:rPr lang="en-US" dirty="0" smtClean="0"/>
              <a:t>Backward compatibility</a:t>
            </a:r>
          </a:p>
          <a:p>
            <a:pPr marL="1257300" lvl="2" indent="-457200">
              <a:buFont typeface="+mj-lt"/>
              <a:buAutoNum type="arabicPeriod"/>
            </a:pPr>
            <a:r>
              <a:rPr lang="en-US" dirty="0" smtClean="0"/>
              <a:t>Coexistence with legacy 802.11 </a:t>
            </a:r>
          </a:p>
          <a:p>
            <a:pPr marL="1257300" lvl="2" indent="-457200">
              <a:buFont typeface="+mj-lt"/>
              <a:buAutoNum type="arabicPeriod"/>
            </a:pPr>
            <a:r>
              <a:rPr lang="en-US" dirty="0" smtClean="0"/>
              <a:t>Multiple simultaneous communications in the spatial and frequency domains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2315271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85801"/>
            <a:ext cx="8640960" cy="798984"/>
          </a:xfrm>
        </p:spPr>
        <p:txBody>
          <a:bodyPr/>
          <a:lstStyle/>
          <a:p>
            <a:r>
              <a:rPr lang="en-US" dirty="0" smtClean="0"/>
              <a:t>Example Requirement R1 Average Throughput</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r>
              <a:rPr lang="en-US" dirty="0" smtClean="0"/>
              <a:t>The </a:t>
            </a:r>
            <a:r>
              <a:rPr lang="en-US" dirty="0"/>
              <a:t>802.11ax amendment shall provide at least one mode of operation capable of achieving at least four times improvement in the average throughput per station, compared to the existing IEEE 802.11 standard and its </a:t>
            </a:r>
            <a:r>
              <a:rPr lang="en-US" dirty="0" smtClean="0"/>
              <a:t>amendments in the following scenarios:</a:t>
            </a:r>
          </a:p>
          <a:p>
            <a:pPr>
              <a:buFont typeface="Arial" panose="020B0604020202020204" pitchFamily="34" charset="0"/>
              <a:buChar char="•"/>
            </a:pPr>
            <a:r>
              <a:rPr lang="en-US" dirty="0"/>
              <a:t>Scenario 3 (indoor small BSS hotspot) </a:t>
            </a:r>
          </a:p>
          <a:p>
            <a:pPr lvl="1">
              <a:buFont typeface="Arial" panose="020B0604020202020204" pitchFamily="34" charset="0"/>
              <a:buChar char="•"/>
            </a:pPr>
            <a:r>
              <a:rPr lang="en-US" u="sng" dirty="0"/>
              <a:t>Baseline:</a:t>
            </a:r>
            <a:r>
              <a:rPr lang="en-US" dirty="0"/>
              <a:t> 100% </a:t>
            </a:r>
            <a:r>
              <a:rPr lang="en-US" dirty="0" smtClean="0"/>
              <a:t>non-11ax </a:t>
            </a:r>
            <a:r>
              <a:rPr lang="en-US" dirty="0"/>
              <a:t>APs and 100% </a:t>
            </a:r>
            <a:r>
              <a:rPr lang="en-US" dirty="0" smtClean="0"/>
              <a:t>non-11ax STAs</a:t>
            </a:r>
            <a:r>
              <a:rPr lang="en-US" dirty="0"/>
              <a:t>.</a:t>
            </a:r>
          </a:p>
          <a:p>
            <a:pPr lvl="1">
              <a:buFont typeface="Arial" panose="020B0604020202020204" pitchFamily="34" charset="0"/>
              <a:buChar char="•"/>
            </a:pPr>
            <a:r>
              <a:rPr lang="en-US" u="sng" dirty="0" smtClean="0"/>
              <a:t>11ax:</a:t>
            </a:r>
            <a:r>
              <a:rPr lang="en-US" dirty="0" smtClean="0"/>
              <a:t> </a:t>
            </a:r>
            <a:r>
              <a:rPr lang="en-US" dirty="0"/>
              <a:t>100% </a:t>
            </a:r>
            <a:r>
              <a:rPr lang="en-US" dirty="0" smtClean="0"/>
              <a:t>11ax </a:t>
            </a:r>
            <a:r>
              <a:rPr lang="en-US" dirty="0"/>
              <a:t>APs and 50% </a:t>
            </a:r>
            <a:r>
              <a:rPr lang="en-US" dirty="0" smtClean="0"/>
              <a:t>11ax </a:t>
            </a:r>
            <a:r>
              <a:rPr lang="en-US" dirty="0"/>
              <a:t>STAs.</a:t>
            </a:r>
          </a:p>
          <a:p>
            <a:pPr>
              <a:buFont typeface="Arial" panose="020B0604020202020204" pitchFamily="34" charset="0"/>
              <a:buChar char="•"/>
            </a:pPr>
            <a:r>
              <a:rPr lang="en-US" dirty="0"/>
              <a:t>Scenario 2 (enterprise) </a:t>
            </a:r>
            <a:endParaRPr lang="en-US" u="sng" dirty="0"/>
          </a:p>
          <a:p>
            <a:pPr lvl="1">
              <a:buFont typeface="Arial" panose="020B0604020202020204" pitchFamily="34" charset="0"/>
              <a:buChar char="•"/>
            </a:pPr>
            <a:r>
              <a:rPr lang="en-US" u="sng" dirty="0"/>
              <a:t>Baseline:</a:t>
            </a:r>
            <a:r>
              <a:rPr lang="en-US" dirty="0"/>
              <a:t>  100% </a:t>
            </a:r>
            <a:r>
              <a:rPr lang="en-US" dirty="0" smtClean="0"/>
              <a:t>non-11ax </a:t>
            </a:r>
            <a:r>
              <a:rPr lang="en-US" dirty="0"/>
              <a:t>APs and 100% </a:t>
            </a:r>
            <a:r>
              <a:rPr lang="en-US" dirty="0" smtClean="0"/>
              <a:t>non-11ax </a:t>
            </a:r>
            <a:r>
              <a:rPr lang="en-US" dirty="0"/>
              <a:t>STAs.</a:t>
            </a:r>
          </a:p>
          <a:p>
            <a:pPr lvl="1">
              <a:buFont typeface="Arial" panose="020B0604020202020204" pitchFamily="34" charset="0"/>
              <a:buChar char="•"/>
            </a:pPr>
            <a:r>
              <a:rPr lang="en-US" u="sng" dirty="0" smtClean="0"/>
              <a:t>11ax:</a:t>
            </a:r>
            <a:r>
              <a:rPr lang="en-US" dirty="0" smtClean="0"/>
              <a:t>100</a:t>
            </a:r>
            <a:r>
              <a:rPr lang="en-US" dirty="0"/>
              <a:t>% </a:t>
            </a:r>
            <a:r>
              <a:rPr lang="en-US" dirty="0" smtClean="0"/>
              <a:t>11ax </a:t>
            </a:r>
            <a:r>
              <a:rPr lang="en-US" dirty="0"/>
              <a:t>APs and 50% </a:t>
            </a:r>
            <a:r>
              <a:rPr lang="en-US" dirty="0" smtClean="0"/>
              <a:t>11ax </a:t>
            </a:r>
            <a:r>
              <a:rPr lang="en-US" dirty="0"/>
              <a:t>STAs.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Joseph Levy (InterDigital)</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31915393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1840</TotalTime>
  <Words>953</Words>
  <Application>Microsoft Office PowerPoint</Application>
  <PresentationFormat>On-screen Show (4:3)</PresentationFormat>
  <Paragraphs>132</Paragraphs>
  <Slides>12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Microsoft Word 97 - 2003 Document</vt:lpstr>
      <vt:lpstr>Requirements Discussion</vt:lpstr>
      <vt:lpstr>Abstract</vt:lpstr>
      <vt:lpstr>Summary of 11-14/0938r4</vt:lpstr>
      <vt:lpstr>Our understanding of what a requirement is</vt:lpstr>
      <vt:lpstr>Example of Functional Requirements from TGn [2]</vt:lpstr>
      <vt:lpstr>TGac Selection Procedure [3] States:</vt:lpstr>
      <vt:lpstr>Example of System Performance TGac [4]</vt:lpstr>
      <vt:lpstr>Proposed Requirements</vt:lpstr>
      <vt:lpstr>Example Requirement R1 Average Throughput</vt:lpstr>
      <vt:lpstr>PowerPoint Presentation</vt:lpstr>
      <vt:lpstr>Conclusion</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Discussion</dc:title>
  <dc:creator>Joseph Levy</dc:creator>
  <cp:lastModifiedBy>InterDigital</cp:lastModifiedBy>
  <cp:revision>35</cp:revision>
  <cp:lastPrinted>1601-01-01T00:00:00Z</cp:lastPrinted>
  <dcterms:created xsi:type="dcterms:W3CDTF">2014-04-14T10:59:07Z</dcterms:created>
  <dcterms:modified xsi:type="dcterms:W3CDTF">2014-09-15T07:45:37Z</dcterms:modified>
</cp:coreProperties>
</file>