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36" r:id="rId3"/>
    <p:sldId id="337" r:id="rId4"/>
    <p:sldId id="338" r:id="rId5"/>
    <p:sldId id="339" r:id="rId6"/>
    <p:sldId id="340" r:id="rId7"/>
    <p:sldId id="341" r:id="rId8"/>
    <p:sldId id="342" r:id="rId9"/>
    <p:sldId id="343" r:id="rId10"/>
    <p:sldId id="344" r:id="rId11"/>
    <p:sldId id="345" r:id="rId12"/>
    <p:sldId id="346" r:id="rId13"/>
    <p:sldId id="347" r:id="rId14"/>
    <p:sldId id="34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91" d="100"/>
          <a:sy n="91" d="100"/>
        </p:scale>
        <p:origin x="9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altLang="ko-KR" dirty="0" smtClean="0"/>
              <a:t>Yongho Seok,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altLang="ko-KR" dirty="0" smtClean="0"/>
              <a:t>Yongho Seok,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6727082" y="6475413"/>
            <a:ext cx="181684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Yongho </a:t>
            </a:r>
            <a:r>
              <a:rPr lang="en-US" altLang="ko-KR" dirty="0" err="1" smtClean="0"/>
              <a:t>Seok</a:t>
            </a:r>
            <a:r>
              <a:rPr lang="en-US" altLang="ko-KR" dirty="0" smtClean="0"/>
              <a:t>,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802.11-14/xxxxr0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1028" name="Footer Placeholder 4"/>
          <p:cNvSpPr>
            <a:spLocks noGrp="1"/>
          </p:cNvSpPr>
          <p:nvPr>
            <p:ph type="ftr" sz="quarter" idx="11"/>
          </p:nvPr>
        </p:nvSpPr>
        <p:spPr>
          <a:xfrm>
            <a:off x="6690854" y="6475413"/>
            <a:ext cx="1853071" cy="184666"/>
          </a:xfrm>
        </p:spPr>
        <p:txBody>
          <a:bodyPr/>
          <a:lstStyle/>
          <a:p>
            <a:pPr>
              <a:defRPr/>
            </a:pPr>
            <a:r>
              <a:rPr lang="en-US" dirty="0" smtClean="0"/>
              <a:t>Reza </a:t>
            </a:r>
            <a:r>
              <a:rPr lang="en-US" dirty="0" err="1" smtClean="0"/>
              <a:t>Hedayat</a:t>
            </a:r>
            <a:r>
              <a:rPr lang="en-US" dirty="0" smtClean="0"/>
              <a:t>, NEWRACOM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On Multi-STA Aggregation Mechanisms </a:t>
            </a:r>
            <a:r>
              <a:rPr lang="en-US" altLang="ko-KR" dirty="0" smtClean="0">
                <a:latin typeface="Calibri" panose="020F0502020204030204" pitchFamily="34" charset="0"/>
                <a:ea typeface="굴림" pitchFamily="50" charset="-127"/>
              </a:rPr>
              <a:t>for</a:t>
            </a:r>
            <a:r>
              <a:rPr lang="en-US" altLang="ko-KR" dirty="0" smtClean="0">
                <a:latin typeface="Calibri" panose="020F0502020204030204" pitchFamily="34" charset="0"/>
                <a:ea typeface="굴림" pitchFamily="50" charset="-127"/>
              </a:rPr>
              <a:t> </a:t>
            </a:r>
            <a:r>
              <a:rPr lang="en-US" altLang="ko-KR" dirty="0">
                <a:latin typeface="Calibri" panose="020F0502020204030204" pitchFamily="34" charset="0"/>
                <a:ea typeface="굴림" pitchFamily="50" charset="-127"/>
              </a:rPr>
              <a:t>11ax </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2014-09-15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890645309"/>
              </p:ext>
            </p:extLst>
          </p:nvPr>
        </p:nvGraphicFramePr>
        <p:xfrm>
          <a:off x="609600" y="2590800"/>
          <a:ext cx="8048625" cy="229202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Yonghu</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 Cheong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Hyoungjin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 Jafarian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hj.kwon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1800" b="0" dirty="0" smtClean="0">
                <a:latin typeface="Calibri" panose="020F0502020204030204" pitchFamily="34" charset="0"/>
                <a:ea typeface="굴림" panose="020B0600000101010101" pitchFamily="34" charset="-127"/>
              </a:rPr>
              <a:t>Another alternative for ACK/BA aggregation in UL direction is to use CDMA-based signaling</a:t>
            </a:r>
          </a:p>
          <a:p>
            <a:r>
              <a:rPr lang="en-US" altLang="ko-KR" sz="1800" b="0" dirty="0" smtClean="0">
                <a:latin typeface="Calibri" panose="020F0502020204030204" pitchFamily="34" charset="0"/>
                <a:ea typeface="굴림" panose="020B0600000101010101" pitchFamily="34" charset="-127"/>
              </a:rPr>
              <a:t>While CDMA-based signaling has not been used in recent 802.11 amendments, there has been proposals on using them [5,6]   </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One advantage of using CDMA-based signaling is the ease of error recovery</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Another advantage of CDMA-based signaling is that it can be reused for bandwidth/airtime request for UL aggregation (UL OFDMA/ MU). </a:t>
            </a:r>
          </a:p>
          <a:p>
            <a:pPr lvl="1"/>
            <a:r>
              <a:rPr lang="en-US" altLang="ko-KR" sz="1400" dirty="0" smtClean="0">
                <a:latin typeface="Calibri" panose="020F0502020204030204" pitchFamily="34" charset="0"/>
                <a:ea typeface="굴림" panose="020B0600000101010101" pitchFamily="34" charset="-127"/>
              </a:rPr>
              <a:t>Note that in UL aggregation mechanisms, there need to be an initial exchange between the AP and potential participants STAs in the UL aggregation, so that the AP knows to what STAs to allocate airtime/bandwidth in the upcoming UL OFDMA or UL MU</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Use of CDMA-based signaling is also well known in OFDMA-based cellular technologies</a:t>
            </a:r>
          </a:p>
          <a:p>
            <a:pPr lvl="1">
              <a:defRPr/>
            </a:pPr>
            <a:r>
              <a:rPr lang="en-US" altLang="ko-KR" sz="1600" b="0" dirty="0">
                <a:solidFill>
                  <a:srgbClr val="000000"/>
                </a:solidFill>
                <a:latin typeface="Calibri" panose="020F0502020204030204" pitchFamily="34" charset="0"/>
                <a:ea typeface="굴림" panose="020B0600000101010101" pitchFamily="34" charset="-127"/>
              </a:rPr>
              <a:t>In </a:t>
            </a:r>
            <a:r>
              <a:rPr lang="en-US" altLang="ko-KR" sz="1600" b="0" dirty="0" smtClean="0">
                <a:solidFill>
                  <a:srgbClr val="000000"/>
                </a:solidFill>
                <a:latin typeface="Calibri" panose="020F0502020204030204" pitchFamily="34" charset="0"/>
                <a:ea typeface="굴림" panose="020B0600000101010101" pitchFamily="34" charset="-127"/>
              </a:rPr>
              <a:t>LTE/</a:t>
            </a:r>
            <a:r>
              <a:rPr lang="en-US" altLang="ko-KR" sz="1600" b="0" dirty="0" err="1" smtClean="0">
                <a:solidFill>
                  <a:srgbClr val="000000"/>
                </a:solidFill>
                <a:latin typeface="Calibri" panose="020F0502020204030204" pitchFamily="34" charset="0"/>
                <a:ea typeface="굴림" panose="020B0600000101010101" pitchFamily="34" charset="-127"/>
              </a:rPr>
              <a:t>WiMax</a:t>
            </a:r>
            <a:r>
              <a:rPr lang="en-US" altLang="ko-KR" sz="1600" b="0" dirty="0" smtClean="0">
                <a:solidFill>
                  <a:srgbClr val="000000"/>
                </a:solidFill>
                <a:latin typeface="Calibri" panose="020F0502020204030204" pitchFamily="34" charset="0"/>
                <a:ea typeface="굴림" panose="020B0600000101010101" pitchFamily="34" charset="-127"/>
              </a:rPr>
              <a:t>, there are </a:t>
            </a:r>
            <a:r>
              <a:rPr lang="en-US" altLang="ko-KR" sz="1600" dirty="0" smtClean="0">
                <a:latin typeface="Calibri" panose="020F0502020204030204" pitchFamily="34" charset="0"/>
                <a:ea typeface="굴림" panose="020B0600000101010101" pitchFamily="34" charset="-127"/>
              </a:rPr>
              <a:t>dedicated </a:t>
            </a:r>
            <a:r>
              <a:rPr lang="en-US" altLang="ko-KR" sz="1600" dirty="0">
                <a:latin typeface="Calibri" panose="020F0502020204030204" pitchFamily="34" charset="0"/>
                <a:ea typeface="굴림" panose="020B0600000101010101" pitchFamily="34" charset="-127"/>
              </a:rPr>
              <a:t>common channel where STAs can put their request for UL </a:t>
            </a:r>
            <a:r>
              <a:rPr lang="en-US" altLang="ko-KR" sz="1600" dirty="0" smtClean="0">
                <a:latin typeface="Calibri" panose="020F0502020204030204" pitchFamily="34" charset="0"/>
                <a:ea typeface="굴림" panose="020B0600000101010101" pitchFamily="34" charset="-127"/>
              </a:rPr>
              <a:t>airtime, where such resource is available to all STAs</a:t>
            </a:r>
            <a:endParaRPr lang="en-US" altLang="ko-KR" sz="1600" dirty="0">
              <a:latin typeface="Calibri" panose="020F0502020204030204" pitchFamily="34" charset="0"/>
              <a:ea typeface="굴림" panose="020B0600000101010101" pitchFamily="34" charset="-127"/>
            </a:endParaRPr>
          </a:p>
          <a:p>
            <a:pPr lvl="1">
              <a:defRPr/>
            </a:pPr>
            <a:endParaRPr lang="en-US" altLang="ko-KR" sz="1400" b="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10</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470830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Conclusion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1800" b="0" dirty="0" smtClean="0">
                <a:latin typeface="Calibri" panose="020F0502020204030204" pitchFamily="34" charset="0"/>
                <a:ea typeface="굴림" panose="020B0600000101010101" pitchFamily="34" charset="-127"/>
              </a:rPr>
              <a:t>Short packets/bursts are present with large likelihoods in many applications</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Current aggregation mechanisms in WiFi is mostly suited for large packets, and less suited for short packets. To enhance WiFi MAC efficiency, particularly in dense environments, it is important to offer multi-STA aggregation mechanisms in 11ax</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Another side of the story of multi-STA aggregation is to have efficient aggregation for ACK/BA. While such aggregation can be made available in DL with some spec changes, there is no efficient ACK aggregation mechanism in UL direction</a:t>
            </a:r>
          </a:p>
          <a:p>
            <a:r>
              <a:rPr lang="en-US" altLang="ko-KR" sz="1800" b="0" dirty="0" smtClean="0">
                <a:latin typeface="Calibri" panose="020F0502020204030204" pitchFamily="34" charset="0"/>
                <a:ea typeface="굴림" panose="020B0600000101010101" pitchFamily="34" charset="-127"/>
              </a:rPr>
              <a:t>If UL OFDMA gets adopted in 11ax, it can be used for ACK aggregation. However, consideration needs to be made to make it robust in case of error or missing ACK/BA</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CDMA-based signaling would also offer good tradeoffs for ACK aggregation in UL direction, as well as for bandwidth/airtime request which would be necessary for UL OFDMA and UL MU mechanisms)</a:t>
            </a:r>
            <a:endParaRPr lang="en-US" altLang="ko-KR" sz="1400" b="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11</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1919057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References</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a:xfrm>
            <a:off x="685799" y="1981200"/>
            <a:ext cx="7858125" cy="4114800"/>
          </a:xfrm>
        </p:spPr>
        <p:txBody>
          <a:bodyPr/>
          <a:lstStyle/>
          <a:p>
            <a:pPr marL="0" indent="0">
              <a:buFontTx/>
              <a:buNone/>
              <a:defRPr/>
            </a:pPr>
            <a:r>
              <a:rPr lang="en-US" sz="1800" b="0" dirty="0">
                <a:latin typeface="Calibri" panose="020F0502020204030204" pitchFamily="34" charset="0"/>
              </a:rPr>
              <a:t>[1] </a:t>
            </a:r>
            <a:r>
              <a:rPr lang="en-US" sz="1800" b="0" dirty="0" smtClean="0">
                <a:latin typeface="Calibri" panose="020F0502020204030204" pitchFamily="34" charset="0"/>
              </a:rPr>
              <a:t>“Anatomy </a:t>
            </a:r>
            <a:r>
              <a:rPr lang="en-US" sz="1800" b="0" dirty="0">
                <a:latin typeface="Calibri" panose="020F0502020204030204" pitchFamily="34" charset="0"/>
              </a:rPr>
              <a:t>of WiFi Access Traffic of Smartphones and Implications for Energy Saving </a:t>
            </a:r>
            <a:r>
              <a:rPr lang="en-US" sz="1800" b="0" dirty="0" smtClean="0">
                <a:latin typeface="Calibri" panose="020F0502020204030204" pitchFamily="34" charset="0"/>
              </a:rPr>
              <a:t>Techniques”, </a:t>
            </a:r>
            <a:r>
              <a:rPr lang="en-US" sz="1800" b="0" dirty="0">
                <a:latin typeface="Calibri" panose="020F0502020204030204" pitchFamily="34" charset="0"/>
              </a:rPr>
              <a:t>International Journal of Energy, Information and Communication (</a:t>
            </a:r>
            <a:r>
              <a:rPr lang="en-US" sz="1800" b="0" i="1" dirty="0">
                <a:latin typeface="Calibri" panose="020F0502020204030204" pitchFamily="34" charset="0"/>
              </a:rPr>
              <a:t>IJEIC</a:t>
            </a:r>
            <a:r>
              <a:rPr lang="en-US" sz="1800" b="0" dirty="0">
                <a:latin typeface="Calibri" panose="020F0502020204030204" pitchFamily="34" charset="0"/>
              </a:rPr>
              <a:t>), 3(1):1-16. February, 2012.</a:t>
            </a:r>
            <a:endParaRPr lang="en-US" sz="1800" b="0" dirty="0" smtClean="0">
              <a:latin typeface="Calibri" panose="020F0502020204030204" pitchFamily="34" charset="0"/>
            </a:endParaRPr>
          </a:p>
          <a:p>
            <a:pPr marL="0" indent="0">
              <a:buFontTx/>
              <a:buNone/>
              <a:defRPr/>
            </a:pPr>
            <a:r>
              <a:rPr lang="en-US" sz="1800" b="0" dirty="0" smtClean="0">
                <a:latin typeface="Calibri" panose="020F0502020204030204" pitchFamily="34" charset="0"/>
              </a:rPr>
              <a:t>[2</a:t>
            </a:r>
            <a:r>
              <a:rPr lang="en-US" sz="1800" b="0" dirty="0">
                <a:latin typeface="Calibri" panose="020F0502020204030204" pitchFamily="34" charset="0"/>
              </a:rPr>
              <a:t>] </a:t>
            </a:r>
            <a:r>
              <a:rPr lang="en-US" sz="1800" b="0" dirty="0" smtClean="0">
                <a:latin typeface="Calibri" panose="020F0502020204030204" pitchFamily="34" charset="0"/>
              </a:rPr>
              <a:t>“A </a:t>
            </a:r>
            <a:r>
              <a:rPr lang="en-US" sz="1800" b="0" dirty="0">
                <a:latin typeface="Calibri" panose="020F0502020204030204" pitchFamily="34" charset="0"/>
              </a:rPr>
              <a:t>First Look at Traffic on </a:t>
            </a:r>
            <a:r>
              <a:rPr lang="en-US" sz="1800" b="0" dirty="0" smtClean="0">
                <a:latin typeface="Calibri" panose="020F0502020204030204" pitchFamily="34" charset="0"/>
              </a:rPr>
              <a:t>Smartphones”, </a:t>
            </a:r>
            <a:r>
              <a:rPr lang="en-US" sz="1800" b="0" dirty="0">
                <a:latin typeface="Calibri" panose="020F0502020204030204" pitchFamily="34" charset="0"/>
              </a:rPr>
              <a:t>IMC '10 Proceedings of the 10th ACM SIGCOMM conference on Internet measurement</a:t>
            </a:r>
            <a:endParaRPr lang="en-US" sz="1800" b="0" dirty="0" smtClean="0">
              <a:latin typeface="Calibri" panose="020F0502020204030204" pitchFamily="34" charset="0"/>
            </a:endParaRPr>
          </a:p>
          <a:p>
            <a:pPr marL="0" indent="0">
              <a:buNone/>
              <a:defRPr/>
            </a:pPr>
            <a:r>
              <a:rPr lang="en-US" sz="1800" b="0" dirty="0" smtClean="0">
                <a:latin typeface="Calibri" panose="020F0502020204030204" pitchFamily="34" charset="0"/>
              </a:rPr>
              <a:t>[3] </a:t>
            </a:r>
            <a:r>
              <a:rPr lang="en-US" altLang="ko-KR" sz="1800" b="0" dirty="0" smtClean="0">
                <a:latin typeface="Calibri" panose="020F0502020204030204" pitchFamily="34" charset="0"/>
                <a:ea typeface="굴림" panose="020B0600000101010101" pitchFamily="34" charset="-127"/>
              </a:rPr>
              <a:t>13/1438r0, “</a:t>
            </a:r>
            <a:r>
              <a:rPr lang="en-US" sz="1800" b="0" dirty="0">
                <a:latin typeface="Calibri" panose="020F0502020204030204" pitchFamily="34" charset="0"/>
              </a:rPr>
              <a:t>Traffic Observation and Study on Virtual Desktop Infrastructure</a:t>
            </a:r>
            <a:r>
              <a:rPr lang="en-US" altLang="ko-KR" sz="1800" b="0" dirty="0" smtClean="0">
                <a:latin typeface="Calibri" panose="020F0502020204030204" pitchFamily="34" charset="0"/>
                <a:ea typeface="굴림" panose="020B0600000101010101" pitchFamily="34" charset="-127"/>
              </a:rPr>
              <a:t>”</a:t>
            </a:r>
            <a:endParaRPr lang="en-US" sz="1800" b="0" dirty="0" smtClean="0">
              <a:latin typeface="Calibri" panose="020F0502020204030204" pitchFamily="34" charset="0"/>
            </a:endParaRPr>
          </a:p>
          <a:p>
            <a:pPr marL="0" indent="0">
              <a:buFontTx/>
              <a:buNone/>
              <a:defRPr/>
            </a:pPr>
            <a:r>
              <a:rPr lang="en-US" sz="1800" b="0" dirty="0" smtClean="0">
                <a:latin typeface="Calibri" panose="020F0502020204030204" pitchFamily="34" charset="0"/>
              </a:rPr>
              <a:t>[4] 14/1144r1, “</a:t>
            </a:r>
            <a:r>
              <a:rPr lang="en-US" sz="1800" b="0" dirty="0">
                <a:latin typeface="Calibri" panose="020F0502020204030204" pitchFamily="34" charset="0"/>
              </a:rPr>
              <a:t>Simplified Traffic Model Based On Aggregated Network Statistics</a:t>
            </a:r>
            <a:r>
              <a:rPr lang="en-US" sz="1800" b="0" dirty="0" smtClean="0">
                <a:latin typeface="Calibri" panose="020F0502020204030204" pitchFamily="34" charset="0"/>
              </a:rPr>
              <a:t>”</a:t>
            </a:r>
          </a:p>
          <a:p>
            <a:pPr marL="0" indent="0">
              <a:buFontTx/>
              <a:buNone/>
              <a:defRPr/>
            </a:pPr>
            <a:r>
              <a:rPr lang="en-US" sz="1800" b="0" dirty="0" smtClean="0">
                <a:latin typeface="Calibri" panose="020F0502020204030204" pitchFamily="34" charset="0"/>
              </a:rPr>
              <a:t>[5</a:t>
            </a:r>
            <a:r>
              <a:rPr lang="en-US" sz="1800" b="0" dirty="0">
                <a:latin typeface="Calibri" panose="020F0502020204030204" pitchFamily="34" charset="0"/>
              </a:rPr>
              <a:t>] 11/1564r1, </a:t>
            </a:r>
            <a:r>
              <a:rPr lang="en-US" sz="1800" b="0" dirty="0" smtClean="0">
                <a:latin typeface="Calibri" panose="020F0502020204030204" pitchFamily="34" charset="0"/>
              </a:rPr>
              <a:t>“Sequence design for parallel acknowledgements”</a:t>
            </a:r>
          </a:p>
          <a:p>
            <a:pPr marL="0" indent="0">
              <a:buFontTx/>
              <a:buNone/>
              <a:defRPr/>
            </a:pPr>
            <a:r>
              <a:rPr lang="en-US" sz="1800" b="0" dirty="0" smtClean="0">
                <a:latin typeface="Calibri" panose="020F0502020204030204" pitchFamily="34" charset="0"/>
              </a:rPr>
              <a:t>[6] 14/616r0, “</a:t>
            </a:r>
            <a:r>
              <a:rPr lang="en-US" sz="1800" b="0" dirty="0">
                <a:latin typeface="Calibri" panose="020F0502020204030204" pitchFamily="34" charset="0"/>
              </a:rPr>
              <a:t>CSMA Enhancement Suggestion</a:t>
            </a:r>
            <a:r>
              <a:rPr lang="en-US" sz="1800" b="0" dirty="0" smtClean="0">
                <a:latin typeface="Calibri" panose="020F0502020204030204" pitchFamily="34" charset="0"/>
              </a:rPr>
              <a:t>”</a:t>
            </a:r>
          </a:p>
          <a:p>
            <a:pPr marL="0" indent="0">
              <a:buFontTx/>
              <a:buNone/>
              <a:defRPr/>
            </a:pPr>
            <a:r>
              <a:rPr lang="en-US" sz="1800" b="0" dirty="0" smtClean="0">
                <a:latin typeface="Calibri" panose="020F0502020204030204" pitchFamily="34" charset="0"/>
              </a:rPr>
              <a:t>[7] 14/855r1</a:t>
            </a:r>
            <a:r>
              <a:rPr lang="en-US" sz="1800" b="0" dirty="0">
                <a:latin typeface="Calibri" panose="020F0502020204030204" pitchFamily="34" charset="0"/>
              </a:rPr>
              <a:t>, “Techniques for Short Downlink Frames</a:t>
            </a:r>
            <a:r>
              <a:rPr lang="en-US" sz="1800" b="0" dirty="0" smtClean="0">
                <a:latin typeface="Calibri" panose="020F0502020204030204" pitchFamily="34" charset="0"/>
              </a:rPr>
              <a:t>”</a:t>
            </a:r>
          </a:p>
          <a:p>
            <a:pPr marL="0" indent="0">
              <a:buFontTx/>
              <a:buNone/>
              <a:defRPr/>
            </a:pPr>
            <a:r>
              <a:rPr lang="en-US" sz="1800" b="0" dirty="0" smtClean="0">
                <a:latin typeface="Calibri" panose="020F0502020204030204" pitchFamily="34" charset="0"/>
              </a:rPr>
              <a:t>[8] 14/546r1</a:t>
            </a:r>
            <a:r>
              <a:rPr lang="en-US" sz="1800" b="0" dirty="0">
                <a:latin typeface="Calibri" panose="020F0502020204030204" pitchFamily="34" charset="0"/>
              </a:rPr>
              <a:t>, </a:t>
            </a:r>
            <a:r>
              <a:rPr lang="en-US" sz="1800" b="0" dirty="0" smtClean="0">
                <a:latin typeface="Calibri" panose="020F0502020204030204" pitchFamily="34" charset="0"/>
              </a:rPr>
              <a:t>“Packet Traffic Measurements Around Boulder, Colorado</a:t>
            </a:r>
            <a:r>
              <a:rPr lang="en-US" sz="1800" b="0" dirty="0">
                <a:latin typeface="Calibri" panose="020F0502020204030204" pitchFamily="34" charset="0"/>
              </a:rPr>
              <a:t>”</a:t>
            </a:r>
            <a:endParaRPr lang="en-US" sz="1800" b="0" dirty="0" smtClean="0">
              <a:latin typeface="Calibri" panose="020F0502020204030204" pitchFamily="34" charset="0"/>
            </a:endParaRPr>
          </a:p>
          <a:p>
            <a:pPr marL="0" indent="0">
              <a:buFontTx/>
              <a:buNone/>
              <a:defRPr/>
            </a:pPr>
            <a:endParaRPr lang="en-US" sz="1800" b="0" dirty="0">
              <a:latin typeface="Calibri" panose="020F0502020204030204" pitchFamily="34" charset="0"/>
            </a:endParaRPr>
          </a:p>
        </p:txBody>
      </p:sp>
      <p:sp>
        <p:nvSpPr>
          <p:cNvPr id="7172"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12</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3578493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Appendix: Short bursts are also highly likely</a:t>
            </a:r>
            <a:endParaRPr lang="ko-KR" altLang="en-US" sz="4000" dirty="0" smtClean="0">
              <a:latin typeface="Calibri" panose="020F0502020204030204" pitchFamily="34" charset="0"/>
              <a:ea typeface="굴림" panose="020B0600000101010101" pitchFamily="34" charset="-127"/>
            </a:endParaRPr>
          </a:p>
        </p:txBody>
      </p:sp>
      <p:sp>
        <p:nvSpPr>
          <p:cNvPr id="6148"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13</a:t>
            </a:fld>
            <a:endParaRPr lang="en-US" altLang="zh-CN" sz="1200" b="0" smtClean="0">
              <a:ea typeface="宋体" panose="02010600030101010101" pitchFamily="2" charset="-122"/>
            </a:endParaRPr>
          </a:p>
        </p:txBody>
      </p:sp>
      <p:sp>
        <p:nvSpPr>
          <p:cNvPr id="2" name="Content Placeholder 1"/>
          <p:cNvSpPr>
            <a:spLocks noGrp="1"/>
          </p:cNvSpPr>
          <p:nvPr>
            <p:ph idx="1"/>
          </p:nvPr>
        </p:nvSpPr>
        <p:spPr>
          <a:xfrm>
            <a:off x="381000" y="1828800"/>
            <a:ext cx="8305800" cy="1524000"/>
          </a:xfrm>
        </p:spPr>
        <p:txBody>
          <a:bodyPr/>
          <a:lstStyle/>
          <a:p>
            <a:pPr>
              <a:defRPr/>
            </a:pPr>
            <a:r>
              <a:rPr lang="en-US" altLang="ko-KR" sz="2000" b="0" dirty="0" smtClean="0">
                <a:latin typeface="Calibri" panose="020F0502020204030204" pitchFamily="34" charset="0"/>
                <a:ea typeface="굴림" panose="020B0600000101010101" pitchFamily="34" charset="-127"/>
              </a:rPr>
              <a:t>To see how effective AMPDU/AMSDU are, we should look at total length of all packets within a burst, i.e. burst size</a:t>
            </a:r>
            <a:endParaRPr lang="en-US" altLang="ko-KR" sz="1800" b="0" dirty="0" smtClean="0">
              <a:latin typeface="Calibri" panose="020F0502020204030204" pitchFamily="34" charset="0"/>
              <a:ea typeface="굴림" panose="020B0600000101010101" pitchFamily="34" charset="-127"/>
            </a:endParaRPr>
          </a:p>
          <a:p>
            <a:pPr>
              <a:defRPr/>
            </a:pPr>
            <a:r>
              <a:rPr lang="en-US" altLang="ko-KR" sz="1800" b="0" dirty="0" smtClean="0">
                <a:latin typeface="Calibri" panose="020F0502020204030204" pitchFamily="34" charset="0"/>
                <a:ea typeface="굴림" panose="020B0600000101010101" pitchFamily="34" charset="-127"/>
              </a:rPr>
              <a:t>Reported measurement of [1] shows that the burst size is &lt;1000B with &gt;%80 chance for UL. For DL, excluding video applications, the burst size is &lt;2000B with &gt;%40 chance and varies significantly across applications</a:t>
            </a:r>
            <a:endParaRPr lang="en-US" altLang="ko-KR" sz="1600" b="0" dirty="0" smtClean="0">
              <a:latin typeface="Calibri" panose="020F0502020204030204" pitchFamily="34" charset="0"/>
              <a:ea typeface="굴림" panose="020B0600000101010101" pitchFamily="34" charset="-127"/>
            </a:endParaRPr>
          </a:p>
        </p:txBody>
      </p:sp>
      <p:pic>
        <p:nvPicPr>
          <p:cNvPr id="5" name="Picture 4"/>
          <p:cNvPicPr>
            <a:picLocks noChangeAspect="1"/>
          </p:cNvPicPr>
          <p:nvPr/>
        </p:nvPicPr>
        <p:blipFill>
          <a:blip r:embed="rId2"/>
          <a:stretch>
            <a:fillRect/>
          </a:stretch>
        </p:blipFill>
        <p:spPr>
          <a:xfrm>
            <a:off x="0" y="3657599"/>
            <a:ext cx="4648200" cy="2784870"/>
          </a:xfrm>
          <a:prstGeom prst="rect">
            <a:avLst/>
          </a:prstGeom>
        </p:spPr>
      </p:pic>
      <p:pic>
        <p:nvPicPr>
          <p:cNvPr id="6" name="Picture 5"/>
          <p:cNvPicPr>
            <a:picLocks noChangeAspect="1"/>
          </p:cNvPicPr>
          <p:nvPr/>
        </p:nvPicPr>
        <p:blipFill>
          <a:blip r:embed="rId3"/>
          <a:stretch>
            <a:fillRect/>
          </a:stretch>
        </p:blipFill>
        <p:spPr>
          <a:xfrm>
            <a:off x="4419600" y="3612767"/>
            <a:ext cx="4724399" cy="2864233"/>
          </a:xfrm>
          <a:prstGeom prst="rect">
            <a:avLst/>
          </a:prstGeom>
        </p:spPr>
      </p:pic>
      <p:sp>
        <p:nvSpPr>
          <p:cNvPr id="7" name="TextBox 6"/>
          <p:cNvSpPr txBox="1"/>
          <p:nvPr/>
        </p:nvSpPr>
        <p:spPr>
          <a:xfrm>
            <a:off x="3875002" y="3886200"/>
            <a:ext cx="468398" cy="338554"/>
          </a:xfrm>
          <a:prstGeom prst="rect">
            <a:avLst/>
          </a:prstGeom>
          <a:noFill/>
        </p:spPr>
        <p:txBody>
          <a:bodyPr wrap="none" rtlCol="0">
            <a:spAutoFit/>
          </a:bodyPr>
          <a:lstStyle/>
          <a:p>
            <a:r>
              <a:rPr lang="en-US" sz="1600" b="1" dirty="0" smtClean="0"/>
              <a:t>UL</a:t>
            </a:r>
            <a:endParaRPr lang="en-US" b="1" dirty="0"/>
          </a:p>
        </p:txBody>
      </p:sp>
      <p:sp>
        <p:nvSpPr>
          <p:cNvPr id="10" name="TextBox 9"/>
          <p:cNvSpPr txBox="1"/>
          <p:nvPr/>
        </p:nvSpPr>
        <p:spPr>
          <a:xfrm>
            <a:off x="5181600" y="3886200"/>
            <a:ext cx="468398" cy="338554"/>
          </a:xfrm>
          <a:prstGeom prst="rect">
            <a:avLst/>
          </a:prstGeom>
          <a:noFill/>
        </p:spPr>
        <p:txBody>
          <a:bodyPr wrap="none" rtlCol="0">
            <a:spAutoFit/>
          </a:bodyPr>
          <a:lstStyle/>
          <a:p>
            <a:r>
              <a:rPr lang="en-US" sz="1600" b="1" dirty="0" smtClean="0"/>
              <a:t>DL</a:t>
            </a:r>
            <a:endParaRPr lang="en-US" b="1" dirty="0"/>
          </a:p>
        </p:txBody>
      </p:sp>
    </p:spTree>
    <p:extLst>
      <p:ext uri="{BB962C8B-B14F-4D97-AF65-F5344CB8AC3E}">
        <p14:creationId xmlns:p14="http://schemas.microsoft.com/office/powerpoint/2010/main" val="4248843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Many applications generate bursts with few packets</a:t>
            </a:r>
            <a:endParaRPr lang="ko-KR" altLang="en-US" sz="4000" dirty="0" smtClean="0">
              <a:latin typeface="Calibri" panose="020F0502020204030204" pitchFamily="34" charset="0"/>
              <a:ea typeface="굴림" panose="020B0600000101010101" pitchFamily="34" charset="-127"/>
            </a:endParaRPr>
          </a:p>
        </p:txBody>
      </p:sp>
      <p:sp>
        <p:nvSpPr>
          <p:cNvPr id="6148"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14</a:t>
            </a:fld>
            <a:endParaRPr lang="en-US" altLang="zh-CN" sz="1200" b="0" smtClean="0">
              <a:ea typeface="宋体" panose="02010600030101010101" pitchFamily="2" charset="-122"/>
            </a:endParaRPr>
          </a:p>
        </p:txBody>
      </p:sp>
      <p:sp>
        <p:nvSpPr>
          <p:cNvPr id="2" name="Content Placeholder 1"/>
          <p:cNvSpPr>
            <a:spLocks noGrp="1"/>
          </p:cNvSpPr>
          <p:nvPr>
            <p:ph idx="1"/>
          </p:nvPr>
        </p:nvSpPr>
        <p:spPr>
          <a:xfrm>
            <a:off x="381000" y="1828800"/>
            <a:ext cx="8305800" cy="1219200"/>
          </a:xfrm>
        </p:spPr>
        <p:txBody>
          <a:bodyPr/>
          <a:lstStyle/>
          <a:p>
            <a:pPr>
              <a:defRPr/>
            </a:pPr>
            <a:r>
              <a:rPr lang="en-US" altLang="ko-KR" sz="2000" dirty="0" smtClean="0">
                <a:latin typeface="Calibri" panose="020F0502020204030204" pitchFamily="34" charset="0"/>
                <a:ea typeface="굴림" panose="020B0600000101010101" pitchFamily="34" charset="-127"/>
              </a:rPr>
              <a:t>Number of packets per burst</a:t>
            </a:r>
          </a:p>
          <a:p>
            <a:pPr lvl="1">
              <a:defRPr/>
            </a:pPr>
            <a:r>
              <a:rPr lang="en-US" altLang="ko-KR" sz="1800" dirty="0" smtClean="0">
                <a:latin typeface="Calibri" panose="020F0502020204030204" pitchFamily="34" charset="0"/>
                <a:ea typeface="굴림" panose="020B0600000101010101" pitchFamily="34" charset="-127"/>
              </a:rPr>
              <a:t>Number of packets per UL bursts is very small, with ~70%/70%/80%/100% of bursts have 1-2 packets for Facebook/Web/YouTube/Skype applications</a:t>
            </a:r>
          </a:p>
          <a:p>
            <a:pPr lvl="1">
              <a:defRPr/>
            </a:pPr>
            <a:r>
              <a:rPr lang="en-US" altLang="ko-KR" sz="1800" dirty="0" smtClean="0">
                <a:latin typeface="Calibri" panose="020F0502020204030204" pitchFamily="34" charset="0"/>
                <a:ea typeface="굴림" panose="020B0600000101010101" pitchFamily="34" charset="-127"/>
              </a:rPr>
              <a:t>For DL, the trend is similar for Web/Skype but YouTube has single packet per burst for 25% of times </a:t>
            </a:r>
          </a:p>
        </p:txBody>
      </p:sp>
      <p:pic>
        <p:nvPicPr>
          <p:cNvPr id="3" name="Picture 2"/>
          <p:cNvPicPr>
            <a:picLocks noChangeAspect="1"/>
          </p:cNvPicPr>
          <p:nvPr/>
        </p:nvPicPr>
        <p:blipFill>
          <a:blip r:embed="rId2"/>
          <a:stretch>
            <a:fillRect/>
          </a:stretch>
        </p:blipFill>
        <p:spPr>
          <a:xfrm>
            <a:off x="1743075" y="3429000"/>
            <a:ext cx="5657850" cy="3048000"/>
          </a:xfrm>
          <a:prstGeom prst="rect">
            <a:avLst/>
          </a:prstGeom>
        </p:spPr>
      </p:pic>
      <p:sp>
        <p:nvSpPr>
          <p:cNvPr id="7" name="TextBox 6"/>
          <p:cNvSpPr txBox="1"/>
          <p:nvPr/>
        </p:nvSpPr>
        <p:spPr>
          <a:xfrm>
            <a:off x="6389602" y="3733800"/>
            <a:ext cx="468398" cy="338554"/>
          </a:xfrm>
          <a:prstGeom prst="rect">
            <a:avLst/>
          </a:prstGeom>
          <a:noFill/>
        </p:spPr>
        <p:txBody>
          <a:bodyPr wrap="none" rtlCol="0">
            <a:spAutoFit/>
          </a:bodyPr>
          <a:lstStyle/>
          <a:p>
            <a:r>
              <a:rPr lang="en-US" sz="1600" b="1" dirty="0" smtClean="0"/>
              <a:t>UL</a:t>
            </a:r>
            <a:endParaRPr lang="en-US" b="1" dirty="0"/>
          </a:p>
        </p:txBody>
      </p:sp>
    </p:spTree>
    <p:extLst>
      <p:ext uri="{BB962C8B-B14F-4D97-AF65-F5344CB8AC3E}">
        <p14:creationId xmlns:p14="http://schemas.microsoft.com/office/powerpoint/2010/main" val="795511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a:solidFill>
                  <a:srgbClr val="000000"/>
                </a:solidFill>
                <a:latin typeface="Calibri" panose="020F0502020204030204" pitchFamily="34" charset="0"/>
                <a:ea typeface="굴림" panose="020B0600000101010101" pitchFamily="34" charset="-127"/>
              </a:rPr>
              <a:t>Short </a:t>
            </a:r>
            <a:r>
              <a:rPr lang="en-US" altLang="ko-KR" dirty="0" smtClean="0">
                <a:solidFill>
                  <a:srgbClr val="000000"/>
                </a:solidFill>
                <a:latin typeface="Calibri" panose="020F0502020204030204" pitchFamily="34" charset="0"/>
                <a:ea typeface="굴림" panose="020B0600000101010101" pitchFamily="34" charset="-127"/>
              </a:rPr>
              <a:t>packets are highly likely in many applications</a:t>
            </a:r>
            <a:endParaRPr lang="ko-KR" altLang="en-US" sz="4000" dirty="0" smtClean="0">
              <a:latin typeface="Calibri" panose="020F0502020204030204" pitchFamily="34" charset="0"/>
              <a:ea typeface="굴림" panose="020B0600000101010101" pitchFamily="34" charset="-127"/>
            </a:endParaRPr>
          </a:p>
        </p:txBody>
      </p:sp>
      <p:sp>
        <p:nvSpPr>
          <p:cNvPr id="6148"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2</a:t>
            </a:fld>
            <a:endParaRPr lang="en-US" altLang="zh-CN" sz="1200" b="0" smtClean="0">
              <a:ea typeface="宋体" panose="02010600030101010101" pitchFamily="2" charset="-122"/>
            </a:endParaRPr>
          </a:p>
        </p:txBody>
      </p:sp>
      <p:sp>
        <p:nvSpPr>
          <p:cNvPr id="2" name="Content Placeholder 1"/>
          <p:cNvSpPr>
            <a:spLocks noGrp="1"/>
          </p:cNvSpPr>
          <p:nvPr>
            <p:ph idx="1"/>
          </p:nvPr>
        </p:nvSpPr>
        <p:spPr/>
        <p:txBody>
          <a:bodyPr/>
          <a:lstStyle/>
          <a:p>
            <a:pPr>
              <a:defRPr/>
            </a:pPr>
            <a:r>
              <a:rPr lang="en-US" altLang="ko-KR" sz="2000" b="0" dirty="0" smtClean="0">
                <a:latin typeface="Calibri" panose="020F0502020204030204" pitchFamily="34" charset="0"/>
                <a:ea typeface="굴림" panose="020B0600000101010101" pitchFamily="34" charset="-127"/>
              </a:rPr>
              <a:t>In past meetings, several contributions showed that measured traffic for variety of applications has large likelihood for short packets [3,4,8], and there are network applications that also generate short packets [7]</a:t>
            </a:r>
          </a:p>
          <a:p>
            <a:pPr>
              <a:defRPr/>
            </a:pPr>
            <a:endParaRPr lang="en-US" altLang="ko-KR" sz="2000" b="0" dirty="0" smtClean="0">
              <a:latin typeface="Calibri" panose="020F0502020204030204" pitchFamily="34" charset="0"/>
              <a:ea typeface="굴림" panose="020B0600000101010101" pitchFamily="34" charset="-127"/>
            </a:endParaRPr>
          </a:p>
          <a:p>
            <a:pPr>
              <a:defRPr/>
            </a:pPr>
            <a:r>
              <a:rPr lang="en-US" altLang="ko-KR" sz="2000" b="0" dirty="0" smtClean="0">
                <a:latin typeface="Calibri" panose="020F0502020204030204" pitchFamily="34" charset="0"/>
                <a:ea typeface="굴림" panose="020B0600000101010101" pitchFamily="34" charset="-127"/>
              </a:rPr>
              <a:t>Detailed </a:t>
            </a:r>
            <a:r>
              <a:rPr lang="en-US" altLang="ko-KR" sz="2000" b="0" dirty="0">
                <a:latin typeface="Calibri" panose="020F0502020204030204" pitchFamily="34" charset="0"/>
                <a:ea typeface="굴림" panose="020B0600000101010101" pitchFamily="34" charset="-127"/>
              </a:rPr>
              <a:t>measurements show that </a:t>
            </a:r>
            <a:r>
              <a:rPr lang="en-US" altLang="ko-KR" sz="2000" b="0" dirty="0" smtClean="0">
                <a:latin typeface="Calibri" panose="020F0502020204030204" pitchFamily="34" charset="0"/>
                <a:ea typeface="굴림" panose="020B0600000101010101" pitchFamily="34" charset="-127"/>
              </a:rPr>
              <a:t>while there </a:t>
            </a:r>
            <a:r>
              <a:rPr lang="en-US" altLang="ko-KR" sz="2000" b="0" dirty="0">
                <a:latin typeface="Calibri" panose="020F0502020204030204" pitchFamily="34" charset="0"/>
                <a:ea typeface="굴림" panose="020B0600000101010101" pitchFamily="34" charset="-127"/>
              </a:rPr>
              <a:t>are high probability for short packets for </a:t>
            </a:r>
            <a:r>
              <a:rPr lang="en-US" altLang="ko-KR" sz="2000" b="0" dirty="0" smtClean="0">
                <a:latin typeface="Calibri" panose="020F0502020204030204" pitchFamily="34" charset="0"/>
                <a:ea typeface="굴림" panose="020B0600000101010101" pitchFamily="34" charset="-127"/>
              </a:rPr>
              <a:t>UL/DL</a:t>
            </a:r>
            <a:r>
              <a:rPr lang="en-US" altLang="ko-KR" sz="2000" b="0" dirty="0">
                <a:latin typeface="Calibri" panose="020F0502020204030204" pitchFamily="34" charset="0"/>
                <a:ea typeface="굴림" panose="020B0600000101010101" pitchFamily="34" charset="-127"/>
              </a:rPr>
              <a:t>, </a:t>
            </a:r>
            <a:r>
              <a:rPr lang="en-US" altLang="ko-KR" sz="2000" b="0" dirty="0" smtClean="0">
                <a:latin typeface="Calibri" panose="020F0502020204030204" pitchFamily="34" charset="0"/>
                <a:ea typeface="굴림" panose="020B0600000101010101" pitchFamily="34" charset="-127"/>
              </a:rPr>
              <a:t>even shorter </a:t>
            </a:r>
            <a:r>
              <a:rPr lang="en-US" altLang="ko-KR" sz="2000" b="0" dirty="0">
                <a:latin typeface="Calibri" panose="020F0502020204030204" pitchFamily="34" charset="0"/>
                <a:ea typeface="굴림" panose="020B0600000101010101" pitchFamily="34" charset="-127"/>
              </a:rPr>
              <a:t>packet </a:t>
            </a:r>
            <a:r>
              <a:rPr lang="en-US" altLang="ko-KR" sz="2000" b="0" dirty="0" smtClean="0">
                <a:latin typeface="Calibri" panose="020F0502020204030204" pitchFamily="34" charset="0"/>
                <a:ea typeface="굴림" panose="020B0600000101010101" pitchFamily="34" charset="-127"/>
              </a:rPr>
              <a:t>are likely for </a:t>
            </a:r>
            <a:r>
              <a:rPr lang="en-US" altLang="ko-KR" sz="2000" b="0" dirty="0">
                <a:latin typeface="Calibri" panose="020F0502020204030204" pitchFamily="34" charset="0"/>
                <a:ea typeface="굴림" panose="020B0600000101010101" pitchFamily="34" charset="-127"/>
              </a:rPr>
              <a:t>UL </a:t>
            </a:r>
          </a:p>
          <a:p>
            <a:pPr>
              <a:defRPr/>
            </a:pPr>
            <a:endParaRPr lang="en-US" altLang="ko-KR" sz="2000" dirty="0" smtClean="0">
              <a:latin typeface="Calibri" panose="020F0502020204030204" pitchFamily="34" charset="0"/>
              <a:ea typeface="굴림" panose="020B0600000101010101" pitchFamily="34" charset="-127"/>
            </a:endParaRPr>
          </a:p>
          <a:p>
            <a:pPr>
              <a:defRPr/>
            </a:pPr>
            <a:r>
              <a:rPr lang="en-US" altLang="ko-KR" sz="2000" b="0" dirty="0" smtClean="0">
                <a:latin typeface="Calibri" panose="020F0502020204030204" pitchFamily="34" charset="0"/>
                <a:ea typeface="굴림" panose="020B0600000101010101" pitchFamily="34" charset="-127"/>
              </a:rPr>
              <a:t>Smartphone traffic measurements for variety of applications such as YouTube, web browsing, Facebook, Skype </a:t>
            </a:r>
            <a:r>
              <a:rPr lang="en-US" altLang="ko-KR" sz="2000" b="0" dirty="0" err="1" smtClean="0">
                <a:latin typeface="Calibri" panose="020F0502020204030204" pitchFamily="34" charset="0"/>
                <a:ea typeface="굴림" panose="020B0600000101010101" pitchFamily="34" charset="-127"/>
              </a:rPr>
              <a:t>etc</a:t>
            </a:r>
            <a:r>
              <a:rPr lang="en-US" altLang="ko-KR" sz="2000" b="0" dirty="0" smtClean="0">
                <a:latin typeface="Calibri" panose="020F0502020204030204" pitchFamily="34" charset="0"/>
                <a:ea typeface="굴림" panose="020B0600000101010101" pitchFamily="34" charset="-127"/>
              </a:rPr>
              <a:t> shows that [1]:</a:t>
            </a:r>
            <a:endParaRPr lang="en-US" altLang="ko-KR" sz="800" b="0" dirty="0" smtClean="0">
              <a:latin typeface="Calibri" panose="020F0502020204030204" pitchFamily="34" charset="0"/>
              <a:ea typeface="굴림" panose="020B0600000101010101" pitchFamily="34" charset="-127"/>
            </a:endParaRPr>
          </a:p>
          <a:p>
            <a:pPr lvl="1">
              <a:defRPr/>
            </a:pPr>
            <a:r>
              <a:rPr lang="en-US" altLang="ko-KR" sz="1800" dirty="0" smtClean="0">
                <a:latin typeface="Calibri" panose="020F0502020204030204" pitchFamily="34" charset="0"/>
                <a:ea typeface="굴림" panose="020B0600000101010101" pitchFamily="34" charset="-127"/>
              </a:rPr>
              <a:t>Packet sizes are mostly short</a:t>
            </a:r>
          </a:p>
          <a:p>
            <a:pPr lvl="1">
              <a:defRPr/>
            </a:pPr>
            <a:r>
              <a:rPr lang="en-US" altLang="ko-KR" sz="1800" dirty="0" smtClean="0">
                <a:latin typeface="Calibri" panose="020F0502020204030204" pitchFamily="34" charset="0"/>
                <a:ea typeface="굴림" panose="020B0600000101010101" pitchFamily="34" charset="-127"/>
              </a:rPr>
              <a:t>Number of packets per burst are mostly a few</a:t>
            </a:r>
          </a:p>
          <a:p>
            <a:pPr lvl="1">
              <a:defRPr/>
            </a:pPr>
            <a:r>
              <a:rPr lang="en-US" altLang="ko-KR" sz="1800" dirty="0" smtClean="0">
                <a:latin typeface="Calibri" panose="020F0502020204030204" pitchFamily="34" charset="0"/>
                <a:ea typeface="굴림" panose="020B0600000101010101" pitchFamily="34" charset="-127"/>
              </a:rPr>
              <a:t>Burst inter-arrival time are mostly in order of milliseconds</a:t>
            </a:r>
          </a:p>
          <a:p>
            <a:pPr lvl="1">
              <a:defRPr/>
            </a:pPr>
            <a:endParaRPr lang="en-US" altLang="ko-KR" sz="1800" dirty="0">
              <a:latin typeface="Calibri" panose="020F0502020204030204" pitchFamily="34" charset="0"/>
              <a:ea typeface="굴림" panose="020B0600000101010101" pitchFamily="34" charset="-127"/>
            </a:endParaRPr>
          </a:p>
          <a:p>
            <a:pPr>
              <a:defRPr/>
            </a:pPr>
            <a:endParaRPr lang="en-US" altLang="ko-KR" sz="2200" b="0" dirty="0" smtClean="0">
              <a:latin typeface="Calibri" panose="020F0502020204030204" pitchFamily="34" charset="0"/>
              <a:ea typeface="굴림" panose="020B0600000101010101" pitchFamily="34" charset="-127"/>
            </a:endParaRPr>
          </a:p>
          <a:p>
            <a:pPr>
              <a:defRPr/>
            </a:pPr>
            <a:endParaRPr lang="en-US" altLang="ko-KR" sz="1800" dirty="0" smtClean="0">
              <a:latin typeface="Calibri" panose="020F0502020204030204" pitchFamily="34" charset="0"/>
              <a:ea typeface="굴림" panose="020B0600000101010101" pitchFamily="34" charset="-127"/>
            </a:endParaRPr>
          </a:p>
        </p:txBody>
      </p:sp>
    </p:spTree>
    <p:extLst>
      <p:ext uri="{BB962C8B-B14F-4D97-AF65-F5344CB8AC3E}">
        <p14:creationId xmlns:p14="http://schemas.microsoft.com/office/powerpoint/2010/main" val="247586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a:solidFill>
                  <a:srgbClr val="000000"/>
                </a:solidFill>
                <a:latin typeface="Calibri" panose="020F0502020204030204" pitchFamily="34" charset="0"/>
                <a:ea typeface="굴림" panose="020B0600000101010101" pitchFamily="34" charset="-127"/>
              </a:rPr>
              <a:t>Short packets are highly likely in many applications</a:t>
            </a:r>
            <a:endParaRPr lang="ko-KR" altLang="en-US" sz="4000" dirty="0" smtClean="0">
              <a:ea typeface="굴림" panose="020B0600000101010101" pitchFamily="34" charset="-127"/>
            </a:endParaRPr>
          </a:p>
        </p:txBody>
      </p:sp>
      <p:sp>
        <p:nvSpPr>
          <p:cNvPr id="6148"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3</a:t>
            </a:fld>
            <a:endParaRPr lang="en-US" altLang="zh-CN" sz="1200" b="0" smtClean="0">
              <a:ea typeface="宋体" panose="02010600030101010101" pitchFamily="2" charset="-122"/>
            </a:endParaRPr>
          </a:p>
        </p:txBody>
      </p:sp>
      <p:sp>
        <p:nvSpPr>
          <p:cNvPr id="2" name="Content Placeholder 1"/>
          <p:cNvSpPr>
            <a:spLocks noGrp="1"/>
          </p:cNvSpPr>
          <p:nvPr>
            <p:ph idx="1"/>
          </p:nvPr>
        </p:nvSpPr>
        <p:spPr>
          <a:xfrm>
            <a:off x="381000" y="1828800"/>
            <a:ext cx="8305800" cy="1676400"/>
          </a:xfrm>
        </p:spPr>
        <p:txBody>
          <a:bodyPr/>
          <a:lstStyle/>
          <a:p>
            <a:pPr>
              <a:defRPr/>
            </a:pPr>
            <a:r>
              <a:rPr lang="en-US" altLang="ko-KR" sz="2000" b="0" dirty="0" smtClean="0">
                <a:latin typeface="Calibri" panose="020F0502020204030204" pitchFamily="34" charset="0"/>
                <a:ea typeface="굴림" panose="020B0600000101010101" pitchFamily="34" charset="-127"/>
              </a:rPr>
              <a:t>For instance, traffic measurement on packet size reveals that packet size </a:t>
            </a:r>
            <a:r>
              <a:rPr lang="en-US" altLang="ko-KR" sz="1800" b="0" dirty="0" smtClean="0">
                <a:latin typeface="Calibri" panose="020F0502020204030204" pitchFamily="34" charset="0"/>
                <a:ea typeface="굴림" panose="020B0600000101010101" pitchFamily="34" charset="-127"/>
              </a:rPr>
              <a:t>is &lt;66B with &gt;75% chance for UL, and &lt;1500B with %40 chance for DL [1]</a:t>
            </a:r>
          </a:p>
          <a:p>
            <a:pPr>
              <a:defRPr/>
            </a:pPr>
            <a:r>
              <a:rPr lang="en-US" altLang="ko-KR" sz="1800" b="0" dirty="0">
                <a:latin typeface="Calibri" panose="020F0502020204030204" pitchFamily="34" charset="0"/>
                <a:ea typeface="굴림" panose="020B0600000101010101" pitchFamily="34" charset="-127"/>
              </a:rPr>
              <a:t>See Appendix for </a:t>
            </a:r>
            <a:r>
              <a:rPr lang="en-US" altLang="ko-KR" sz="1800" b="0" dirty="0" smtClean="0">
                <a:latin typeface="Calibri" panose="020F0502020204030204" pitchFamily="34" charset="0"/>
                <a:ea typeface="굴림" panose="020B0600000101010101" pitchFamily="34" charset="-127"/>
              </a:rPr>
              <a:t>more details</a:t>
            </a:r>
          </a:p>
        </p:txBody>
      </p:sp>
      <p:pic>
        <p:nvPicPr>
          <p:cNvPr id="3" name="Picture 2"/>
          <p:cNvPicPr>
            <a:picLocks noChangeAspect="1"/>
          </p:cNvPicPr>
          <p:nvPr/>
        </p:nvPicPr>
        <p:blipFill>
          <a:blip r:embed="rId2"/>
          <a:stretch>
            <a:fillRect/>
          </a:stretch>
        </p:blipFill>
        <p:spPr>
          <a:xfrm>
            <a:off x="1174259" y="2820987"/>
            <a:ext cx="6369541" cy="3656013"/>
          </a:xfrm>
          <a:prstGeom prst="rect">
            <a:avLst/>
          </a:prstGeom>
        </p:spPr>
      </p:pic>
    </p:spTree>
    <p:extLst>
      <p:ext uri="{BB962C8B-B14F-4D97-AF65-F5344CB8AC3E}">
        <p14:creationId xmlns:p14="http://schemas.microsoft.com/office/powerpoint/2010/main" val="3187892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How well WiFi fits to short packets?</a:t>
            </a:r>
            <a:endParaRPr lang="ko-KR" altLang="en-US" sz="4000" dirty="0" smtClean="0">
              <a:latin typeface="Calibri" panose="020F0502020204030204" pitchFamily="34" charset="0"/>
              <a:ea typeface="굴림" panose="020B0600000101010101" pitchFamily="34" charset="-127"/>
            </a:endParaRPr>
          </a:p>
        </p:txBody>
      </p:sp>
      <p:sp>
        <p:nvSpPr>
          <p:cNvPr id="5123" name="내용 개체 틀 2"/>
          <p:cNvSpPr>
            <a:spLocks noGrp="1"/>
          </p:cNvSpPr>
          <p:nvPr>
            <p:ph idx="1"/>
          </p:nvPr>
        </p:nvSpPr>
        <p:spPr>
          <a:xfrm>
            <a:off x="381000" y="1676400"/>
            <a:ext cx="8305800" cy="4495800"/>
          </a:xfrm>
        </p:spPr>
        <p:txBody>
          <a:bodyPr/>
          <a:lstStyle/>
          <a:p>
            <a:r>
              <a:rPr lang="en-US" altLang="ko-KR" sz="2000" b="0" dirty="0" smtClean="0">
                <a:latin typeface="Calibri" panose="020F0502020204030204" pitchFamily="34" charset="0"/>
                <a:ea typeface="굴림" panose="020B0600000101010101" pitchFamily="34" charset="-127"/>
              </a:rPr>
              <a:t>11n/ac have added/extended AMPDU for single-STA aggregation so MPDUs can be aggregated if they arrive within the same burst, or within some time limit</a:t>
            </a:r>
          </a:p>
          <a:p>
            <a:endParaRPr lang="en-US" altLang="ko-KR" sz="2000" b="0" dirty="0" smtClean="0">
              <a:latin typeface="Calibri" panose="020F0502020204030204" pitchFamily="34" charset="0"/>
              <a:ea typeface="굴림" panose="020B0600000101010101" pitchFamily="34" charset="-127"/>
            </a:endParaRPr>
          </a:p>
          <a:p>
            <a:r>
              <a:rPr lang="en-US" altLang="ko-KR" sz="2000" b="0" dirty="0" smtClean="0">
                <a:latin typeface="Calibri" panose="020F0502020204030204" pitchFamily="34" charset="0"/>
                <a:ea typeface="굴림" panose="020B0600000101010101" pitchFamily="34" charset="-127"/>
              </a:rPr>
              <a:t>Measurements on burst size of many applications show that there is high chance even for short bursts</a:t>
            </a:r>
          </a:p>
          <a:p>
            <a:pPr marL="0" indent="0">
              <a:buNone/>
            </a:pPr>
            <a:endParaRPr lang="en-US" altLang="ko-KR" sz="2000" b="0" dirty="0" smtClean="0">
              <a:latin typeface="Calibri" panose="020F0502020204030204" pitchFamily="34" charset="0"/>
              <a:ea typeface="굴림" panose="020B0600000101010101" pitchFamily="34" charset="-127"/>
            </a:endParaRPr>
          </a:p>
          <a:p>
            <a:r>
              <a:rPr lang="en-US" altLang="ko-KR" sz="2000" b="0" dirty="0" smtClean="0">
                <a:latin typeface="Calibri" panose="020F0502020204030204" pitchFamily="34" charset="0"/>
                <a:ea typeface="굴림" panose="020B0600000101010101" pitchFamily="34" charset="-127"/>
              </a:rPr>
              <a:t>WiFi has large overhead for short payloads</a:t>
            </a:r>
          </a:p>
          <a:p>
            <a:pPr lvl="1"/>
            <a:r>
              <a:rPr lang="en-US" altLang="ko-KR" sz="1600" b="0" dirty="0" smtClean="0">
                <a:latin typeface="Calibri" panose="020F0502020204030204" pitchFamily="34" charset="0"/>
                <a:ea typeface="굴림" panose="020B0600000101010101" pitchFamily="34" charset="-127"/>
              </a:rPr>
              <a:t>With wider bandwidth (and a mid-MCS and even SS=1), these short packets would occupy only a few OFDM symbols, and sometimes less than PLCP header</a:t>
            </a:r>
          </a:p>
          <a:p>
            <a:pPr lvl="1"/>
            <a:r>
              <a:rPr lang="en-US" altLang="ko-KR" sz="1600" dirty="0" smtClean="0">
                <a:latin typeface="Calibri" panose="020F0502020204030204" pitchFamily="34" charset="0"/>
                <a:ea typeface="굴림" panose="020B0600000101010101" pitchFamily="34" charset="-127"/>
              </a:rPr>
              <a:t>For max Ethernet packet size of 1500B, with BW=20/40/80MHz, MCS=5/SS=1 the payload occupies 8/4/2 OFDM symbols. PLCP is 5/9/10 OFDM symbols for 11a/g/n/ac</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Multi-STA aggregation would help in high-density environments, where bursts from multiple STAs could be aggregated in one PPDU</a:t>
            </a:r>
          </a:p>
          <a:p>
            <a:endParaRPr lang="en-US" altLang="ko-KR" sz="1800" dirty="0" smtClean="0">
              <a:latin typeface="Calibri" panose="020F0502020204030204" pitchFamily="34" charset="0"/>
              <a:ea typeface="굴림" panose="020B0600000101010101" pitchFamily="34" charset="-127"/>
            </a:endParaRPr>
          </a:p>
        </p:txBody>
      </p:sp>
      <p:sp>
        <p:nvSpPr>
          <p:cNvPr id="5125"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353A1E35-CD6F-4691-AA99-B7CBF9341EA3}" type="slidenum">
              <a:rPr lang="en-US" altLang="zh-CN" sz="1200" b="0" smtClean="0">
                <a:ea typeface="宋体" panose="02010600030101010101" pitchFamily="2" charset="-122"/>
              </a:rPr>
              <a:pPr>
                <a:spcBef>
                  <a:spcPct val="0"/>
                </a:spcBef>
                <a:buFontTx/>
                <a:buNone/>
              </a:pPr>
              <a:t>4</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3856652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solidFill>
                  <a:srgbClr val="000000"/>
                </a:solidFill>
                <a:latin typeface="Calibri" panose="020F0502020204030204" pitchFamily="34" charset="0"/>
                <a:ea typeface="굴림" panose="020B0600000101010101" pitchFamily="34" charset="-127"/>
              </a:rPr>
              <a:t>WiFi vs LTE/</a:t>
            </a:r>
            <a:r>
              <a:rPr lang="en-US" altLang="ko-KR" sz="2800" dirty="0" err="1" smtClean="0">
                <a:solidFill>
                  <a:srgbClr val="000000"/>
                </a:solidFill>
                <a:latin typeface="Calibri" panose="020F0502020204030204" pitchFamily="34" charset="0"/>
                <a:ea typeface="굴림" panose="020B0600000101010101" pitchFamily="34" charset="-127"/>
              </a:rPr>
              <a:t>WiMax</a:t>
            </a:r>
            <a:r>
              <a:rPr lang="en-US" altLang="ko-KR" sz="2800" dirty="0" smtClean="0">
                <a:solidFill>
                  <a:srgbClr val="000000"/>
                </a:solidFill>
                <a:latin typeface="Calibri" panose="020F0502020204030204" pitchFamily="34" charset="0"/>
                <a:ea typeface="굴림" panose="020B0600000101010101" pitchFamily="34" charset="-127"/>
              </a:rPr>
              <a:t> on multi-STA aggregation</a:t>
            </a:r>
            <a:endParaRPr lang="ko-KR" altLang="en-US" sz="3600" dirty="0" smtClean="0">
              <a:latin typeface="Calibri" panose="020F0502020204030204" pitchFamily="34" charset="0"/>
              <a:ea typeface="굴림" panose="020B0600000101010101" pitchFamily="34" charset="-127"/>
            </a:endParaRPr>
          </a:p>
        </p:txBody>
      </p:sp>
      <p:sp>
        <p:nvSpPr>
          <p:cNvPr id="5123" name="내용 개체 틀 2"/>
          <p:cNvSpPr>
            <a:spLocks noGrp="1"/>
          </p:cNvSpPr>
          <p:nvPr>
            <p:ph idx="1"/>
          </p:nvPr>
        </p:nvSpPr>
        <p:spPr>
          <a:xfrm>
            <a:off x="389731" y="1628422"/>
            <a:ext cx="8305800" cy="2333978"/>
          </a:xfrm>
          <a:solidFill>
            <a:schemeClr val="accent6">
              <a:lumMod val="20000"/>
              <a:lumOff val="80000"/>
            </a:schemeClr>
          </a:solidFill>
        </p:spPr>
        <p:txBody>
          <a:bodyPr/>
          <a:lstStyle/>
          <a:p>
            <a:r>
              <a:rPr lang="en-US" altLang="ko-KR" sz="2000" b="0" dirty="0" smtClean="0">
                <a:latin typeface="Calibri" panose="020F0502020204030204" pitchFamily="34" charset="0"/>
                <a:ea typeface="굴림" panose="020B0600000101010101" pitchFamily="34" charset="-127"/>
              </a:rPr>
              <a:t>LTE/</a:t>
            </a:r>
            <a:r>
              <a:rPr lang="en-US" altLang="ko-KR" sz="2000" b="0" dirty="0" err="1" smtClean="0">
                <a:latin typeface="Calibri" panose="020F0502020204030204" pitchFamily="34" charset="0"/>
                <a:ea typeface="굴림" panose="020B0600000101010101" pitchFamily="34" charset="-127"/>
              </a:rPr>
              <a:t>WiMax</a:t>
            </a:r>
            <a:r>
              <a:rPr lang="en-US" altLang="ko-KR" sz="2000" b="0" dirty="0" smtClean="0">
                <a:latin typeface="Calibri" panose="020F0502020204030204" pitchFamily="34" charset="0"/>
                <a:ea typeface="굴림" panose="020B0600000101010101" pitchFamily="34" charset="-127"/>
              </a:rPr>
              <a:t> are cellular technologies for licensed bands where a BTS is in charge of airtime/bandwidth assignment</a:t>
            </a:r>
          </a:p>
          <a:p>
            <a:r>
              <a:rPr lang="en-US" altLang="ko-KR" sz="2000" b="0" dirty="0" smtClean="0">
                <a:latin typeface="Calibri" panose="020F0502020204030204" pitchFamily="34" charset="0"/>
                <a:ea typeface="굴림" panose="020B0600000101010101" pitchFamily="34" charset="-127"/>
              </a:rPr>
              <a:t>LTE/</a:t>
            </a:r>
            <a:r>
              <a:rPr lang="en-US" altLang="ko-KR" sz="2000" b="0" dirty="0" err="1" smtClean="0">
                <a:latin typeface="Calibri" panose="020F0502020204030204" pitchFamily="34" charset="0"/>
                <a:ea typeface="굴림" panose="020B0600000101010101" pitchFamily="34" charset="-127"/>
              </a:rPr>
              <a:t>WiMax</a:t>
            </a:r>
            <a:r>
              <a:rPr lang="en-US" altLang="ko-KR" sz="2000" b="0" dirty="0" smtClean="0">
                <a:latin typeface="Calibri" panose="020F0502020204030204" pitchFamily="34" charset="0"/>
                <a:ea typeface="굴림" panose="020B0600000101010101" pitchFamily="34" charset="-127"/>
              </a:rPr>
              <a:t> are based on multi-STA aggregation on DL and UL. This allows for aggregation of multiple packets to/from various clients in a single DL/UL access, which leads to breaking the overhead</a:t>
            </a:r>
          </a:p>
          <a:p>
            <a:r>
              <a:rPr lang="en-US" altLang="ko-KR" sz="2000" b="0" dirty="0" smtClean="0">
                <a:latin typeface="Calibri" panose="020F0502020204030204" pitchFamily="34" charset="0"/>
                <a:ea typeface="굴림" panose="020B0600000101010101" pitchFamily="34" charset="-127"/>
              </a:rPr>
              <a:t>In LTE/</a:t>
            </a:r>
            <a:r>
              <a:rPr lang="en-US" altLang="ko-KR" sz="2000" b="0" dirty="0" err="1" smtClean="0">
                <a:latin typeface="Calibri" panose="020F0502020204030204" pitchFamily="34" charset="0"/>
                <a:ea typeface="굴림" panose="020B0600000101010101" pitchFamily="34" charset="-127"/>
              </a:rPr>
              <a:t>WiMax</a:t>
            </a:r>
            <a:r>
              <a:rPr lang="en-US" altLang="ko-KR" sz="2000" b="0" dirty="0" smtClean="0">
                <a:latin typeface="Calibri" panose="020F0502020204030204" pitchFamily="34" charset="0"/>
                <a:ea typeface="굴림" panose="020B0600000101010101" pitchFamily="34" charset="-127"/>
              </a:rPr>
              <a:t>, clients send ACK/NACK in UL, aggregated  with other UL packets or ACK/NACKs</a:t>
            </a:r>
          </a:p>
        </p:txBody>
      </p:sp>
      <p:sp>
        <p:nvSpPr>
          <p:cNvPr id="5125"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353A1E35-CD6F-4691-AA99-B7CBF9341EA3}" type="slidenum">
              <a:rPr lang="en-US" altLang="zh-CN" sz="1200" b="0" smtClean="0">
                <a:ea typeface="宋体" panose="02010600030101010101" pitchFamily="2" charset="-122"/>
              </a:rPr>
              <a:pPr>
                <a:spcBef>
                  <a:spcPct val="0"/>
                </a:spcBef>
                <a:buFontTx/>
                <a:buNone/>
              </a:pPr>
              <a:t>5</a:t>
            </a:fld>
            <a:endParaRPr lang="en-US" altLang="zh-CN" sz="1200" b="0" smtClean="0">
              <a:ea typeface="宋体" panose="02010600030101010101" pitchFamily="2" charset="-122"/>
            </a:endParaRPr>
          </a:p>
        </p:txBody>
      </p:sp>
      <p:sp>
        <p:nvSpPr>
          <p:cNvPr id="6" name="내용 개체 틀 2"/>
          <p:cNvSpPr txBox="1">
            <a:spLocks/>
          </p:cNvSpPr>
          <p:nvPr/>
        </p:nvSpPr>
        <p:spPr bwMode="auto">
          <a:xfrm>
            <a:off x="381000" y="4066822"/>
            <a:ext cx="8305800" cy="2333978"/>
          </a:xfrm>
          <a:prstGeom prst="rect">
            <a:avLst/>
          </a:prstGeom>
          <a:solidFill>
            <a:schemeClr val="accent1">
              <a:lumMod val="20000"/>
              <a:lumOff val="80000"/>
            </a:schemeClr>
          </a:solidFill>
          <a:ln>
            <a:noFill/>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b="0" dirty="0" smtClean="0">
                <a:ea typeface="굴림" panose="020B0600000101010101" pitchFamily="34" charset="-127"/>
              </a:rPr>
              <a:t>WiFi has single-STA aggregation mechanisms (AMPDU, AMSDU)</a:t>
            </a:r>
          </a:p>
          <a:p>
            <a:r>
              <a:rPr lang="en-US" altLang="ko-KR" sz="2000" b="0" dirty="0" smtClean="0">
                <a:ea typeface="굴림" panose="020B0600000101010101" pitchFamily="34" charset="-127"/>
              </a:rPr>
              <a:t>DL MU-MIMO is multi-STA aggregation method, but is optional and limited</a:t>
            </a:r>
          </a:p>
          <a:p>
            <a:r>
              <a:rPr lang="en-US" altLang="ko-KR" sz="2000" b="0" dirty="0" smtClean="0">
                <a:ea typeface="굴림" panose="020B0600000101010101" pitchFamily="34" charset="-127"/>
              </a:rPr>
              <a:t>Clients ACK in individual frames. So even with a DL multi-STA aggregation, sending ACKs individually adds overhead, specially for shorter packets</a:t>
            </a:r>
          </a:p>
          <a:p>
            <a:r>
              <a:rPr lang="en-US" altLang="ko-KR" sz="2000" b="0" dirty="0" smtClean="0">
                <a:ea typeface="굴림" panose="020B0600000101010101" pitchFamily="34" charset="-127"/>
              </a:rPr>
              <a:t>In WiFi, AP sends ACK/BA in individual frames. It’s possible to aggregate the ACK/BA in a single frame in response to an UL aggregation method. </a:t>
            </a:r>
          </a:p>
        </p:txBody>
      </p:sp>
    </p:spTree>
    <p:extLst>
      <p:ext uri="{BB962C8B-B14F-4D97-AF65-F5344CB8AC3E}">
        <p14:creationId xmlns:p14="http://schemas.microsoft.com/office/powerpoint/2010/main" val="3907932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WiFi and multi-STA aggregation</a:t>
            </a:r>
            <a:endParaRPr lang="ko-KR" altLang="en-US" sz="4000" dirty="0" smtClean="0">
              <a:latin typeface="Calibri" panose="020F0502020204030204" pitchFamily="34" charset="0"/>
              <a:ea typeface="굴림" panose="020B0600000101010101" pitchFamily="34" charset="-127"/>
            </a:endParaRPr>
          </a:p>
        </p:txBody>
      </p:sp>
      <p:sp>
        <p:nvSpPr>
          <p:cNvPr id="5125"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353A1E35-CD6F-4691-AA99-B7CBF9341EA3}" type="slidenum">
              <a:rPr lang="en-US" altLang="zh-CN" sz="1200" b="0" smtClean="0">
                <a:ea typeface="宋体" panose="02010600030101010101" pitchFamily="2" charset="-122"/>
              </a:rPr>
              <a:pPr>
                <a:spcBef>
                  <a:spcPct val="0"/>
                </a:spcBef>
                <a:buFontTx/>
                <a:buNone/>
              </a:pPr>
              <a:t>6</a:t>
            </a:fld>
            <a:endParaRPr lang="en-US" altLang="zh-CN" sz="1200" b="0" smtClean="0">
              <a:ea typeface="宋体" panose="02010600030101010101" pitchFamily="2" charset="-122"/>
            </a:endParaRPr>
          </a:p>
        </p:txBody>
      </p:sp>
      <p:sp>
        <p:nvSpPr>
          <p:cNvPr id="6" name="내용 개체 틀 2"/>
          <p:cNvSpPr txBox="1">
            <a:spLocks/>
          </p:cNvSpPr>
          <p:nvPr/>
        </p:nvSpPr>
        <p:spPr bwMode="auto">
          <a:xfrm>
            <a:off x="381000" y="1676400"/>
            <a:ext cx="8305800" cy="4724400"/>
          </a:xfrm>
          <a:prstGeom prst="rect">
            <a:avLst/>
          </a:prstGeom>
          <a:noFill/>
          <a:ln>
            <a:noFill/>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b="0" dirty="0" smtClean="0">
                <a:ea typeface="굴림" panose="020B0600000101010101" pitchFamily="34" charset="-127"/>
              </a:rPr>
              <a:t>Compared to LTE, WiFi lacks mandatory multi-STA aggregation mechanisms</a:t>
            </a:r>
          </a:p>
          <a:p>
            <a:endParaRPr lang="en-US" altLang="ko-KR" sz="2000" b="0" dirty="0" smtClean="0">
              <a:ea typeface="굴림" panose="020B0600000101010101" pitchFamily="34" charset="-127"/>
            </a:endParaRPr>
          </a:p>
          <a:p>
            <a:r>
              <a:rPr lang="en-US" altLang="ko-KR" sz="2000" b="0" dirty="0" smtClean="0">
                <a:ea typeface="굴림" panose="020B0600000101010101" pitchFamily="34" charset="-127"/>
              </a:rPr>
              <a:t>Considering application with high likelihood of short packets/bursts, multi-STA aggregation methods help to enhance MAC efficiency and reduce medium access overhead </a:t>
            </a:r>
          </a:p>
          <a:p>
            <a:r>
              <a:rPr lang="en-US" altLang="ko-KR" sz="2000" b="0" dirty="0" smtClean="0">
                <a:ea typeface="굴림" panose="020B0600000101010101" pitchFamily="34" charset="-127"/>
              </a:rPr>
              <a:t>Lately, WiFi industry has shown interest to add UL/DL OFDMA and/or UL MU to 11ax</a:t>
            </a:r>
          </a:p>
          <a:p>
            <a:r>
              <a:rPr lang="en-US" altLang="ko-KR" sz="2000" b="0" dirty="0" smtClean="0">
                <a:ea typeface="굴림" panose="020B0600000101010101" pitchFamily="34" charset="-127"/>
              </a:rPr>
              <a:t>This is good news, but for a complete story there should be mechanisms to aggregate ACKs/BAs in the opposite direction</a:t>
            </a:r>
          </a:p>
          <a:p>
            <a:r>
              <a:rPr lang="en-US" altLang="ko-KR" sz="2000" b="0" dirty="0" smtClean="0">
                <a:ea typeface="굴림" panose="020B0600000101010101" pitchFamily="34" charset="-127"/>
              </a:rPr>
              <a:t>ACK/BA aggregation in DL direction is not available in the spec now, but with some relatively simple changes this can be made available</a:t>
            </a:r>
          </a:p>
          <a:p>
            <a:endParaRPr lang="en-US" altLang="ko-KR" sz="2000" b="0" dirty="0" smtClean="0">
              <a:ea typeface="굴림" panose="020B0600000101010101" pitchFamily="34" charset="-127"/>
            </a:endParaRPr>
          </a:p>
          <a:p>
            <a:r>
              <a:rPr lang="en-US" altLang="ko-KR" sz="2000" b="0" dirty="0" smtClean="0">
                <a:ea typeface="굴림" panose="020B0600000101010101" pitchFamily="34" charset="-127"/>
              </a:rPr>
              <a:t>In next slides various UL ACK aggregation methods are compared</a:t>
            </a:r>
          </a:p>
        </p:txBody>
      </p:sp>
    </p:spTree>
    <p:extLst>
      <p:ext uri="{BB962C8B-B14F-4D97-AF65-F5344CB8AC3E}">
        <p14:creationId xmlns:p14="http://schemas.microsoft.com/office/powerpoint/2010/main" val="2757237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a:xfrm>
            <a:off x="381000" y="1828800"/>
            <a:ext cx="8305800" cy="1905000"/>
          </a:xfrm>
        </p:spPr>
        <p:txBody>
          <a:bodyPr/>
          <a:lstStyle/>
          <a:p>
            <a:r>
              <a:rPr lang="en-US" altLang="ko-KR" sz="1800" b="0" dirty="0" smtClean="0">
                <a:latin typeface="Calibri" panose="020F0502020204030204" pitchFamily="34" charset="0"/>
                <a:ea typeface="굴림" panose="020B0600000101010101" pitchFamily="34" charset="-127"/>
              </a:rPr>
              <a:t>Polled-ACK mechanism was added in 11ac for DL MU MIMO, and it could be reused for DL OFDMA as well</a:t>
            </a:r>
          </a:p>
          <a:p>
            <a:pPr lvl="1"/>
            <a:r>
              <a:rPr lang="en-US" altLang="ko-KR" sz="1400" b="0" dirty="0" smtClean="0">
                <a:latin typeface="Calibri" panose="020F0502020204030204" pitchFamily="34" charset="0"/>
                <a:ea typeface="굴림" panose="020B0600000101010101" pitchFamily="34" charset="-127"/>
              </a:rPr>
              <a:t>Sequential-ACK procedures were considered in 11ac but due to error recovery issues none was adopted</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While polled-ACK is robust, it reduces the efficiency of the multi-STA aggregation mechanism, particularly for short packets/bursts </a:t>
            </a:r>
          </a:p>
        </p:txBody>
      </p:sp>
      <p:sp>
        <p:nvSpPr>
          <p:cNvPr id="7172" name="슬라이드 번호 개체 틀 4"/>
          <p:cNvSpPr>
            <a:spLocks noGrp="1"/>
          </p:cNvSpPr>
          <p:nvPr>
            <p:ph type="sldNum" sz="quarter" idx="11"/>
          </p:nvPr>
        </p:nvSpPr>
        <p:spPr>
          <a:xfrm>
            <a:off x="4311382" y="6461044"/>
            <a:ext cx="462500" cy="212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7</a:t>
            </a:fld>
            <a:endParaRPr lang="en-US" altLang="zh-CN" sz="1200" b="0" smtClean="0">
              <a:ea typeface="宋体" panose="02010600030101010101" pitchFamily="2" charset="-122"/>
            </a:endParaRPr>
          </a:p>
        </p:txBody>
      </p:sp>
      <p:grpSp>
        <p:nvGrpSpPr>
          <p:cNvPr id="3" name="Group 2"/>
          <p:cNvGrpSpPr/>
          <p:nvPr/>
        </p:nvGrpSpPr>
        <p:grpSpPr>
          <a:xfrm>
            <a:off x="1981200" y="4045107"/>
            <a:ext cx="5362846" cy="2104630"/>
            <a:chOff x="878796" y="4296170"/>
            <a:chExt cx="5362846" cy="2104630"/>
          </a:xfrm>
        </p:grpSpPr>
        <p:sp>
          <p:nvSpPr>
            <p:cNvPr id="2" name="Rectangle 1"/>
            <p:cNvSpPr/>
            <p:nvPr/>
          </p:nvSpPr>
          <p:spPr bwMode="auto">
            <a:xfrm>
              <a:off x="878796" y="4304904"/>
              <a:ext cx="2286000" cy="209589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b="1" dirty="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DL MU PPDU</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80</a:t>
              </a:r>
              <a:r>
                <a:rPr kumimoji="0" lang="en-US" sz="1200" b="1" i="0" u="none" strike="noStrike" cap="none" normalizeH="0" dirty="0" smtClean="0">
                  <a:ln>
                    <a:noFill/>
                  </a:ln>
                  <a:solidFill>
                    <a:schemeClr val="tx1"/>
                  </a:solidFill>
                  <a:effectLst/>
                  <a:latin typeface="Calibri" panose="020F0502020204030204" pitchFamily="34" charset="0"/>
                </a:rPr>
                <a:t> MHz</a:t>
              </a:r>
              <a:endParaRPr kumimoji="0" lang="en-US" sz="1200" b="1" i="0" u="none" strike="noStrike" cap="none" normalizeH="0" baseline="0" dirty="0" smtClean="0">
                <a:ln>
                  <a:noFill/>
                </a:ln>
                <a:solidFill>
                  <a:schemeClr val="tx1"/>
                </a:solidFill>
                <a:effectLst/>
                <a:latin typeface="Calibri" panose="020F0502020204030204" pitchFamily="34" charset="0"/>
              </a:endParaRPr>
            </a:p>
          </p:txBody>
        </p:sp>
        <p:sp>
          <p:nvSpPr>
            <p:cNvPr id="6" name="Rectangle 5"/>
            <p:cNvSpPr/>
            <p:nvPr/>
          </p:nvSpPr>
          <p:spPr bwMode="auto">
            <a:xfrm>
              <a:off x="3247754"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BA</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sp>
          <p:nvSpPr>
            <p:cNvPr id="7" name="Rectangle 6"/>
            <p:cNvSpPr/>
            <p:nvPr/>
          </p:nvSpPr>
          <p:spPr bwMode="auto">
            <a:xfrm>
              <a:off x="3733800" y="4296170"/>
              <a:ext cx="345396" cy="53770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BAR</a:t>
              </a:r>
              <a:endParaRPr kumimoji="0" lang="en-US" b="0" i="0" u="none" strike="noStrike" cap="none" normalizeH="0" baseline="0" dirty="0" smtClean="0">
                <a:ln>
                  <a:noFill/>
                </a:ln>
                <a:solidFill>
                  <a:schemeClr val="tx1"/>
                </a:solidFill>
                <a:effectLst/>
                <a:latin typeface="Calibri" panose="020F0502020204030204" pitchFamily="34" charset="0"/>
              </a:endParaRPr>
            </a:p>
          </p:txBody>
        </p:sp>
        <p:sp>
          <p:nvSpPr>
            <p:cNvPr id="8" name="Rectangle 7"/>
            <p:cNvSpPr/>
            <p:nvPr/>
          </p:nvSpPr>
          <p:spPr bwMode="auto">
            <a:xfrm>
              <a:off x="4155396"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BA</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sp>
          <p:nvSpPr>
            <p:cNvPr id="9" name="Rectangle 8"/>
            <p:cNvSpPr/>
            <p:nvPr/>
          </p:nvSpPr>
          <p:spPr bwMode="auto">
            <a:xfrm>
              <a:off x="4612596" y="4296789"/>
              <a:ext cx="34539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BAR</a:t>
              </a:r>
              <a:endParaRPr kumimoji="0" lang="en-US" b="0" i="0" u="none" strike="noStrike" cap="none" normalizeH="0" baseline="0" dirty="0" smtClean="0">
                <a:ln>
                  <a:noFill/>
                </a:ln>
                <a:solidFill>
                  <a:schemeClr val="tx1"/>
                </a:solidFill>
                <a:effectLst/>
                <a:latin typeface="Calibri" panose="020F0502020204030204" pitchFamily="34" charset="0"/>
              </a:endParaRPr>
            </a:p>
          </p:txBody>
        </p:sp>
        <p:sp>
          <p:nvSpPr>
            <p:cNvPr id="10" name="Rectangle 9"/>
            <p:cNvSpPr/>
            <p:nvPr/>
          </p:nvSpPr>
          <p:spPr bwMode="auto">
            <a:xfrm>
              <a:off x="4993596"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BA</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sp>
          <p:nvSpPr>
            <p:cNvPr id="11" name="Rectangle 10"/>
            <p:cNvSpPr/>
            <p:nvPr/>
          </p:nvSpPr>
          <p:spPr bwMode="auto">
            <a:xfrm>
              <a:off x="5450796" y="4296789"/>
              <a:ext cx="34539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BAR</a:t>
              </a:r>
              <a:endParaRPr kumimoji="0" lang="en-US" b="0" i="0" u="none" strike="noStrike" cap="none" normalizeH="0" baseline="0" dirty="0" smtClean="0">
                <a:ln>
                  <a:noFill/>
                </a:ln>
                <a:solidFill>
                  <a:schemeClr val="tx1"/>
                </a:solidFill>
                <a:effectLst/>
                <a:latin typeface="Calibri" panose="020F0502020204030204" pitchFamily="34" charset="0"/>
              </a:endParaRPr>
            </a:p>
          </p:txBody>
        </p:sp>
        <p:sp>
          <p:nvSpPr>
            <p:cNvPr id="12" name="Rectangle 11"/>
            <p:cNvSpPr/>
            <p:nvPr/>
          </p:nvSpPr>
          <p:spPr bwMode="auto">
            <a:xfrm>
              <a:off x="5831796"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BA</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grpSp>
    </p:spTree>
    <p:extLst>
      <p:ext uri="{BB962C8B-B14F-4D97-AF65-F5344CB8AC3E}">
        <p14:creationId xmlns:p14="http://schemas.microsoft.com/office/powerpoint/2010/main" val="3012056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1800" b="0" dirty="0" smtClean="0">
                <a:latin typeface="Calibri" panose="020F0502020204030204" pitchFamily="34" charset="0"/>
                <a:ea typeface="굴림" panose="020B0600000101010101" pitchFamily="34" charset="-127"/>
              </a:rPr>
              <a:t>While polled-ACK is applicable, it is not an efficient mechanism for short payloads, nor to poll ACK from many STAs in case of DL OFDMA</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Introducing a new more efficient and yet robust ACK/BA aggregation enhances the overall efficiency of multi-STA aggregation</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UL OFDMA and UL MU might become used in 11ax which are suitable candidates</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Considering UL MU for ACK aggregation, while it’s feasible and offers good error recovery, it is less favorable since it is likely to be an optional feature </a:t>
            </a:r>
          </a:p>
          <a:p>
            <a:pPr marL="457200" lvl="1" indent="0">
              <a:buNone/>
            </a:pPr>
            <a:endParaRPr lang="en-US" altLang="ko-KR" sz="1400" dirty="0" smtClean="0">
              <a:latin typeface="Calibri" panose="020F0502020204030204" pitchFamily="34" charset="0"/>
              <a:ea typeface="굴림" panose="020B0600000101010101" pitchFamily="34" charset="-127"/>
            </a:endParaRPr>
          </a:p>
          <a:p>
            <a:endParaRPr lang="en-US" altLang="ko-KR" sz="140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8</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3902544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2000" b="0" dirty="0" smtClean="0">
                <a:latin typeface="Calibri" panose="020F0502020204030204" pitchFamily="34" charset="0"/>
                <a:ea typeface="굴림" panose="020B0600000101010101" pitchFamily="34" charset="-127"/>
              </a:rPr>
              <a:t>UL OFDMA is likely to be considered for 11ax. Given that, UL OFDMA can be used for ACK aggregation in UL direction (in response to DL OFDMA/MU), e.g. [7]</a:t>
            </a:r>
          </a:p>
          <a:p>
            <a:endParaRPr lang="en-US" altLang="ko-KR" sz="2000" b="0" dirty="0">
              <a:latin typeface="Calibri" panose="020F0502020204030204" pitchFamily="34" charset="0"/>
              <a:ea typeface="굴림" panose="020B0600000101010101" pitchFamily="34" charset="-127"/>
            </a:endParaRPr>
          </a:p>
          <a:p>
            <a:r>
              <a:rPr lang="en-US" altLang="ko-KR" sz="2000" b="0" dirty="0" smtClean="0">
                <a:latin typeface="Calibri" panose="020F0502020204030204" pitchFamily="34" charset="0"/>
                <a:ea typeface="굴림" panose="020B0600000101010101" pitchFamily="34" charset="-127"/>
              </a:rPr>
              <a:t>However, additional decisions/considerations need to be made on:</a:t>
            </a:r>
          </a:p>
          <a:p>
            <a:pPr lvl="1"/>
            <a:r>
              <a:rPr lang="en-US" altLang="ko-KR" sz="1800" b="0" dirty="0" smtClean="0">
                <a:latin typeface="Calibri" panose="020F0502020204030204" pitchFamily="34" charset="0"/>
                <a:ea typeface="굴림" panose="020B0600000101010101" pitchFamily="34" charset="-127"/>
              </a:rPr>
              <a:t>Whether, for sake of compatibility with legacy devices, bandwidth that each ACK/BA takes in UL OFDMA should be 20MHz sub-band  </a:t>
            </a:r>
          </a:p>
          <a:p>
            <a:pPr lvl="1"/>
            <a:r>
              <a:rPr lang="en-US" altLang="ko-KR" sz="1800" dirty="0" smtClean="0">
                <a:latin typeface="Calibri" panose="020F0502020204030204" pitchFamily="34" charset="0"/>
                <a:ea typeface="굴림" panose="020B0600000101010101" pitchFamily="34" charset="-127"/>
              </a:rPr>
              <a:t>Error recovery if one or multiple ACK/BAs are missing in the UL OFDMA frame</a:t>
            </a:r>
          </a:p>
          <a:p>
            <a:pPr lvl="1"/>
            <a:r>
              <a:rPr lang="en-US" altLang="ko-KR" sz="1800" dirty="0" smtClean="0">
                <a:latin typeface="Calibri" panose="020F0502020204030204" pitchFamily="34" charset="0"/>
                <a:ea typeface="굴림" panose="020B0600000101010101" pitchFamily="34" charset="-127"/>
              </a:rPr>
              <a:t>How to aggregate several, potentially more than four, ACK/BAs in 80 MHz?</a:t>
            </a:r>
          </a:p>
          <a:p>
            <a:pPr lvl="1"/>
            <a:r>
              <a:rPr lang="en-US" altLang="ko-KR" sz="1800" dirty="0" smtClean="0">
                <a:latin typeface="Calibri" panose="020F0502020204030204" pitchFamily="34" charset="0"/>
                <a:ea typeface="굴림" panose="020B0600000101010101" pitchFamily="34" charset="-127"/>
              </a:rPr>
              <a:t>….</a:t>
            </a:r>
            <a:endParaRPr lang="en-US" altLang="ko-KR" sz="110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9</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2188895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98105</TotalTime>
  <Words>1494</Words>
  <Application>Microsoft Office PowerPoint</Application>
  <PresentationFormat>On-screen Show (4:3)</PresentationFormat>
  <Paragraphs>151</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굴림</vt:lpstr>
      <vt:lpstr>宋体</vt:lpstr>
      <vt:lpstr>Arial</vt:lpstr>
      <vt:lpstr>Calibri</vt:lpstr>
      <vt:lpstr>Times New Roman</vt:lpstr>
      <vt:lpstr>802-11-Submission</vt:lpstr>
      <vt:lpstr>On Multi-STA Aggregation Mechanisms for 11ax </vt:lpstr>
      <vt:lpstr>Short packets are highly likely in many applications</vt:lpstr>
      <vt:lpstr>Short packets are highly likely in many applications</vt:lpstr>
      <vt:lpstr>How well WiFi fits to short packets?</vt:lpstr>
      <vt:lpstr>WiFi vs LTE/WiMax on multi-STA aggregation</vt:lpstr>
      <vt:lpstr>WiFi and multi-STA aggregation</vt:lpstr>
      <vt:lpstr>ACK/BA Aggregation</vt:lpstr>
      <vt:lpstr>ACK/BA Aggregation</vt:lpstr>
      <vt:lpstr>ACK/BA Aggregation</vt:lpstr>
      <vt:lpstr>ACK/BA Aggregation</vt:lpstr>
      <vt:lpstr>Conclusion</vt:lpstr>
      <vt:lpstr>References</vt:lpstr>
      <vt:lpstr>Appendix: Short bursts are also highly likely</vt:lpstr>
      <vt:lpstr>Many applications generate bursts with few packets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Reza</cp:lastModifiedBy>
  <cp:revision>907</cp:revision>
  <cp:lastPrinted>1998-02-10T13:28:06Z</cp:lastPrinted>
  <dcterms:created xsi:type="dcterms:W3CDTF">2007-05-21T21:00:37Z</dcterms:created>
  <dcterms:modified xsi:type="dcterms:W3CDTF">2014-09-15T07:40:18Z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