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336" r:id="rId3"/>
    <p:sldId id="360" r:id="rId4"/>
    <p:sldId id="368" r:id="rId5"/>
    <p:sldId id="372" r:id="rId6"/>
    <p:sldId id="373" r:id="rId7"/>
    <p:sldId id="375" r:id="rId8"/>
    <p:sldId id="369" r:id="rId9"/>
    <p:sldId id="376" r:id="rId10"/>
    <p:sldId id="367" r:id="rId11"/>
    <p:sldId id="374" r:id="rId12"/>
    <p:sldId id="370" r:id="rId13"/>
    <p:sldId id="378" r:id="rId14"/>
    <p:sldId id="377" r:id="rId15"/>
    <p:sldId id="366" r:id="rId16"/>
    <p:sldId id="359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2105" autoAdjust="0"/>
  </p:normalViewPr>
  <p:slideViewPr>
    <p:cSldViewPr>
      <p:cViewPr>
        <p:scale>
          <a:sx n="91" d="100"/>
          <a:sy n="91" d="100"/>
        </p:scale>
        <p:origin x="-13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20894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8589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054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22437" y="6475413"/>
            <a:ext cx="12214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2014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802.11-14/1228r2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Nov. 2014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15587" y="6475413"/>
            <a:ext cx="2828338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Heejung</a:t>
            </a:r>
            <a:r>
              <a:rPr lang="en-US" dirty="0" smtClean="0"/>
              <a:t> Yu, </a:t>
            </a:r>
            <a:r>
              <a:rPr lang="en-US" dirty="0" err="1" smtClean="0"/>
              <a:t>Yeungnam</a:t>
            </a:r>
            <a:r>
              <a:rPr lang="en-US" dirty="0" smtClean="0"/>
              <a:t> Univ./NEWRACOM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Issues on 256-FFT per 20MHz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2014-11-03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406959331"/>
              </p:ext>
            </p:extLst>
          </p:nvPr>
        </p:nvGraphicFramePr>
        <p:xfrm>
          <a:off x="514350" y="2659063"/>
          <a:ext cx="8135938" cy="3773487"/>
        </p:xfrm>
        <a:graphic>
          <a:graphicData uri="http://schemas.openxmlformats.org/presentationml/2006/ole">
            <p:oleObj spid="_x0000_s1325" name="Document" r:id="rId4" imgW="9008946" imgH="4178932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coverage of BSS is governed by the range of a beacon frame with legacy format.</a:t>
            </a:r>
          </a:p>
          <a:p>
            <a:r>
              <a:rPr lang="en-US" altLang="ko-KR" dirty="0" smtClean="0"/>
              <a:t>Packets with 256FFT in 20MHz  have higher PAPR  than 64FFT.  </a:t>
            </a:r>
            <a:endParaRPr lang="en-US" altLang="ko-KR" strike="sngStrike" dirty="0" smtClean="0">
              <a:solidFill>
                <a:srgbClr val="FF0000"/>
              </a:solidFill>
            </a:endParaRPr>
          </a:p>
          <a:p>
            <a:r>
              <a:rPr lang="en-US" altLang="ko-KR" dirty="0" smtClean="0"/>
              <a:t>Higher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may be required.</a:t>
            </a:r>
          </a:p>
          <a:p>
            <a:pPr lvl="1"/>
            <a:r>
              <a:rPr lang="en-US" altLang="ko-KR" dirty="0" smtClean="0"/>
              <a:t>Potentially a smaller coverage with a 20MHz-256FFT packet</a:t>
            </a:r>
            <a:endParaRPr lang="en-US" altLang="ko-KR" strike="sngStrike" dirty="0" smtClean="0"/>
          </a:p>
          <a:p>
            <a:r>
              <a:rPr lang="en-US" altLang="ko-KR" dirty="0" smtClean="0"/>
              <a:t>High PAPR leads to lower PA efficiency.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CDF of PAPR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67200" y="1981200"/>
            <a:ext cx="4191000" cy="4114800"/>
          </a:xfrm>
        </p:spPr>
        <p:txBody>
          <a:bodyPr/>
          <a:lstStyle/>
          <a:p>
            <a:r>
              <a:rPr lang="en-US" altLang="ko-KR" dirty="0" smtClean="0"/>
              <a:t>20 OFDM symbol (only data part) (BPSK)</a:t>
            </a:r>
          </a:p>
          <a:p>
            <a:r>
              <a:rPr lang="en-US" altLang="ko-KR" dirty="0" smtClean="0"/>
              <a:t>8x oversampling</a:t>
            </a:r>
          </a:p>
          <a:p>
            <a:r>
              <a:rPr lang="en-US" altLang="ko-KR" dirty="0" smtClean="0"/>
              <a:t>20000 packets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At CDF of 99%, 256FFT packets show 1dB higher PAPR than 64FFT packet.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Nov. 2014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114800"/>
            <a:ext cx="32766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40386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CFO, SFO and phase noise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[1] and [2], CFO estimation and compensation is considered for performance evaluation. However, tracking with pilots is not included.</a:t>
            </a:r>
          </a:p>
          <a:p>
            <a:r>
              <a:rPr lang="en-US" altLang="ko-KR" dirty="0" smtClean="0"/>
              <a:t>As the subcarrier spacing is reduced, the performance is more vulnerable to residual CFO, SFO and phase noise.</a:t>
            </a:r>
          </a:p>
          <a:p>
            <a:r>
              <a:rPr lang="en-US" altLang="ko-KR" dirty="0" smtClean="0"/>
              <a:t>These impairments will cause the inter-subcarrier interference which is difficult to track with pilots.</a:t>
            </a:r>
          </a:p>
          <a:p>
            <a:pPr lvl="1"/>
            <a:r>
              <a:rPr lang="en-US" altLang="ko-KR" dirty="0" smtClean="0"/>
              <a:t>As OFDM symbol duration increases, high frequency phase noise cannot be compensated.</a:t>
            </a:r>
          </a:p>
          <a:p>
            <a:pPr lvl="1"/>
            <a:r>
              <a:rPr lang="en-US" altLang="ko-KR" dirty="0" smtClean="0"/>
              <a:t>Then the tracking capability with pilots is degraded.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</p:spPr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CFO, SFO and phase noise </a:t>
            </a:r>
            <a:r>
              <a:rPr lang="en-US" altLang="ko-KR" dirty="0" smtClean="0">
                <a:solidFill>
                  <a:schemeClr val="tx1"/>
                </a:solidFill>
              </a:rPr>
              <a:t>(2)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11ac adopted use of pilots even within VHT-LTF symbols, such that phase compensation can be performed on the LTF symbols themselves.</a:t>
            </a:r>
          </a:p>
          <a:p>
            <a:r>
              <a:rPr lang="en-US" dirty="0" smtClean="0"/>
              <a:t>The motivation was that phase drift (either from residual frequency offset or PLL phase noise) on the LTF symbols spanning 1 to 8 OFDM symbols was significant enough to cause performance issues.</a:t>
            </a:r>
          </a:p>
          <a:p>
            <a:r>
              <a:rPr lang="en-US" dirty="0" smtClean="0"/>
              <a:t>OFDM symbol duration from a 256 FFT can span 4x times the existing OFDM symbol duration, which may get affected by phase drift issue even within a single OFDM symbol.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739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CFO, SFO and phase noise (</a:t>
            </a:r>
            <a:r>
              <a:rPr lang="en-US" altLang="ko-KR" dirty="0" smtClean="0">
                <a:solidFill>
                  <a:schemeClr val="tx1"/>
                </a:solidFill>
              </a:rPr>
              <a:t>3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investigate the effects of phase noise, we have to determine the phase noise model for simulation scenario.</a:t>
            </a:r>
          </a:p>
          <a:p>
            <a:pPr lvl="1"/>
            <a:r>
              <a:rPr lang="en-US" altLang="ko-KR" dirty="0" smtClean="0"/>
              <a:t>In 11n, the phase noise model (LPF output of white noise) was used.  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To verify the performance considering CFO, SFO and phase noise, the pilot structure is also determined.</a:t>
            </a:r>
          </a:p>
          <a:p>
            <a:pPr lvl="1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To change the OFDM symbol structure, we should address the following issues: PAPR, mid-packet CCA and phase tracking.</a:t>
            </a:r>
          </a:p>
          <a:p>
            <a:endParaRPr lang="en-US" altLang="ko-KR" sz="2200" dirty="0" smtClean="0"/>
          </a:p>
          <a:p>
            <a:r>
              <a:rPr lang="en-US" altLang="ko-KR" dirty="0" smtClean="0"/>
              <a:t>To fully evaluate affect of the changes in the FFT size, we would need PHY simulation results including PAPR effects, CFO, SFO, phase noise, and system level evaluation regarding mid-packet CCA.</a:t>
            </a:r>
          </a:p>
          <a:p>
            <a:endParaRPr lang="ko-KR" altLang="en-US" sz="22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</p:spTree>
    <p:extLst>
      <p:ext uri="{BB962C8B-B14F-4D97-AF65-F5344CB8AC3E}">
        <p14:creationId xmlns="" xmlns:p14="http://schemas.microsoft.com/office/powerpoint/2010/main" val="203050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 smtClean="0">
                <a:ea typeface="굴림" charset="-127"/>
              </a:rPr>
              <a:t>Jinsoo</a:t>
            </a:r>
            <a:r>
              <a:rPr lang="en-US" altLang="ko-KR" dirty="0" smtClean="0">
                <a:ea typeface="굴림" charset="-127"/>
              </a:rPr>
              <a:t> Choi, “</a:t>
            </a:r>
            <a:r>
              <a:rPr lang="en-US" altLang="ko-KR" dirty="0" smtClean="0"/>
              <a:t>Envisioning </a:t>
            </a:r>
            <a:r>
              <a:rPr lang="en-US" altLang="ko-KR" dirty="0"/>
              <a:t>11ax PHY </a:t>
            </a:r>
            <a:r>
              <a:rPr lang="en-US" altLang="ko-KR" dirty="0" smtClean="0"/>
              <a:t>Structure - Part I,” doc. num. 11-14/0804r1, July 2014.</a:t>
            </a:r>
            <a:endParaRPr lang="en-US" altLang="ko-KR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 smtClean="0">
                <a:ea typeface="굴림" charset="-127"/>
              </a:rPr>
              <a:t>Dongguk</a:t>
            </a:r>
            <a:r>
              <a:rPr lang="en-US" altLang="ko-KR" dirty="0" smtClean="0">
                <a:ea typeface="굴림" charset="-127"/>
              </a:rPr>
              <a:t> Lim, “</a:t>
            </a:r>
            <a:r>
              <a:rPr lang="en-US" altLang="ko-KR" dirty="0" smtClean="0"/>
              <a:t>Envisioning </a:t>
            </a:r>
            <a:r>
              <a:rPr lang="en-US" altLang="ko-KR" dirty="0"/>
              <a:t>11ax PHY Structure - Part </a:t>
            </a:r>
            <a:r>
              <a:rPr lang="en-US" altLang="ko-KR" dirty="0" smtClean="0"/>
              <a:t>II,” doc. num. </a:t>
            </a:r>
            <a:r>
              <a:rPr lang="en-US" altLang="ko-KR" dirty="0" smtClean="0">
                <a:ea typeface="굴림" charset="-127"/>
              </a:rPr>
              <a:t>11-14/0801r0, July 2014.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altLang="ko-KR" dirty="0" err="1" smtClean="0">
                <a:ea typeface="굴림" charset="-127"/>
              </a:rPr>
              <a:t>Youhan</a:t>
            </a:r>
            <a:r>
              <a:rPr lang="en-US" altLang="ko-KR" dirty="0" smtClean="0">
                <a:ea typeface="굴림" charset="-127"/>
              </a:rPr>
              <a:t> Kim, “Enhanced CCA for Non-Primary Channels Using Guard Interval,” doc. Num. 11-10/0012r1, Jan. 2010. </a:t>
            </a:r>
            <a:endParaRPr lang="en-US" altLang="ko-KR" dirty="0"/>
          </a:p>
          <a:p>
            <a:pPr marL="457200" indent="-457200">
              <a:buFont typeface="+mj-lt"/>
              <a:buAutoNum type="arabicPeriod"/>
            </a:pP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</p:spPr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</p:spTree>
    <p:extLst>
      <p:ext uri="{BB962C8B-B14F-4D97-AF65-F5344CB8AC3E}">
        <p14:creationId xmlns="" xmlns:p14="http://schemas.microsoft.com/office/powerpoint/2010/main" val="11202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itchFamily="50" charset="-127"/>
              </a:rPr>
              <a:t>For 11ax, throughput improvement and outdoor operation are required as in PAR.</a:t>
            </a:r>
          </a:p>
          <a:p>
            <a:endParaRPr lang="en-US" altLang="ko-KR" dirty="0" smtClean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In [1] and [2], 256-subcarrier in 20MHz BW was considered for longer CP and more number of available subcarriers.  </a:t>
            </a:r>
          </a:p>
          <a:p>
            <a:endParaRPr lang="en-US" altLang="ko-KR" dirty="0" smtClean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To change the OFDM symbol structure, i.e., CP and subcarrier spacing, the performance and compatibility issues should be addressed.</a:t>
            </a:r>
            <a:endParaRPr lang="en-US" altLang="ko-KR" dirty="0">
              <a:ea typeface="굴림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715587" y="6475413"/>
            <a:ext cx="282833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Heejung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Yu, </a:t>
            </a:r>
            <a:r>
              <a:rPr kumimoji="0" lang="en-US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Yeungnam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Univ./NEWRACOM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29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Background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Check points in changing OFDM symbol structure</a:t>
            </a:r>
          </a:p>
          <a:p>
            <a:pPr lvl="1"/>
            <a:r>
              <a:rPr lang="en-US" altLang="ko-KR" dirty="0" smtClean="0"/>
              <a:t>Mid-packet CCA in secondary channels</a:t>
            </a:r>
          </a:p>
          <a:p>
            <a:pPr lvl="1"/>
            <a:r>
              <a:rPr lang="en-US" altLang="ko-KR" dirty="0" smtClean="0"/>
              <a:t>PAPR problem </a:t>
            </a:r>
          </a:p>
          <a:p>
            <a:pPr lvl="1"/>
            <a:r>
              <a:rPr lang="en-US" altLang="ko-KR" dirty="0" smtClean="0"/>
              <a:t>Residual CFO (after estimation and compensation), SFO, phase noise tracking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In this contribution,  issues which should be considered to change the OFDM symbol structure are addressed.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754059" y="6475413"/>
            <a:ext cx="2789866" cy="184666"/>
          </a:xfrm>
        </p:spPr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778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Mid-packet CCA (1)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11ac used mid-packet detection for secondary channel CCA</a:t>
            </a:r>
          </a:p>
          <a:p>
            <a:pPr lvl="1"/>
            <a:r>
              <a:rPr lang="en-US" altLang="ko-KR" dirty="0" smtClean="0"/>
              <a:t>Intension:  detect an OBSS OFDM(non-HT, HT, VHT) transmissions not occupying Primary 20MHz (CCA level  is -72dBm which is10dB higher than preamble detect levels within </a:t>
            </a:r>
            <a:r>
              <a:rPr lang="en-US" altLang="ko-KR" dirty="0" err="1" smtClean="0"/>
              <a:t>aCCAMidTime</a:t>
            </a:r>
            <a:r>
              <a:rPr lang="en-US" altLang="ko-KR" dirty="0" smtClean="0"/>
              <a:t>(25us))</a:t>
            </a:r>
          </a:p>
          <a:p>
            <a:pPr lvl="1"/>
            <a:r>
              <a:rPr lang="en-US" altLang="ko-KR" dirty="0" smtClean="0"/>
              <a:t>Simplest method to detect mid-packet detection is CP correlation of </a:t>
            </a:r>
            <a:r>
              <a:rPr lang="en-US" altLang="ko-KR" dirty="0"/>
              <a:t>OFDM </a:t>
            </a:r>
            <a:r>
              <a:rPr lang="en-US" altLang="ko-KR" dirty="0" smtClean="0"/>
              <a:t>symbols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Mid-packet CCA (2)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assume 11ax devices use the same time requirement as 11ac devices for mid-packet CCA detection.</a:t>
            </a:r>
            <a:endParaRPr lang="en-US" altLang="ko-KR" strike="sngStrike" dirty="0" smtClean="0"/>
          </a:p>
          <a:p>
            <a:r>
              <a:rPr lang="en-US" altLang="ko-KR" dirty="0" smtClean="0"/>
              <a:t>This value is 25usec which is &gt;6x OFDM symbol duration of 4usec.</a:t>
            </a:r>
          </a:p>
          <a:p>
            <a:r>
              <a:rPr lang="en-US" altLang="ko-KR" dirty="0" smtClean="0"/>
              <a:t>Therefore, 11ac devices can use minimum of 5 consecutive symbols for normal CP and short CP cases.  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2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1181100" y="4722813"/>
            <a:ext cx="7446959" cy="1681723"/>
            <a:chOff x="1181100" y="4722813"/>
            <a:chExt cx="7446959" cy="1681723"/>
          </a:xfrm>
        </p:grpSpPr>
        <p:sp>
          <p:nvSpPr>
            <p:cNvPr id="7" name="직사각형 6"/>
            <p:cNvSpPr/>
            <p:nvPr/>
          </p:nvSpPr>
          <p:spPr bwMode="auto">
            <a:xfrm>
              <a:off x="1181100" y="5180013"/>
              <a:ext cx="1905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직사각형 7"/>
            <p:cNvSpPr/>
            <p:nvPr/>
          </p:nvSpPr>
          <p:spPr bwMode="auto">
            <a:xfrm>
              <a:off x="1371600" y="5180013"/>
              <a:ext cx="7620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2133600" y="5180013"/>
              <a:ext cx="1905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직사각형 17"/>
            <p:cNvSpPr/>
            <p:nvPr/>
          </p:nvSpPr>
          <p:spPr bwMode="auto">
            <a:xfrm>
              <a:off x="2324100" y="5180013"/>
              <a:ext cx="7620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직사각형 18"/>
            <p:cNvSpPr/>
            <p:nvPr/>
          </p:nvSpPr>
          <p:spPr bwMode="auto">
            <a:xfrm>
              <a:off x="3086100" y="5180013"/>
              <a:ext cx="1905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0" name="직사각형 19"/>
            <p:cNvSpPr/>
            <p:nvPr/>
          </p:nvSpPr>
          <p:spPr bwMode="auto">
            <a:xfrm>
              <a:off x="3276600" y="5180013"/>
              <a:ext cx="7620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1" name="직사각형 20"/>
            <p:cNvSpPr/>
            <p:nvPr/>
          </p:nvSpPr>
          <p:spPr bwMode="auto">
            <a:xfrm>
              <a:off x="4038600" y="5180013"/>
              <a:ext cx="1905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직사각형 21"/>
            <p:cNvSpPr/>
            <p:nvPr/>
          </p:nvSpPr>
          <p:spPr bwMode="auto">
            <a:xfrm>
              <a:off x="4229100" y="5180013"/>
              <a:ext cx="7620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3" name="직사각형 22"/>
            <p:cNvSpPr/>
            <p:nvPr/>
          </p:nvSpPr>
          <p:spPr bwMode="auto">
            <a:xfrm>
              <a:off x="4991100" y="5180013"/>
              <a:ext cx="1905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직사각형 23"/>
            <p:cNvSpPr/>
            <p:nvPr/>
          </p:nvSpPr>
          <p:spPr bwMode="auto">
            <a:xfrm>
              <a:off x="5181600" y="5180013"/>
              <a:ext cx="7620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5943600" y="5180013"/>
              <a:ext cx="1905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6134100" y="5180013"/>
              <a:ext cx="7620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6896100" y="5180013"/>
              <a:ext cx="190500" cy="3048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7086600" y="5180013"/>
              <a:ext cx="7620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직선 연결선 29"/>
            <p:cNvCxnSpPr/>
            <p:nvPr/>
          </p:nvCxnSpPr>
          <p:spPr bwMode="auto">
            <a:xfrm>
              <a:off x="1409700" y="548481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직선 연결선 30"/>
            <p:cNvCxnSpPr/>
            <p:nvPr/>
          </p:nvCxnSpPr>
          <p:spPr bwMode="auto">
            <a:xfrm>
              <a:off x="7277100" y="5484813"/>
              <a:ext cx="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직선 연결선 32"/>
            <p:cNvCxnSpPr/>
            <p:nvPr/>
          </p:nvCxnSpPr>
          <p:spPr bwMode="auto">
            <a:xfrm>
              <a:off x="1397315" y="6024602"/>
              <a:ext cx="58674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4103254" y="6065982"/>
              <a:ext cx="755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 smtClean="0"/>
                <a:t>25usec</a:t>
              </a:r>
              <a:endParaRPr lang="ko-KR" altLang="en-US" sz="1600" dirty="0"/>
            </a:p>
          </p:txBody>
        </p:sp>
        <p:sp>
          <p:nvSpPr>
            <p:cNvPr id="35" name="오른쪽으로 구부러진 화살표 34"/>
            <p:cNvSpPr/>
            <p:nvPr/>
          </p:nvSpPr>
          <p:spPr bwMode="auto">
            <a:xfrm rot="5400000">
              <a:off x="2370201" y="4448112"/>
              <a:ext cx="457200" cy="1006602"/>
            </a:xfrm>
            <a:prstGeom prst="curvedRightArrow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오른쪽으로 구부러진 화살표 35"/>
            <p:cNvSpPr/>
            <p:nvPr/>
          </p:nvSpPr>
          <p:spPr bwMode="auto">
            <a:xfrm rot="5400000">
              <a:off x="3333750" y="4475163"/>
              <a:ext cx="457200" cy="952500"/>
            </a:xfrm>
            <a:prstGeom prst="curvedRightArrow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7" name="오른쪽으로 구부러진 화살표 36"/>
            <p:cNvSpPr/>
            <p:nvPr/>
          </p:nvSpPr>
          <p:spPr bwMode="auto">
            <a:xfrm rot="5400000">
              <a:off x="4286250" y="4475163"/>
              <a:ext cx="457200" cy="952500"/>
            </a:xfrm>
            <a:prstGeom prst="curvedRightArrow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오른쪽으로 구부러진 화살표 37"/>
            <p:cNvSpPr/>
            <p:nvPr/>
          </p:nvSpPr>
          <p:spPr bwMode="auto">
            <a:xfrm rot="5400000">
              <a:off x="5238750" y="4475163"/>
              <a:ext cx="457200" cy="952500"/>
            </a:xfrm>
            <a:prstGeom prst="curvedRightArrow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9" name="오른쪽으로 구부러진 화살표 38"/>
            <p:cNvSpPr/>
            <p:nvPr/>
          </p:nvSpPr>
          <p:spPr bwMode="auto">
            <a:xfrm rot="5400000">
              <a:off x="6153150" y="4475163"/>
              <a:ext cx="457200" cy="952500"/>
            </a:xfrm>
            <a:prstGeom prst="curvedRightArrow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>
              <a:off x="7332659" y="6262300"/>
              <a:ext cx="12954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0" name="TextBox 9"/>
            <p:cNvSpPr txBox="1"/>
            <p:nvPr/>
          </p:nvSpPr>
          <p:spPr>
            <a:xfrm>
              <a:off x="7785016" y="6024602"/>
              <a:ext cx="460382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cxnSp>
          <p:nvCxnSpPr>
            <p:cNvPr id="12" name="Straight Arrow Connector 11"/>
            <p:cNvCxnSpPr>
              <a:endCxn id="17" idx="2"/>
            </p:cNvCxnSpPr>
            <p:nvPr/>
          </p:nvCxnSpPr>
          <p:spPr bwMode="auto">
            <a:xfrm flipV="1">
              <a:off x="2221228" y="5484813"/>
              <a:ext cx="7622" cy="6096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40" name="TextBox 39"/>
            <p:cNvSpPr txBox="1"/>
            <p:nvPr/>
          </p:nvSpPr>
          <p:spPr>
            <a:xfrm>
              <a:off x="2042741" y="6102041"/>
              <a:ext cx="372218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CP</a:t>
              </a:r>
              <a:endParaRPr lang="en-US" dirty="0"/>
            </a:p>
          </p:txBody>
        </p:sp>
        <p:cxnSp>
          <p:nvCxnSpPr>
            <p:cNvPr id="16" name="Straight Arrow Connector 15"/>
            <p:cNvCxnSpPr/>
            <p:nvPr/>
          </p:nvCxnSpPr>
          <p:spPr bwMode="auto">
            <a:xfrm>
              <a:off x="2125978" y="5634707"/>
              <a:ext cx="960122" cy="409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344971" y="5588928"/>
              <a:ext cx="1813317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 </a:t>
              </a:r>
              <a:r>
                <a:rPr lang="en-US" dirty="0" err="1" smtClean="0"/>
                <a:t>usec</a:t>
              </a:r>
              <a:endParaRPr lang="en-US" dirty="0" smtClean="0"/>
            </a:p>
            <a:p>
              <a:r>
                <a:rPr lang="en-US" dirty="0" smtClean="0"/>
                <a:t>(OFDM symbol duration)</a:t>
              </a:r>
            </a:p>
            <a:p>
              <a:endParaRPr lang="en-US" dirty="0"/>
            </a:p>
          </p:txBody>
        </p:sp>
      </p:grpSp>
    </p:spTree>
    <p:extLst>
      <p:ext uri="{BB962C8B-B14F-4D97-AF65-F5344CB8AC3E}">
        <p14:creationId xmlns="" xmlns:p14="http://schemas.microsoft.com/office/powerpoint/2010/main" val="396966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Mid-packet CCA (3)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worst case the 25usec detection window may not fully cover even a single OFDM symbol duration. (See the below figures). </a:t>
            </a:r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8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  <p:sp>
        <p:nvSpPr>
          <p:cNvPr id="7" name="직사각형 6"/>
          <p:cNvSpPr/>
          <p:nvPr/>
        </p:nvSpPr>
        <p:spPr bwMode="auto">
          <a:xfrm>
            <a:off x="737223" y="3316556"/>
            <a:ext cx="1001607" cy="304800"/>
          </a:xfrm>
          <a:prstGeom prst="rect">
            <a:avLst/>
          </a:prstGeom>
          <a:pattFill prst="ltUpDiag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8" name="직사각형 7"/>
          <p:cNvSpPr/>
          <p:nvPr/>
        </p:nvSpPr>
        <p:spPr bwMode="auto">
          <a:xfrm>
            <a:off x="1738830" y="3316556"/>
            <a:ext cx="2968484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1741017" y="3652651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4694791" y="362135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직선 연결선 12"/>
          <p:cNvCxnSpPr/>
          <p:nvPr/>
        </p:nvCxnSpPr>
        <p:spPr bwMode="auto">
          <a:xfrm>
            <a:off x="1738830" y="3825330"/>
            <a:ext cx="29255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834089" y="3775765"/>
            <a:ext cx="919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12.8usec</a:t>
            </a:r>
            <a:endParaRPr lang="ko-KR" altLang="en-US" sz="1600" dirty="0"/>
          </a:p>
        </p:txBody>
      </p:sp>
      <p:cxnSp>
        <p:nvCxnSpPr>
          <p:cNvPr id="16" name="직선 연결선 15"/>
          <p:cNvCxnSpPr/>
          <p:nvPr/>
        </p:nvCxnSpPr>
        <p:spPr bwMode="auto">
          <a:xfrm>
            <a:off x="737223" y="3233551"/>
            <a:ext cx="0" cy="9974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737223" y="3743618"/>
            <a:ext cx="100160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815520" y="3680679"/>
            <a:ext cx="815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3.2usec</a:t>
            </a:r>
            <a:endParaRPr lang="ko-KR" altLang="en-US" sz="1600" dirty="0"/>
          </a:p>
        </p:txBody>
      </p:sp>
      <p:sp>
        <p:nvSpPr>
          <p:cNvPr id="21" name="직사각형 20"/>
          <p:cNvSpPr/>
          <p:nvPr/>
        </p:nvSpPr>
        <p:spPr bwMode="auto">
          <a:xfrm>
            <a:off x="1097088" y="5220914"/>
            <a:ext cx="2968484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직선 연결선 21"/>
          <p:cNvCxnSpPr/>
          <p:nvPr/>
        </p:nvCxnSpPr>
        <p:spPr bwMode="auto">
          <a:xfrm>
            <a:off x="1097088" y="552370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직선 연결선 22"/>
          <p:cNvCxnSpPr/>
          <p:nvPr/>
        </p:nvCxnSpPr>
        <p:spPr bwMode="auto">
          <a:xfrm>
            <a:off x="4062045" y="4952368"/>
            <a:ext cx="3527" cy="11872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>
            <a:off x="1117436" y="5789461"/>
            <a:ext cx="29255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173706" y="5854773"/>
            <a:ext cx="919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12.8usec</a:t>
            </a:r>
            <a:endParaRPr lang="ko-KR" altLang="en-US" sz="1600" dirty="0"/>
          </a:p>
        </p:txBody>
      </p:sp>
      <p:cxnSp>
        <p:nvCxnSpPr>
          <p:cNvPr id="26" name="직선 연결선 25"/>
          <p:cNvCxnSpPr/>
          <p:nvPr/>
        </p:nvCxnSpPr>
        <p:spPr bwMode="auto">
          <a:xfrm flipH="1">
            <a:off x="769978" y="4952368"/>
            <a:ext cx="8385" cy="11809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직선 연결선 26"/>
          <p:cNvCxnSpPr/>
          <p:nvPr/>
        </p:nvCxnSpPr>
        <p:spPr bwMode="auto">
          <a:xfrm>
            <a:off x="778364" y="5867400"/>
            <a:ext cx="3104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737223" y="5860099"/>
            <a:ext cx="815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0.8usec</a:t>
            </a:r>
            <a:endParaRPr lang="ko-KR" altLang="en-US" sz="1600" dirty="0"/>
          </a:p>
        </p:txBody>
      </p:sp>
      <p:sp>
        <p:nvSpPr>
          <p:cNvPr id="30" name="직사각형 29"/>
          <p:cNvSpPr/>
          <p:nvPr/>
        </p:nvSpPr>
        <p:spPr bwMode="auto">
          <a:xfrm>
            <a:off x="4707313" y="3316556"/>
            <a:ext cx="1001607" cy="304800"/>
          </a:xfrm>
          <a:prstGeom prst="rect">
            <a:avLst/>
          </a:prstGeom>
          <a:pattFill prst="diagBrick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31" name="직사각형 30"/>
          <p:cNvSpPr/>
          <p:nvPr/>
        </p:nvSpPr>
        <p:spPr bwMode="auto">
          <a:xfrm>
            <a:off x="5718315" y="3316556"/>
            <a:ext cx="2968484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4392680" y="5220614"/>
            <a:ext cx="2968484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모서리가 둥근 직사각형 33"/>
          <p:cNvSpPr/>
          <p:nvPr/>
        </p:nvSpPr>
        <p:spPr bwMode="auto">
          <a:xfrm>
            <a:off x="1827460" y="3221670"/>
            <a:ext cx="5778500" cy="489079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직선 연결선 36"/>
          <p:cNvCxnSpPr/>
          <p:nvPr/>
        </p:nvCxnSpPr>
        <p:spPr bwMode="auto">
          <a:xfrm>
            <a:off x="5745257" y="3640242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>
            <a:off x="8673030" y="3233551"/>
            <a:ext cx="0" cy="101629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>
            <a:off x="4716710" y="3775765"/>
            <a:ext cx="100160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4784790" y="3989497"/>
            <a:ext cx="815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3.2usec</a:t>
            </a:r>
            <a:endParaRPr lang="ko-KR" altLang="en-US" sz="1600" dirty="0"/>
          </a:p>
        </p:txBody>
      </p:sp>
      <p:sp>
        <p:nvSpPr>
          <p:cNvPr id="51" name="모서리가 둥근 직사각형 50"/>
          <p:cNvSpPr/>
          <p:nvPr/>
        </p:nvSpPr>
        <p:spPr bwMode="auto">
          <a:xfrm>
            <a:off x="1172795" y="5143860"/>
            <a:ext cx="5778500" cy="518985"/>
          </a:xfrm>
          <a:prstGeom prst="roundRect">
            <a:avLst/>
          </a:prstGeom>
          <a:noFill/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직선 연결선 51"/>
          <p:cNvCxnSpPr/>
          <p:nvPr/>
        </p:nvCxnSpPr>
        <p:spPr bwMode="auto">
          <a:xfrm>
            <a:off x="4392680" y="5523706"/>
            <a:ext cx="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>
            <a:off x="4065571" y="5867400"/>
            <a:ext cx="327110" cy="1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54" name="TextBox 53"/>
          <p:cNvSpPr txBox="1"/>
          <p:nvPr/>
        </p:nvSpPr>
        <p:spPr>
          <a:xfrm>
            <a:off x="4007169" y="5956384"/>
            <a:ext cx="8155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0.8usec</a:t>
            </a:r>
            <a:endParaRPr lang="ko-KR" altLang="en-US" sz="1600" dirty="0"/>
          </a:p>
        </p:txBody>
      </p:sp>
      <p:sp>
        <p:nvSpPr>
          <p:cNvPr id="61" name="직사각형 19"/>
          <p:cNvSpPr/>
          <p:nvPr/>
        </p:nvSpPr>
        <p:spPr bwMode="auto">
          <a:xfrm>
            <a:off x="4065571" y="5218907"/>
            <a:ext cx="327110" cy="311154"/>
          </a:xfrm>
          <a:prstGeom prst="rect">
            <a:avLst/>
          </a:prstGeom>
          <a:pattFill prst="diagBrick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직사각형 19"/>
          <p:cNvSpPr/>
          <p:nvPr/>
        </p:nvSpPr>
        <p:spPr bwMode="auto">
          <a:xfrm>
            <a:off x="3738460" y="5218907"/>
            <a:ext cx="327110" cy="311154"/>
          </a:xfrm>
          <a:prstGeom prst="rect">
            <a:avLst/>
          </a:prstGeom>
          <a:pattFill prst="lt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4" name="직사각형 19"/>
          <p:cNvSpPr/>
          <p:nvPr/>
        </p:nvSpPr>
        <p:spPr bwMode="auto">
          <a:xfrm>
            <a:off x="775332" y="5218907"/>
            <a:ext cx="327110" cy="311154"/>
          </a:xfrm>
          <a:prstGeom prst="rect">
            <a:avLst/>
          </a:prstGeom>
          <a:pattFill prst="ltUpDiag">
            <a:fgClr>
              <a:srgbClr val="FF000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5" name="직사각형 19"/>
          <p:cNvSpPr/>
          <p:nvPr/>
        </p:nvSpPr>
        <p:spPr bwMode="auto">
          <a:xfrm>
            <a:off x="7052838" y="5218907"/>
            <a:ext cx="327110" cy="311154"/>
          </a:xfrm>
          <a:prstGeom prst="rect">
            <a:avLst/>
          </a:prstGeom>
          <a:pattFill prst="diagBrick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6" name="직선 연결선 23"/>
          <p:cNvCxnSpPr/>
          <p:nvPr/>
        </p:nvCxnSpPr>
        <p:spPr bwMode="auto">
          <a:xfrm flipV="1">
            <a:off x="769978" y="6161619"/>
            <a:ext cx="3295591" cy="197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1438138" y="6155322"/>
            <a:ext cx="2194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OFDM symbol duration</a:t>
            </a:r>
            <a:endParaRPr lang="ko-KR" altLang="en-US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719252" y="4852174"/>
            <a:ext cx="376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CP</a:t>
            </a:r>
            <a:endParaRPr lang="ko-KR" alt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4007963" y="4819210"/>
            <a:ext cx="376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CP</a:t>
            </a:r>
            <a:endParaRPr lang="ko-KR" altLang="en-US" dirty="0"/>
          </a:p>
        </p:txBody>
      </p:sp>
      <p:cxnSp>
        <p:nvCxnSpPr>
          <p:cNvPr id="71" name="직선 연결선 22"/>
          <p:cNvCxnSpPr/>
          <p:nvPr/>
        </p:nvCxnSpPr>
        <p:spPr bwMode="auto">
          <a:xfrm>
            <a:off x="7376720" y="4809705"/>
            <a:ext cx="3527" cy="11872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2" name="직선 연결선 23"/>
          <p:cNvCxnSpPr/>
          <p:nvPr/>
        </p:nvCxnSpPr>
        <p:spPr bwMode="auto">
          <a:xfrm>
            <a:off x="4424303" y="5789461"/>
            <a:ext cx="29255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73" name="TextBox 72"/>
          <p:cNvSpPr txBox="1"/>
          <p:nvPr/>
        </p:nvSpPr>
        <p:spPr>
          <a:xfrm>
            <a:off x="6314782" y="5799890"/>
            <a:ext cx="919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12.8usec</a:t>
            </a:r>
            <a:endParaRPr lang="ko-KR" altLang="en-US" sz="1600" dirty="0"/>
          </a:p>
        </p:txBody>
      </p:sp>
      <p:sp>
        <p:nvSpPr>
          <p:cNvPr id="74" name="직사각형 6"/>
          <p:cNvSpPr/>
          <p:nvPr/>
        </p:nvSpPr>
        <p:spPr bwMode="auto">
          <a:xfrm>
            <a:off x="3703828" y="3317279"/>
            <a:ext cx="1001607" cy="304800"/>
          </a:xfrm>
          <a:prstGeom prst="rect">
            <a:avLst/>
          </a:prstGeom>
          <a:pattFill prst="ltUpDiag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75" name="직사각형 29"/>
          <p:cNvSpPr/>
          <p:nvPr/>
        </p:nvSpPr>
        <p:spPr bwMode="auto">
          <a:xfrm>
            <a:off x="7685192" y="3304776"/>
            <a:ext cx="1001607" cy="304800"/>
          </a:xfrm>
          <a:prstGeom prst="rect">
            <a:avLst/>
          </a:prstGeom>
          <a:pattFill prst="diagBrick">
            <a:fgClr>
              <a:srgbClr val="92D050"/>
            </a:fgClr>
            <a:bgClr>
              <a:schemeClr val="bg1"/>
            </a:bgClr>
          </a:patt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ko-KR" altLang="en-US"/>
          </a:p>
        </p:txBody>
      </p:sp>
      <p:sp>
        <p:nvSpPr>
          <p:cNvPr id="76" name="TextBox 75"/>
          <p:cNvSpPr txBox="1"/>
          <p:nvPr/>
        </p:nvSpPr>
        <p:spPr>
          <a:xfrm>
            <a:off x="818326" y="3001963"/>
            <a:ext cx="376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CP</a:t>
            </a:r>
            <a:endParaRPr lang="ko-KR" alt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4805806" y="2988300"/>
            <a:ext cx="3763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CP</a:t>
            </a:r>
            <a:endParaRPr lang="ko-KR" altLang="en-US" dirty="0"/>
          </a:p>
        </p:txBody>
      </p:sp>
      <p:cxnSp>
        <p:nvCxnSpPr>
          <p:cNvPr id="78" name="직선 연결선 12"/>
          <p:cNvCxnSpPr/>
          <p:nvPr/>
        </p:nvCxnSpPr>
        <p:spPr bwMode="auto">
          <a:xfrm>
            <a:off x="5724346" y="3815043"/>
            <a:ext cx="29255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79" name="TextBox 78"/>
          <p:cNvSpPr txBox="1"/>
          <p:nvPr/>
        </p:nvSpPr>
        <p:spPr>
          <a:xfrm>
            <a:off x="6819604" y="3765478"/>
            <a:ext cx="919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12.8usec</a:t>
            </a:r>
            <a:endParaRPr lang="ko-KR" altLang="en-US" sz="1600" dirty="0"/>
          </a:p>
        </p:txBody>
      </p:sp>
      <p:cxnSp>
        <p:nvCxnSpPr>
          <p:cNvPr id="81" name="직선 연결선 23"/>
          <p:cNvCxnSpPr/>
          <p:nvPr/>
        </p:nvCxnSpPr>
        <p:spPr bwMode="auto">
          <a:xfrm>
            <a:off x="760322" y="4056553"/>
            <a:ext cx="3955380" cy="45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sm" len="sm"/>
            <a:tailEnd type="arrow" w="sm" len="sm"/>
          </a:ln>
          <a:effectLst/>
        </p:spPr>
      </p:cxnSp>
      <p:sp>
        <p:nvSpPr>
          <p:cNvPr id="82" name="TextBox 81"/>
          <p:cNvSpPr txBox="1"/>
          <p:nvPr/>
        </p:nvSpPr>
        <p:spPr>
          <a:xfrm>
            <a:off x="1428482" y="4048278"/>
            <a:ext cx="2194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OFDM symbol duration</a:t>
            </a:r>
            <a:endParaRPr lang="ko-KR" altLang="en-US" sz="1600" dirty="0"/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7367915" y="6354713"/>
            <a:ext cx="1295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7820272" y="6117015"/>
            <a:ext cx="460382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824383" y="4909435"/>
            <a:ext cx="18719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Detection Window 25usec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879886" y="2980235"/>
            <a:ext cx="18719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Detection Window 25usec</a:t>
            </a:r>
            <a:endParaRPr lang="en-US" b="1" dirty="0">
              <a:solidFill>
                <a:schemeClr val="accent6"/>
              </a:solidFill>
            </a:endParaRPr>
          </a:p>
        </p:txBody>
      </p:sp>
      <p:sp>
        <p:nvSpPr>
          <p:cNvPr id="85" name="오른쪽으로 구부러진 화살표 34"/>
          <p:cNvSpPr/>
          <p:nvPr/>
        </p:nvSpPr>
        <p:spPr bwMode="auto">
          <a:xfrm rot="5400000">
            <a:off x="2267893" y="3597991"/>
            <a:ext cx="270578" cy="2915325"/>
          </a:xfrm>
          <a:prstGeom prst="curved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6" name="오른쪽으로 구부러진 화살표 34"/>
          <p:cNvSpPr/>
          <p:nvPr/>
        </p:nvSpPr>
        <p:spPr bwMode="auto">
          <a:xfrm rot="5400000">
            <a:off x="5476631" y="3586383"/>
            <a:ext cx="270578" cy="2915325"/>
          </a:xfrm>
          <a:prstGeom prst="curved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7" name="오른쪽으로 구부러진 화살표 34"/>
          <p:cNvSpPr/>
          <p:nvPr/>
        </p:nvSpPr>
        <p:spPr bwMode="auto">
          <a:xfrm rot="5400000">
            <a:off x="6401289" y="1659678"/>
            <a:ext cx="270578" cy="2915325"/>
          </a:xfrm>
          <a:prstGeom prst="curved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8" name="오른쪽으로 구부러진 화살표 34"/>
          <p:cNvSpPr/>
          <p:nvPr/>
        </p:nvSpPr>
        <p:spPr bwMode="auto">
          <a:xfrm rot="5400000">
            <a:off x="2485259" y="1649427"/>
            <a:ext cx="270578" cy="2915325"/>
          </a:xfrm>
          <a:prstGeom prst="curvedRightArrow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741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Mid-packet CCA (4)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Three potential fixes also have problems of their own </a:t>
            </a:r>
          </a:p>
          <a:p>
            <a:pPr lvl="1"/>
            <a:r>
              <a:rPr lang="en-US" altLang="ko-KR" dirty="0" smtClean="0"/>
              <a:t>longer </a:t>
            </a:r>
            <a:r>
              <a:rPr lang="en-US" altLang="ko-KR" dirty="0" err="1" smtClean="0"/>
              <a:t>aMidCCATime</a:t>
            </a:r>
            <a:r>
              <a:rPr lang="en-US" altLang="ko-KR" dirty="0" smtClean="0"/>
              <a:t> can be adopted. </a:t>
            </a:r>
          </a:p>
          <a:p>
            <a:pPr lvl="2"/>
            <a:r>
              <a:rPr lang="en-US" altLang="ko-KR" dirty="0" smtClean="0"/>
              <a:t>longer </a:t>
            </a:r>
            <a:r>
              <a:rPr lang="en-US" altLang="ko-KR" dirty="0" err="1" smtClean="0"/>
              <a:t>aMidCCATime</a:t>
            </a:r>
            <a:r>
              <a:rPr lang="en-US" altLang="ko-KR" dirty="0" smtClean="0"/>
              <a:t> results in 11ax devices sensing secondary channels to have lower priority in the use of the secondary channels. </a:t>
            </a:r>
          </a:p>
          <a:p>
            <a:pPr lvl="1"/>
            <a:r>
              <a:rPr lang="en-US" altLang="ko-KR" dirty="0" smtClean="0"/>
              <a:t>For mid-packet CCA, use other feature of an OFDM packet, e.g. pilot pattern.</a:t>
            </a:r>
          </a:p>
          <a:p>
            <a:pPr lvl="2"/>
            <a:r>
              <a:rPr lang="en-US" altLang="ko-KR" dirty="0" smtClean="0"/>
              <a:t>The possible sensing level should be checked. </a:t>
            </a:r>
          </a:p>
          <a:p>
            <a:pPr lvl="2"/>
            <a:r>
              <a:rPr lang="en-US" altLang="ko-KR" dirty="0" smtClean="0"/>
              <a:t>More restriction on the design of pilot.</a:t>
            </a:r>
          </a:p>
          <a:p>
            <a:pPr lvl="1"/>
            <a:r>
              <a:rPr lang="en-US" altLang="ko-KR" dirty="0" smtClean="0"/>
              <a:t>Do not support a separate mid-packet CCA rules (for OFDM packet and for other any signal) in 11ax, i.e., perform only energy detection. </a:t>
            </a:r>
          </a:p>
          <a:p>
            <a:pPr lvl="2"/>
            <a:r>
              <a:rPr lang="en-US" altLang="ko-KR" dirty="0" smtClean="0"/>
              <a:t>Fairness of usage of the secondary channels is compromised.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Mid-packet CCA (5)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Examples where mid-packet CCA is issued.</a:t>
            </a:r>
          </a:p>
          <a:p>
            <a:pPr lvl="1"/>
            <a:r>
              <a:rPr lang="en-US" altLang="ko-KR" dirty="0" smtClean="0"/>
              <a:t>OBSS with non-aligned primary channel</a:t>
            </a:r>
          </a:p>
          <a:p>
            <a:pPr lvl="2"/>
            <a:r>
              <a:rPr lang="en-US" altLang="ko-KR" dirty="0" smtClean="0"/>
              <a:t>After receiving a packet from own BSS, detect the a packet from OBSS occupying secondary CH.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The miss-detection of secondary channels by 11ac devices can cause very harmful effects to 11ax operation.</a:t>
            </a:r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4" name="그룹 3"/>
          <p:cNvGrpSpPr/>
          <p:nvPr/>
        </p:nvGrpSpPr>
        <p:grpSpPr>
          <a:xfrm>
            <a:off x="304800" y="3505200"/>
            <a:ext cx="8610600" cy="1676400"/>
            <a:chOff x="304800" y="4901625"/>
            <a:chExt cx="8610600" cy="889575"/>
          </a:xfrm>
        </p:grpSpPr>
        <p:cxnSp>
          <p:nvCxnSpPr>
            <p:cNvPr id="8" name="직선 연결선 7"/>
            <p:cNvCxnSpPr/>
            <p:nvPr/>
          </p:nvCxnSpPr>
          <p:spPr bwMode="auto">
            <a:xfrm>
              <a:off x="2057400" y="4977825"/>
              <a:ext cx="4419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2057400" y="5130225"/>
              <a:ext cx="4419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0" name="직선 연결선 9"/>
            <p:cNvCxnSpPr/>
            <p:nvPr/>
          </p:nvCxnSpPr>
          <p:spPr bwMode="auto">
            <a:xfrm>
              <a:off x="2057400" y="5282625"/>
              <a:ext cx="4419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" name="직선 연결선 10"/>
            <p:cNvCxnSpPr/>
            <p:nvPr/>
          </p:nvCxnSpPr>
          <p:spPr bwMode="auto">
            <a:xfrm>
              <a:off x="2057400" y="5435025"/>
              <a:ext cx="4419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2" name="직선 연결선 11"/>
            <p:cNvCxnSpPr/>
            <p:nvPr/>
          </p:nvCxnSpPr>
          <p:spPr bwMode="auto">
            <a:xfrm>
              <a:off x="2057400" y="5587425"/>
              <a:ext cx="4419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3" name="직사각형 12"/>
            <p:cNvSpPr/>
            <p:nvPr/>
          </p:nvSpPr>
          <p:spPr bwMode="auto">
            <a:xfrm>
              <a:off x="2286000" y="5282625"/>
              <a:ext cx="2209800" cy="3048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Packet</a:t>
              </a:r>
              <a:r>
                <a:rPr kumimoji="0" lang="en-US" altLang="ko-KR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from own BSS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sz="1600" baseline="0" dirty="0" smtClean="0"/>
                <a:t>(11ac</a:t>
              </a:r>
              <a:r>
                <a:rPr lang="en-US" altLang="ko-KR" sz="1600" dirty="0" smtClean="0"/>
                <a:t> device)</a:t>
              </a:r>
              <a:endPara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직사각형 13"/>
            <p:cNvSpPr/>
            <p:nvPr/>
          </p:nvSpPr>
          <p:spPr bwMode="auto">
            <a:xfrm>
              <a:off x="3810000" y="4977825"/>
              <a:ext cx="2057400" cy="304800"/>
            </a:xfrm>
            <a:prstGeom prst="rect">
              <a:avLst/>
            </a:prstGeom>
            <a:solidFill>
              <a:srgbClr val="FFFF00"/>
            </a:solidFill>
            <a:ln>
              <a:headEnd type="none" w="sm" len="sm"/>
              <a:tailEnd type="none" w="sm" len="sm"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Packet from</a:t>
              </a:r>
              <a:r>
                <a:rPr kumimoji="0" lang="en-US" altLang="ko-KR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 BSS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ko-KR" sz="1600" baseline="0" dirty="0" smtClean="0">
                  <a:solidFill>
                    <a:schemeClr val="tx1"/>
                  </a:solidFill>
                  <a:latin typeface="Times New Roman" pitchFamily="18" charset="0"/>
                </a:rPr>
                <a:t>(11ax device)</a:t>
              </a:r>
              <a:endParaRPr kumimoji="0" lang="ko-KR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4800" y="5386626"/>
              <a:ext cx="17139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Primary CH of own BSS</a:t>
              </a:r>
              <a:endParaRPr lang="ko-KR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57200" y="5081826"/>
              <a:ext cx="15600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Primary CH of  OBSS</a:t>
              </a:r>
              <a:endParaRPr lang="ko-KR" altLang="en-US" dirty="0"/>
            </a:p>
          </p:txBody>
        </p:sp>
        <p:sp>
          <p:nvSpPr>
            <p:cNvPr id="17" name="직사각형 16"/>
            <p:cNvSpPr/>
            <p:nvPr/>
          </p:nvSpPr>
          <p:spPr bwMode="auto">
            <a:xfrm>
              <a:off x="4876800" y="4901625"/>
              <a:ext cx="1066800" cy="457200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9" name="직선 화살표 연결선 18"/>
            <p:cNvCxnSpPr>
              <a:stCxn id="17" idx="3"/>
            </p:cNvCxnSpPr>
            <p:nvPr/>
          </p:nvCxnSpPr>
          <p:spPr bwMode="auto">
            <a:xfrm>
              <a:off x="5943600" y="5130225"/>
              <a:ext cx="914400" cy="45720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0" name="TextBox 19"/>
            <p:cNvSpPr txBox="1"/>
            <p:nvPr/>
          </p:nvSpPr>
          <p:spPr>
            <a:xfrm>
              <a:off x="6705600" y="5206425"/>
              <a:ext cx="2209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/>
                <a:t>This data part should be detected.</a:t>
              </a:r>
              <a:endParaRPr lang="ko-KR" altLang="en-US" sz="1600" dirty="0"/>
            </a:p>
          </p:txBody>
        </p:sp>
      </p:grpSp>
      <p:sp>
        <p:nvSpPr>
          <p:cNvPr id="30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Mid-packet CCA (6)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this contribution, we assume that 11ac devices use a CP correlation method for mid-packet CCA.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However, other mid-packet CCA can be considered.</a:t>
            </a:r>
          </a:p>
          <a:p>
            <a:pPr lvl="1"/>
            <a:r>
              <a:rPr lang="en-US" altLang="ko-KR" dirty="0" smtClean="0"/>
              <a:t>ED can be used, but ED cannot verify that the signal is a </a:t>
            </a:r>
            <a:r>
              <a:rPr lang="en-US" altLang="ko-KR" dirty="0" err="1" smtClean="0"/>
              <a:t>WiFi</a:t>
            </a:r>
            <a:r>
              <a:rPr lang="en-US" altLang="ko-KR" dirty="0" smtClean="0"/>
              <a:t> signal or not.</a:t>
            </a:r>
          </a:p>
          <a:p>
            <a:pPr lvl="1"/>
            <a:r>
              <a:rPr lang="en-US" altLang="ko-KR" dirty="0" smtClean="0"/>
              <a:t>Pilot structure and other features of </a:t>
            </a:r>
            <a:r>
              <a:rPr lang="en-US" altLang="ko-KR" dirty="0" err="1" smtClean="0"/>
              <a:t>WiFi</a:t>
            </a:r>
            <a:r>
              <a:rPr lang="en-US" altLang="ko-KR" dirty="0" smtClean="0"/>
              <a:t> signals can be used.</a:t>
            </a:r>
          </a:p>
          <a:p>
            <a:pPr lvl="1">
              <a:buNone/>
            </a:pP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 err="1" smtClean="0"/>
              <a:t>Heejung</a:t>
            </a:r>
            <a:r>
              <a:rPr lang="en-US" altLang="ko-KR" dirty="0" smtClean="0"/>
              <a:t> Yu, </a:t>
            </a:r>
            <a:r>
              <a:rPr lang="en-US" altLang="ko-KR" dirty="0" err="1" smtClean="0"/>
              <a:t>Yeungnam</a:t>
            </a:r>
            <a:r>
              <a:rPr lang="en-US" altLang="ko-KR" dirty="0" smtClean="0"/>
              <a:t> Univ./NEWRACOM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Nov. 2014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96932</TotalTime>
  <Words>1262</Words>
  <Application>Microsoft Office PowerPoint</Application>
  <PresentationFormat>화면 슬라이드 쇼(4:3)</PresentationFormat>
  <Paragraphs>182</Paragraphs>
  <Slides>16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802-11-Submission</vt:lpstr>
      <vt:lpstr>Document</vt:lpstr>
      <vt:lpstr>Issues on 256-FFT per 20MHz</vt:lpstr>
      <vt:lpstr>Background (1)</vt:lpstr>
      <vt:lpstr>Background (2)</vt:lpstr>
      <vt:lpstr>Mid-packet CCA (1)</vt:lpstr>
      <vt:lpstr>Mid-packet CCA (2)</vt:lpstr>
      <vt:lpstr>Mid-packet CCA (3)</vt:lpstr>
      <vt:lpstr>Mid-packet CCA (4)</vt:lpstr>
      <vt:lpstr>Mid-packet CCA (5)</vt:lpstr>
      <vt:lpstr>Mid-packet CCA (6)</vt:lpstr>
      <vt:lpstr>PAPR (1)</vt:lpstr>
      <vt:lpstr>CDF of PAPR</vt:lpstr>
      <vt:lpstr>CFO, SFO and phase noise (1)</vt:lpstr>
      <vt:lpstr>CFO, SFO and phase noise (2)</vt:lpstr>
      <vt:lpstr>CFO, SFO and phase noise (3)</vt:lpstr>
      <vt:lpstr>Conclusions</vt:lpstr>
      <vt:lpstr>References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on 256-FFT per 20MHz</dc:title>
  <dc:creator>Heejung Yu</dc:creator>
  <cp:lastModifiedBy>Heejung_yu</cp:lastModifiedBy>
  <cp:revision>1194</cp:revision>
  <cp:lastPrinted>1998-02-10T13:28:06Z</cp:lastPrinted>
  <dcterms:created xsi:type="dcterms:W3CDTF">2007-05-21T21:00:37Z</dcterms:created>
  <dcterms:modified xsi:type="dcterms:W3CDTF">2014-11-04T06:50:39Z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