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69" r:id="rId2"/>
    <p:sldId id="302" r:id="rId3"/>
    <p:sldId id="364" r:id="rId4"/>
    <p:sldId id="376" r:id="rId5"/>
    <p:sldId id="372" r:id="rId6"/>
    <p:sldId id="377" r:id="rId7"/>
    <p:sldId id="375" r:id="rId8"/>
    <p:sldId id="37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E53B47"/>
    <a:srgbClr val="D46C4C"/>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88" autoAdjust="0"/>
    <p:restoredTop sz="94991" autoAdjust="0"/>
  </p:normalViewPr>
  <p:slideViewPr>
    <p:cSldViewPr>
      <p:cViewPr varScale="1">
        <p:scale>
          <a:sx n="67" d="100"/>
          <a:sy n="67" d="100"/>
        </p:scale>
        <p:origin x="-1626" y="-96"/>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dirty="0" smtClean="0"/>
              <a:t>802.11-14/1225r0</a:t>
            </a:r>
            <a:endParaRPr lang="en-US" sz="1800" b="1" dirty="0"/>
          </a:p>
        </p:txBody>
      </p:sp>
      <p:sp>
        <p:nvSpPr>
          <p:cNvPr id="12" name="Rectangle 4"/>
          <p:cNvSpPr>
            <a:spLocks noGrp="1" noChangeArrowheads="1"/>
          </p:cNvSpPr>
          <p:nvPr>
            <p:ph type="dt" sz="half" idx="2"/>
          </p:nvPr>
        </p:nvSpPr>
        <p:spPr bwMode="auto">
          <a:xfrm>
            <a:off x="696913" y="334189"/>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September 2014</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fr-FR" altLang="zh-CN" sz="2800" dirty="0" smtClean="0"/>
              <a:t>Considerations on CCA for OBSS Opearation in 802.11ax</a:t>
            </a:r>
            <a:endParaRPr lang="en-US" sz="2800" dirty="0" smtClean="0"/>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smtClean="0"/>
              <a:t>:</a:t>
            </a:r>
            <a:r>
              <a:rPr lang="en-US" sz="2000" b="0" smtClean="0"/>
              <a:t> 2014-09-11</a:t>
            </a:r>
            <a:endParaRPr lang="en-US" sz="2000" b="0" dirty="0" smtClean="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r>
              <a:rPr lang="en-US" dirty="0" smtClean="0"/>
              <a:t>Huawei</a:t>
            </a:r>
            <a:endParaRPr lang="en-US" dirty="0"/>
          </a:p>
        </p:txBody>
      </p:sp>
      <p:graphicFrame>
        <p:nvGraphicFramePr>
          <p:cNvPr id="7" name="Object 11"/>
          <p:cNvGraphicFramePr>
            <a:graphicFrameLocks noChangeAspect="1"/>
          </p:cNvGraphicFramePr>
          <p:nvPr>
            <p:extLst>
              <p:ext uri="{D42A27DB-BD31-4B8C-83A1-F6EECF244321}">
                <p14:modId xmlns="" xmlns:p14="http://schemas.microsoft.com/office/powerpoint/2010/main" val="3172681742"/>
              </p:ext>
            </p:extLst>
          </p:nvPr>
        </p:nvGraphicFramePr>
        <p:xfrm>
          <a:off x="1062038" y="2752725"/>
          <a:ext cx="7531100" cy="3894138"/>
        </p:xfrm>
        <a:graphic>
          <a:graphicData uri="http://schemas.openxmlformats.org/presentationml/2006/ole">
            <p:oleObj spid="_x0000_s7249" name="Document" r:id="rId4" imgW="8491985" imgH="4390805" progId="Word.Document.8">
              <p:embed/>
            </p:oleObj>
          </a:graphicData>
        </a:graphic>
      </p:graphicFrame>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sp>
        <p:nvSpPr>
          <p:cNvPr id="4" name="Footer Placeholder 3"/>
          <p:cNvSpPr>
            <a:spLocks noGrp="1"/>
          </p:cNvSpPr>
          <p:nvPr>
            <p:ph type="ftr" sz="quarter" idx="3"/>
          </p:nvPr>
        </p:nvSpPr>
        <p:spPr>
          <a:xfrm>
            <a:off x="5791199" y="6475413"/>
            <a:ext cx="2752661" cy="184666"/>
          </a:xfrm>
        </p:spPr>
        <p:txBody>
          <a:bodyPr/>
          <a:lstStyle/>
          <a:p>
            <a:pPr>
              <a:defRPr/>
            </a:pPr>
            <a:r>
              <a:rPr lang="en-US" altLang="zh-CN" dirty="0"/>
              <a:t>Huawei</a:t>
            </a:r>
            <a:endParaRPr lang="en-US" dirty="0"/>
          </a:p>
        </p:txBody>
      </p:sp>
      <p:sp>
        <p:nvSpPr>
          <p:cNvPr id="16" name="标题 1"/>
          <p:cNvSpPr>
            <a:spLocks noGrp="1"/>
          </p:cNvSpPr>
          <p:nvPr>
            <p:ph type="title"/>
          </p:nvPr>
        </p:nvSpPr>
        <p:spPr>
          <a:xfrm>
            <a:off x="685800" y="533400"/>
            <a:ext cx="7772400" cy="1066800"/>
          </a:xfrm>
        </p:spPr>
        <p:txBody>
          <a:bodyPr/>
          <a:lstStyle/>
          <a:p>
            <a:r>
              <a:rPr lang="en-US" altLang="zh-CN" dirty="0" smtClean="0">
                <a:solidFill>
                  <a:schemeClr val="tx1"/>
                </a:solidFill>
              </a:rPr>
              <a:t>Introduction</a:t>
            </a:r>
            <a:endParaRPr lang="zh-CN" altLang="en-US" dirty="0">
              <a:solidFill>
                <a:schemeClr val="tx1"/>
              </a:solidFill>
            </a:endParaRPr>
          </a:p>
        </p:txBody>
      </p:sp>
      <p:sp>
        <p:nvSpPr>
          <p:cNvPr id="10" name="内容占位符 9"/>
          <p:cNvSpPr>
            <a:spLocks noGrp="1"/>
          </p:cNvSpPr>
          <p:nvPr>
            <p:ph idx="1"/>
          </p:nvPr>
        </p:nvSpPr>
        <p:spPr>
          <a:xfrm>
            <a:off x="457200" y="1447800"/>
            <a:ext cx="8153400" cy="4953000"/>
          </a:xfrm>
        </p:spPr>
        <p:txBody>
          <a:bodyPr/>
          <a:lstStyle/>
          <a:p>
            <a:r>
              <a:rPr lang="en-US" altLang="zh-CN" sz="2000" dirty="0" smtClean="0"/>
              <a:t>802.11ax aims at providing good performance in dense </a:t>
            </a:r>
            <a:r>
              <a:rPr lang="en-GB" altLang="zh-CN" sz="2000" dirty="0" smtClean="0"/>
              <a:t>environments </a:t>
            </a:r>
            <a:r>
              <a:rPr lang="en-GB" altLang="zh-CN" sz="2000" dirty="0" smtClean="0"/>
              <a:t>. </a:t>
            </a:r>
            <a:r>
              <a:rPr lang="en-GB" altLang="zh-CN" sz="2000" dirty="0" smtClean="0"/>
              <a:t>This can be achieved by introducing features that mitigate interferences and improve operation in overlapping BSSs (OBSS).</a:t>
            </a:r>
          </a:p>
          <a:p>
            <a:endParaRPr lang="en-US" altLang="zh-CN" sz="2000" dirty="0" smtClean="0"/>
          </a:p>
          <a:p>
            <a:pPr marL="342900" lvl="1" indent="-342900">
              <a:buFontTx/>
              <a:buChar char="•"/>
            </a:pPr>
            <a:r>
              <a:rPr lang="en-US" altLang="zh-CN" b="1" dirty="0" smtClean="0">
                <a:ea typeface="+mn-ea"/>
                <a:cs typeface="+mn-cs"/>
              </a:rPr>
              <a:t>Various mechanisms based on CCA adjustments have shown good potential for increasing effective area throughput due to increasing simultaneous transmission </a:t>
            </a:r>
            <a:r>
              <a:rPr lang="en-US" altLang="zh-CN" b="1" dirty="0" smtClean="0">
                <a:ea typeface="+mn-ea"/>
                <a:cs typeface="+mn-cs"/>
              </a:rPr>
              <a:t>opportunities[1-5].</a:t>
            </a:r>
            <a:endParaRPr lang="en-US" altLang="zh-CN" b="1" dirty="0" smtClean="0">
              <a:ea typeface="+mn-ea"/>
              <a:cs typeface="+mn-cs"/>
            </a:endParaRPr>
          </a:p>
          <a:p>
            <a:endParaRPr lang="en-US" altLang="zh-CN" sz="2000" dirty="0" smtClean="0"/>
          </a:p>
          <a:p>
            <a:r>
              <a:rPr lang="en-US" altLang="zh-CN" sz="2000" dirty="0" smtClean="0"/>
              <a:t>In this submission, we present:</a:t>
            </a:r>
          </a:p>
          <a:p>
            <a:pPr lvl="1"/>
            <a:r>
              <a:rPr lang="en-US" altLang="zh-CN" dirty="0" smtClean="0"/>
              <a:t>Simulation results from our integrated SLS using CCA adjustment</a:t>
            </a:r>
            <a:endParaRPr lang="en-US" altLang="zh-CN" strike="sngStrike" dirty="0" smtClean="0"/>
          </a:p>
          <a:p>
            <a:pPr lvl="1"/>
            <a:r>
              <a:rPr lang="en-US" altLang="zh-CN" dirty="0" smtClean="0"/>
              <a:t>Other considerations on CCA </a:t>
            </a:r>
          </a:p>
        </p:txBody>
      </p:sp>
    </p:spTree>
    <p:extLst>
      <p:ext uri="{BB962C8B-B14F-4D97-AF65-F5344CB8AC3E}">
        <p14:creationId xmlns="" xmlns:p14="http://schemas.microsoft.com/office/powerpoint/2010/main" val="3589831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5" name="页脚占位符 4"/>
          <p:cNvSpPr>
            <a:spLocks noGrp="1"/>
          </p:cNvSpPr>
          <p:nvPr>
            <p:ph type="ftr" sz="quarter" idx="3"/>
          </p:nvPr>
        </p:nvSpPr>
        <p:spPr/>
        <p:txBody>
          <a:bodyPr/>
          <a:lstStyle/>
          <a:p>
            <a:pPr>
              <a:defRPr/>
            </a:pPr>
            <a:r>
              <a:rPr lang="en-US" dirty="0" smtClean="0"/>
              <a:t>Huawei</a:t>
            </a:r>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t>Global CCA Adjustment</a:t>
            </a:r>
            <a:endParaRPr lang="zh-CN" altLang="en-US" dirty="0">
              <a:solidFill>
                <a:schemeClr val="tx1"/>
              </a:solidFill>
            </a:endParaRPr>
          </a:p>
        </p:txBody>
      </p:sp>
      <p:sp>
        <p:nvSpPr>
          <p:cNvPr id="12" name="内容占位符 2"/>
          <p:cNvSpPr>
            <a:spLocks noGrp="1"/>
          </p:cNvSpPr>
          <p:nvPr>
            <p:ph idx="1"/>
          </p:nvPr>
        </p:nvSpPr>
        <p:spPr>
          <a:xfrm>
            <a:off x="76200" y="1371600"/>
            <a:ext cx="8763000" cy="4724400"/>
          </a:xfrm>
        </p:spPr>
        <p:txBody>
          <a:bodyPr/>
          <a:lstStyle/>
          <a:p>
            <a:pPr lvl="1"/>
            <a:r>
              <a:rPr lang="en-US" altLang="zh-CN" dirty="0" smtClean="0"/>
              <a:t>Similar to other </a:t>
            </a:r>
            <a:r>
              <a:rPr lang="en-US" altLang="zh-CN" dirty="0" smtClean="0"/>
              <a:t>contributions[1-5], </a:t>
            </a:r>
            <a:r>
              <a:rPr lang="en-US" altLang="zh-CN" dirty="0" smtClean="0"/>
              <a:t>our simulation results and analysis show that the mean STA throughout varies with global CCA adjustments, but is hard to achieve an optimal CCA setting to improve performance of edge STAs. </a:t>
            </a:r>
          </a:p>
          <a:p>
            <a:pPr lvl="1">
              <a:buNone/>
            </a:pPr>
            <a:endParaRPr lang="en-US" altLang="zh-CN" sz="1600" dirty="0" smtClean="0"/>
          </a:p>
          <a:p>
            <a:pPr lvl="1"/>
            <a:endParaRPr lang="en-US" altLang="zh-CN" sz="1600" dirty="0" smtClean="0"/>
          </a:p>
          <a:p>
            <a:pPr lvl="1"/>
            <a:endParaRPr lang="en-US" altLang="zh-CN" sz="1600" dirty="0" smtClean="0"/>
          </a:p>
        </p:txBody>
      </p:sp>
      <p:graphicFrame>
        <p:nvGraphicFramePr>
          <p:cNvPr id="24" name="Content Placeholder 5"/>
          <p:cNvGraphicFramePr>
            <a:graphicFrameLocks/>
          </p:cNvGraphicFramePr>
          <p:nvPr/>
        </p:nvGraphicFramePr>
        <p:xfrm>
          <a:off x="228600" y="4088057"/>
          <a:ext cx="2209800" cy="1600200"/>
        </p:xfrm>
        <a:graphic>
          <a:graphicData uri="http://schemas.openxmlformats.org/drawingml/2006/table">
            <a:tbl>
              <a:tblPr/>
              <a:tblGrid>
                <a:gridCol w="1169894"/>
                <a:gridCol w="1039906"/>
              </a:tblGrid>
              <a:tr h="517814">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ea typeface="MS PGothic" pitchFamily="34" charset="-128"/>
                        </a:rPr>
                        <a:t>Integrated 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411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Optimal CCA for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ECDE"/>
                    </a:solidFill>
                  </a:tcPr>
                </a:tc>
              </a:tr>
              <a:tr h="5411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Optimal CCA for 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6EF"/>
                    </a:solidFill>
                  </a:tcPr>
                </a:tc>
              </a:tr>
            </a:tbl>
          </a:graphicData>
        </a:graphic>
      </p:graphicFrame>
      <p:grpSp>
        <p:nvGrpSpPr>
          <p:cNvPr id="25" name="组合 24"/>
          <p:cNvGrpSpPr/>
          <p:nvPr/>
        </p:nvGrpSpPr>
        <p:grpSpPr>
          <a:xfrm>
            <a:off x="2514600" y="3657600"/>
            <a:ext cx="6477000" cy="2640257"/>
            <a:chOff x="3021816" y="3836743"/>
            <a:chExt cx="6045984" cy="2640257"/>
          </a:xfrm>
        </p:grpSpPr>
        <p:sp>
          <p:nvSpPr>
            <p:cNvPr id="8" name="矩形 7"/>
            <p:cNvSpPr/>
            <p:nvPr/>
          </p:nvSpPr>
          <p:spPr>
            <a:xfrm>
              <a:off x="4070149" y="3836743"/>
              <a:ext cx="1827203" cy="201857"/>
            </a:xfrm>
            <a:prstGeom prst="rect">
              <a:avLst/>
            </a:prstGeom>
          </p:spPr>
          <p:txBody>
            <a:bodyPr wrap="square">
              <a:spAutoFit/>
            </a:bodyPr>
            <a:lstStyle/>
            <a:p>
              <a:r>
                <a:rPr lang="en-US" altLang="zh-CN" sz="900" dirty="0" smtClean="0">
                  <a:solidFill>
                    <a:srgbClr val="2006BA"/>
                  </a:solidFill>
                </a:rPr>
                <a:t>Mean STA throughput</a:t>
              </a:r>
              <a:endParaRPr lang="zh-CN" altLang="en-US" sz="900" dirty="0">
                <a:solidFill>
                  <a:srgbClr val="2006BA"/>
                </a:solidFill>
              </a:endParaRPr>
            </a:p>
          </p:txBody>
        </p:sp>
        <p:sp>
          <p:nvSpPr>
            <p:cNvPr id="11" name="矩形 10"/>
            <p:cNvSpPr/>
            <p:nvPr/>
          </p:nvSpPr>
          <p:spPr>
            <a:xfrm>
              <a:off x="6979176" y="3836743"/>
              <a:ext cx="1204176" cy="201857"/>
            </a:xfrm>
            <a:prstGeom prst="rect">
              <a:avLst/>
            </a:prstGeom>
          </p:spPr>
          <p:txBody>
            <a:bodyPr wrap="none">
              <a:spAutoFit/>
            </a:bodyPr>
            <a:lstStyle/>
            <a:p>
              <a:r>
                <a:rPr lang="en-US" altLang="zh-CN" sz="900" dirty="0" smtClean="0">
                  <a:solidFill>
                    <a:srgbClr val="FF0000"/>
                  </a:solidFill>
                </a:rPr>
                <a:t>Edge STA throughput</a:t>
              </a:r>
              <a:endParaRPr lang="zh-CN" altLang="en-US" sz="900" dirty="0">
                <a:solidFill>
                  <a:srgbClr val="FF0000"/>
                </a:solidFill>
              </a:endParaRPr>
            </a:p>
          </p:txBody>
        </p:sp>
        <p:pic>
          <p:nvPicPr>
            <p:cNvPr id="13" name="Picture 2"/>
            <p:cNvPicPr>
              <a:picLocks noChangeAspect="1" noChangeArrowheads="1"/>
            </p:cNvPicPr>
            <p:nvPr/>
          </p:nvPicPr>
          <p:blipFill>
            <a:blip r:embed="rId2" cstate="print"/>
            <a:srcRect/>
            <a:stretch>
              <a:fillRect/>
            </a:stretch>
          </p:blipFill>
          <p:spPr bwMode="auto">
            <a:xfrm>
              <a:off x="6039864" y="4053879"/>
              <a:ext cx="3027936" cy="2423121"/>
            </a:xfrm>
            <a:prstGeom prst="rect">
              <a:avLst/>
            </a:prstGeom>
            <a:noFill/>
            <a:ln w="9525">
              <a:noFill/>
              <a:miter lim="800000"/>
              <a:headEnd/>
              <a:tailEnd/>
            </a:ln>
          </p:spPr>
        </p:pic>
        <p:pic>
          <p:nvPicPr>
            <p:cNvPr id="14" name="Picture 3"/>
            <p:cNvPicPr>
              <a:picLocks noChangeAspect="1" noChangeArrowheads="1"/>
            </p:cNvPicPr>
            <p:nvPr/>
          </p:nvPicPr>
          <p:blipFill>
            <a:blip r:embed="rId3" cstate="print"/>
            <a:srcRect/>
            <a:stretch>
              <a:fillRect/>
            </a:stretch>
          </p:blipFill>
          <p:spPr bwMode="auto">
            <a:xfrm>
              <a:off x="3021816" y="4053879"/>
              <a:ext cx="3027936" cy="2423121"/>
            </a:xfrm>
            <a:prstGeom prst="rect">
              <a:avLst/>
            </a:prstGeom>
            <a:noFill/>
            <a:ln w="9525">
              <a:noFill/>
              <a:miter lim="800000"/>
              <a:headEnd/>
              <a:tailEnd/>
            </a:ln>
          </p:spPr>
        </p:pic>
        <p:sp>
          <p:nvSpPr>
            <p:cNvPr id="16" name="矩形 15"/>
            <p:cNvSpPr/>
            <p:nvPr/>
          </p:nvSpPr>
          <p:spPr>
            <a:xfrm>
              <a:off x="5009853" y="4188659"/>
              <a:ext cx="887499" cy="246221"/>
            </a:xfrm>
            <a:prstGeom prst="rect">
              <a:avLst/>
            </a:prstGeom>
          </p:spPr>
          <p:txBody>
            <a:bodyPr wrap="square">
              <a:spAutoFit/>
            </a:bodyPr>
            <a:lstStyle/>
            <a:p>
              <a:r>
                <a:rPr lang="en-US" altLang="zh-CN" sz="1000" dirty="0" smtClean="0">
                  <a:latin typeface="Times New Roman" pitchFamily="18" charset="0"/>
                  <a:cs typeface="Times New Roman" pitchFamily="18" charset="0"/>
                </a:rPr>
                <a:t>Integrated SLS</a:t>
              </a:r>
              <a:endParaRPr lang="zh-CN" altLang="en-US" sz="1000" dirty="0">
                <a:latin typeface="Times New Roman" pitchFamily="18" charset="0"/>
                <a:cs typeface="Times New Roman" pitchFamily="18" charset="0"/>
              </a:endParaRPr>
            </a:p>
          </p:txBody>
        </p:sp>
        <p:sp>
          <p:nvSpPr>
            <p:cNvPr id="18" name="矩形 17"/>
            <p:cNvSpPr/>
            <p:nvPr/>
          </p:nvSpPr>
          <p:spPr>
            <a:xfrm>
              <a:off x="8075890" y="4143366"/>
              <a:ext cx="887499" cy="246221"/>
            </a:xfrm>
            <a:prstGeom prst="rect">
              <a:avLst/>
            </a:prstGeom>
          </p:spPr>
          <p:txBody>
            <a:bodyPr wrap="square">
              <a:spAutoFit/>
            </a:bodyPr>
            <a:lstStyle/>
            <a:p>
              <a:r>
                <a:rPr lang="en-US" altLang="zh-CN" sz="1000" dirty="0" smtClean="0">
                  <a:latin typeface="Times New Roman" pitchFamily="18" charset="0"/>
                  <a:cs typeface="Times New Roman" pitchFamily="18" charset="0"/>
                </a:rPr>
                <a:t>Integrated SLS</a:t>
              </a:r>
              <a:endParaRPr lang="zh-CN" altLang="en-US" sz="1000" dirty="0">
                <a:latin typeface="Times New Roman" pitchFamily="18" charset="0"/>
                <a:cs typeface="Times New Roman" pitchFamily="18" charset="0"/>
              </a:endParaRPr>
            </a:p>
          </p:txBody>
        </p:sp>
      </p:grpSp>
      <p:sp>
        <p:nvSpPr>
          <p:cNvPr id="21" name="矩形 20"/>
          <p:cNvSpPr/>
          <p:nvPr/>
        </p:nvSpPr>
        <p:spPr>
          <a:xfrm>
            <a:off x="1066800" y="2766536"/>
            <a:ext cx="7010400" cy="738664"/>
          </a:xfrm>
          <a:prstGeom prst="rect">
            <a:avLst/>
          </a:prstGeom>
        </p:spPr>
        <p:txBody>
          <a:bodyPr wrap="square">
            <a:spAutoFit/>
          </a:bodyPr>
          <a:lstStyle/>
          <a:p>
            <a:pPr lvl="0">
              <a:defRPr/>
            </a:pPr>
            <a:r>
              <a:rPr lang="en-US" altLang="zh-CN" sz="1400" b="1" dirty="0" smtClean="0"/>
              <a:t>Simulation scenario 3:</a:t>
            </a:r>
            <a:r>
              <a:rPr lang="en-US" altLang="zh-CN" sz="1400" dirty="0" smtClean="0"/>
              <a:t> 100 apartments, 20 per floor (2x10), 5 floors.  10x10x3m dimensions;</a:t>
            </a:r>
          </a:p>
          <a:p>
            <a:pPr lvl="0">
              <a:defRPr/>
            </a:pPr>
            <a:r>
              <a:rPr lang="en-US" altLang="zh-CN" sz="1400" b="1" dirty="0" smtClean="0"/>
              <a:t>Frequency: </a:t>
            </a:r>
            <a:r>
              <a:rPr lang="en-US" altLang="zh-CN" sz="1400" dirty="0" smtClean="0"/>
              <a:t>2.4 GHz, each BSS randomly picks 1 of 3 20 MHz channels; Zero ACI;</a:t>
            </a:r>
          </a:p>
          <a:p>
            <a:pPr>
              <a:defRPr/>
            </a:pPr>
            <a:r>
              <a:rPr lang="en-US" altLang="zh-CN" sz="1400" b="1" dirty="0" smtClean="0"/>
              <a:t>Traffic: </a:t>
            </a:r>
            <a:r>
              <a:rPr lang="en-US" altLang="zh-CN" sz="1400" dirty="0" smtClean="0"/>
              <a:t>DL/UL mixed</a:t>
            </a:r>
          </a:p>
        </p:txBody>
      </p:sp>
      <p:sp>
        <p:nvSpPr>
          <p:cNvPr id="26" name="矩形 25"/>
          <p:cNvSpPr/>
          <p:nvPr/>
        </p:nvSpPr>
        <p:spPr bwMode="auto">
          <a:xfrm>
            <a:off x="990600" y="2727067"/>
            <a:ext cx="72390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5" name="页脚占位符 4"/>
          <p:cNvSpPr>
            <a:spLocks noGrp="1"/>
          </p:cNvSpPr>
          <p:nvPr>
            <p:ph type="ftr" sz="quarter" idx="3"/>
          </p:nvPr>
        </p:nvSpPr>
        <p:spPr/>
        <p:txBody>
          <a:bodyPr/>
          <a:lstStyle/>
          <a:p>
            <a:pPr>
              <a:defRPr/>
            </a:pPr>
            <a:r>
              <a:rPr lang="en-US" dirty="0" smtClean="0"/>
              <a:t>Huawei</a:t>
            </a:r>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Further Considerations on CCA(1)</a:t>
            </a:r>
            <a:endParaRPr lang="zh-CN" altLang="en-US" dirty="0">
              <a:solidFill>
                <a:schemeClr val="tx1"/>
              </a:solidFill>
            </a:endParaRPr>
          </a:p>
        </p:txBody>
      </p:sp>
      <p:sp>
        <p:nvSpPr>
          <p:cNvPr id="12" name="内容占位符 2"/>
          <p:cNvSpPr>
            <a:spLocks noGrp="1"/>
          </p:cNvSpPr>
          <p:nvPr>
            <p:ph idx="1"/>
          </p:nvPr>
        </p:nvSpPr>
        <p:spPr>
          <a:xfrm>
            <a:off x="685800" y="1676400"/>
            <a:ext cx="7772400" cy="4724400"/>
          </a:xfrm>
        </p:spPr>
        <p:txBody>
          <a:bodyPr/>
          <a:lstStyle/>
          <a:p>
            <a:r>
              <a:rPr kumimoji="1" lang="en-US" altLang="ja-JP" dirty="0" smtClean="0"/>
              <a:t>CCA adjustment with AP coordination</a:t>
            </a:r>
          </a:p>
          <a:p>
            <a:pPr lvl="1"/>
            <a:r>
              <a:rPr kumimoji="1" lang="en-US" altLang="ja-JP" dirty="0" smtClean="0"/>
              <a:t>CCA may be influenced by interference level of neighboring BSSs, especially in dense OBSS scenarios</a:t>
            </a:r>
          </a:p>
          <a:p>
            <a:pPr lvl="1"/>
            <a:r>
              <a:rPr kumimoji="1" lang="en-US" altLang="ja-JP" dirty="0" smtClean="0"/>
              <a:t>Coordinated information sharing between APs may improve the performance resulting from CCA adjustment</a:t>
            </a:r>
          </a:p>
          <a:p>
            <a:pPr lvl="1">
              <a:buNone/>
            </a:pPr>
            <a:endParaRPr lang="en-US" altLang="zh-CN" sz="1600" dirty="0" smtClean="0"/>
          </a:p>
          <a:p>
            <a:r>
              <a:rPr kumimoji="1" lang="en-US" altLang="ja-JP" dirty="0" smtClean="0"/>
              <a:t>Complexity of the CCA algorithm</a:t>
            </a:r>
          </a:p>
          <a:p>
            <a:pPr lvl="1"/>
            <a:r>
              <a:rPr kumimoji="1" lang="en-US" altLang="ja-JP" dirty="0" smtClean="0"/>
              <a:t>Per-STA dynamic algorithm may sacrifice the efficiency and increase overhead</a:t>
            </a:r>
          </a:p>
          <a:p>
            <a:pPr lvl="1"/>
            <a:r>
              <a:rPr kumimoji="1" lang="en-US" altLang="ja-JP" dirty="0" smtClean="0"/>
              <a:t>Per-BSS CCA adjustment(e.g. semi-static) may simplify the algorithm and reduce complexity on implementation, compared with per-STA CCA adjustment</a:t>
            </a:r>
          </a:p>
          <a:p>
            <a:pPr lvl="1">
              <a:buNone/>
            </a:pPr>
            <a:endParaRPr lang="en-US" altLang="zh-CN"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页脚占位符 4"/>
          <p:cNvSpPr>
            <a:spLocks noGrp="1"/>
          </p:cNvSpPr>
          <p:nvPr>
            <p:ph type="ftr" sz="quarter" idx="3"/>
          </p:nvPr>
        </p:nvSpPr>
        <p:spPr/>
        <p:txBody>
          <a:bodyPr/>
          <a:lstStyle/>
          <a:p>
            <a:pPr>
              <a:defRPr/>
            </a:pPr>
            <a:r>
              <a:rPr lang="en-US" dirty="0" smtClean="0"/>
              <a:t>Huawei</a:t>
            </a:r>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Further Considerations on CCA(2)</a:t>
            </a:r>
            <a:endParaRPr lang="zh-CN" altLang="en-US" dirty="0">
              <a:solidFill>
                <a:schemeClr val="tx1"/>
              </a:solidFill>
            </a:endParaRPr>
          </a:p>
        </p:txBody>
      </p:sp>
      <p:sp>
        <p:nvSpPr>
          <p:cNvPr id="12" name="内容占位符 2"/>
          <p:cNvSpPr>
            <a:spLocks noGrp="1"/>
          </p:cNvSpPr>
          <p:nvPr>
            <p:ph idx="1"/>
          </p:nvPr>
        </p:nvSpPr>
        <p:spPr>
          <a:xfrm>
            <a:off x="685800" y="1676400"/>
            <a:ext cx="7772400" cy="4724400"/>
          </a:xfrm>
        </p:spPr>
        <p:txBody>
          <a:bodyPr/>
          <a:lstStyle/>
          <a:p>
            <a:r>
              <a:rPr kumimoji="1" lang="en-US" altLang="zh-CN" dirty="0" smtClean="0"/>
              <a:t>How to perform CCA in OFDMA BSS?</a:t>
            </a:r>
          </a:p>
          <a:p>
            <a:pPr lvl="1"/>
            <a:r>
              <a:rPr kumimoji="1" lang="en-US" altLang="ja-JP" sz="1800" dirty="0" smtClean="0"/>
              <a:t>In OFDM case, one transmitter and one receiver can clear its channel with RTS/CTS exchange</a:t>
            </a:r>
          </a:p>
          <a:p>
            <a:pPr lvl="1"/>
            <a:endParaRPr kumimoji="1" lang="en-US" altLang="zh-CN" sz="1800" dirty="0" smtClean="0"/>
          </a:p>
          <a:p>
            <a:pPr lvl="1"/>
            <a:r>
              <a:rPr kumimoji="1" lang="en-US" altLang="ja-JP" sz="1800" dirty="0" smtClean="0"/>
              <a:t>OFDMA is now introduced in 11ax. AP winning the channel(e.g. with CTS) can not guarantee all scheduled STAs are clear to transmit or receive. </a:t>
            </a:r>
          </a:p>
          <a:p>
            <a:pPr lvl="1"/>
            <a:endParaRPr kumimoji="1" lang="en-US" altLang="ja-JP" sz="1800" dirty="0" smtClean="0"/>
          </a:p>
          <a:p>
            <a:pPr lvl="1"/>
            <a:r>
              <a:rPr kumimoji="1" lang="en-US" altLang="ja-JP" sz="1800" b="1" dirty="0" smtClean="0"/>
              <a:t>CCAs setting mechanism for OFDMA STAs should be investigated and introduced  in 11ax.</a:t>
            </a:r>
          </a:p>
          <a:p>
            <a:pPr lvl="1"/>
            <a:endParaRPr lang="en-US" altLang="zh-CN" sz="1600" dirty="0" smtClean="0"/>
          </a:p>
          <a:p>
            <a:pPr lvl="1"/>
            <a:endParaRPr lang="en-US" altLang="zh-CN" sz="1600" dirty="0" smtClean="0"/>
          </a:p>
        </p:txBody>
      </p:sp>
      <p:sp>
        <p:nvSpPr>
          <p:cNvPr id="7" name="椭圆 6"/>
          <p:cNvSpPr/>
          <p:nvPr/>
        </p:nvSpPr>
        <p:spPr>
          <a:xfrm>
            <a:off x="3352800" y="4869160"/>
            <a:ext cx="1656184" cy="15121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Isosceles Triangle 16"/>
          <p:cNvSpPr/>
          <p:nvPr/>
        </p:nvSpPr>
        <p:spPr>
          <a:xfrm>
            <a:off x="4216896" y="5517232"/>
            <a:ext cx="72008" cy="216024"/>
          </a:xfrm>
          <a:prstGeom prst="triangle">
            <a:avLst/>
          </a:prstGeom>
          <a:solidFill>
            <a:schemeClr val="tx2">
              <a:lumMod val="50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 name="椭圆 8"/>
          <p:cNvSpPr/>
          <p:nvPr/>
        </p:nvSpPr>
        <p:spPr>
          <a:xfrm>
            <a:off x="4648944" y="5085184"/>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144888" y="5733256"/>
            <a:ext cx="524503" cy="307777"/>
          </a:xfrm>
          <a:prstGeom prst="rect">
            <a:avLst/>
          </a:prstGeom>
        </p:spPr>
        <p:txBody>
          <a:bodyPr wrap="none">
            <a:spAutoFit/>
          </a:bodyPr>
          <a:lstStyle/>
          <a:p>
            <a:r>
              <a:rPr lang="en-US" altLang="zh-CN" sz="1400" kern="0" dirty="0" smtClean="0">
                <a:solidFill>
                  <a:srgbClr val="3333FF"/>
                </a:solidFill>
              </a:rPr>
              <a:t>AP1</a:t>
            </a:r>
            <a:endParaRPr lang="zh-CN" altLang="en-US" sz="1400" dirty="0"/>
          </a:p>
        </p:txBody>
      </p:sp>
      <p:sp>
        <p:nvSpPr>
          <p:cNvPr id="13" name="矩形 12"/>
          <p:cNvSpPr/>
          <p:nvPr/>
        </p:nvSpPr>
        <p:spPr>
          <a:xfrm>
            <a:off x="4360912" y="5229200"/>
            <a:ext cx="534121" cy="307777"/>
          </a:xfrm>
          <a:prstGeom prst="rect">
            <a:avLst/>
          </a:prstGeom>
        </p:spPr>
        <p:txBody>
          <a:bodyPr wrap="none">
            <a:spAutoFit/>
          </a:bodyPr>
          <a:lstStyle/>
          <a:p>
            <a:r>
              <a:rPr lang="en-US" altLang="zh-CN" sz="1400" kern="0" dirty="0" smtClean="0">
                <a:solidFill>
                  <a:srgbClr val="3333FF"/>
                </a:solidFill>
              </a:rPr>
              <a:t>STA</a:t>
            </a:r>
            <a:endParaRPr lang="zh-CN" altLang="en-US" sz="1400" dirty="0"/>
          </a:p>
        </p:txBody>
      </p:sp>
      <p:sp>
        <p:nvSpPr>
          <p:cNvPr id="14" name="椭圆 13"/>
          <p:cNvSpPr/>
          <p:nvPr/>
        </p:nvSpPr>
        <p:spPr>
          <a:xfrm>
            <a:off x="3784848" y="6021288"/>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4072880" y="5085184"/>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4720952" y="5877272"/>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84"/>
          <p:cNvGrpSpPr/>
          <p:nvPr/>
        </p:nvGrpSpPr>
        <p:grpSpPr>
          <a:xfrm rot="9908213">
            <a:off x="4391561" y="5116103"/>
            <a:ext cx="288032" cy="360040"/>
            <a:chOff x="7164288" y="1412776"/>
            <a:chExt cx="576064" cy="576064"/>
          </a:xfrm>
        </p:grpSpPr>
        <p:sp>
          <p:nvSpPr>
            <p:cNvPr id="18" name="弧形 17"/>
            <p:cNvSpPr/>
            <p:nvPr/>
          </p:nvSpPr>
          <p:spPr>
            <a:xfrm>
              <a:off x="7164288" y="1628800"/>
              <a:ext cx="288032" cy="36004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弧形 18"/>
            <p:cNvSpPr/>
            <p:nvPr/>
          </p:nvSpPr>
          <p:spPr>
            <a:xfrm>
              <a:off x="7236296" y="1556792"/>
              <a:ext cx="351656" cy="43204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0" name="弧形 19"/>
            <p:cNvSpPr/>
            <p:nvPr/>
          </p:nvSpPr>
          <p:spPr>
            <a:xfrm>
              <a:off x="7164288" y="1412776"/>
              <a:ext cx="576064" cy="576064"/>
            </a:xfrm>
            <a:prstGeom prst="arc">
              <a:avLst>
                <a:gd name="adj1" fmla="val 16097906"/>
                <a:gd name="adj2" fmla="val 168758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21" name="组合 84"/>
          <p:cNvGrpSpPr/>
          <p:nvPr/>
        </p:nvGrpSpPr>
        <p:grpSpPr>
          <a:xfrm rot="5779378">
            <a:off x="3987934" y="5119741"/>
            <a:ext cx="288032" cy="360040"/>
            <a:chOff x="7164288" y="1412776"/>
            <a:chExt cx="576064" cy="576064"/>
          </a:xfrm>
        </p:grpSpPr>
        <p:sp>
          <p:nvSpPr>
            <p:cNvPr id="22" name="弧形 21"/>
            <p:cNvSpPr/>
            <p:nvPr/>
          </p:nvSpPr>
          <p:spPr>
            <a:xfrm>
              <a:off x="7164288" y="1628800"/>
              <a:ext cx="288032" cy="36004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3" name="弧形 22"/>
            <p:cNvSpPr/>
            <p:nvPr/>
          </p:nvSpPr>
          <p:spPr>
            <a:xfrm>
              <a:off x="7236296" y="1556792"/>
              <a:ext cx="351656" cy="43204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5" name="弧形 24"/>
            <p:cNvSpPr/>
            <p:nvPr/>
          </p:nvSpPr>
          <p:spPr>
            <a:xfrm>
              <a:off x="7164288" y="1412776"/>
              <a:ext cx="576064" cy="576064"/>
            </a:xfrm>
            <a:prstGeom prst="arc">
              <a:avLst>
                <a:gd name="adj1" fmla="val 16097906"/>
                <a:gd name="adj2" fmla="val 168758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26" name="组合 84"/>
          <p:cNvGrpSpPr/>
          <p:nvPr/>
        </p:nvGrpSpPr>
        <p:grpSpPr>
          <a:xfrm rot="20162218">
            <a:off x="3845550" y="5776232"/>
            <a:ext cx="288032" cy="360040"/>
            <a:chOff x="7164288" y="1412776"/>
            <a:chExt cx="576064" cy="576064"/>
          </a:xfrm>
        </p:grpSpPr>
        <p:sp>
          <p:nvSpPr>
            <p:cNvPr id="27" name="弧形 26"/>
            <p:cNvSpPr/>
            <p:nvPr/>
          </p:nvSpPr>
          <p:spPr>
            <a:xfrm>
              <a:off x="7164288" y="1628800"/>
              <a:ext cx="288032" cy="36004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8" name="弧形 27"/>
            <p:cNvSpPr/>
            <p:nvPr/>
          </p:nvSpPr>
          <p:spPr>
            <a:xfrm>
              <a:off x="7236296" y="1556792"/>
              <a:ext cx="351656" cy="43204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9" name="弧形 28"/>
            <p:cNvSpPr/>
            <p:nvPr/>
          </p:nvSpPr>
          <p:spPr>
            <a:xfrm>
              <a:off x="7164288" y="1412776"/>
              <a:ext cx="576064" cy="576064"/>
            </a:xfrm>
            <a:prstGeom prst="arc">
              <a:avLst>
                <a:gd name="adj1" fmla="val 16097906"/>
                <a:gd name="adj2" fmla="val 168758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
        <p:nvSpPr>
          <p:cNvPr id="30" name="椭圆 29"/>
          <p:cNvSpPr/>
          <p:nvPr/>
        </p:nvSpPr>
        <p:spPr>
          <a:xfrm>
            <a:off x="4288904" y="4869160"/>
            <a:ext cx="1656184" cy="15121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Isosceles Triangle 16"/>
          <p:cNvSpPr/>
          <p:nvPr/>
        </p:nvSpPr>
        <p:spPr>
          <a:xfrm>
            <a:off x="5153000" y="5517232"/>
            <a:ext cx="72008" cy="216024"/>
          </a:xfrm>
          <a:prstGeom prst="triangle">
            <a:avLst/>
          </a:prstGeom>
          <a:solidFill>
            <a:schemeClr val="tx2">
              <a:lumMod val="50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2" name="椭圆 31"/>
          <p:cNvSpPr/>
          <p:nvPr/>
        </p:nvSpPr>
        <p:spPr>
          <a:xfrm>
            <a:off x="5441032" y="5157192"/>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5080992" y="5733256"/>
            <a:ext cx="524503" cy="307777"/>
          </a:xfrm>
          <a:prstGeom prst="rect">
            <a:avLst/>
          </a:prstGeom>
        </p:spPr>
        <p:txBody>
          <a:bodyPr wrap="none">
            <a:spAutoFit/>
          </a:bodyPr>
          <a:lstStyle/>
          <a:p>
            <a:r>
              <a:rPr lang="en-US" altLang="zh-CN" sz="1400" kern="0" dirty="0" smtClean="0">
                <a:solidFill>
                  <a:srgbClr val="3333FF"/>
                </a:solidFill>
              </a:rPr>
              <a:t>AP2</a:t>
            </a:r>
            <a:endParaRPr lang="zh-CN" altLang="en-US" sz="1400" dirty="0"/>
          </a:p>
        </p:txBody>
      </p:sp>
      <p:sp>
        <p:nvSpPr>
          <p:cNvPr id="34" name="椭圆 33"/>
          <p:cNvSpPr/>
          <p:nvPr/>
        </p:nvSpPr>
        <p:spPr>
          <a:xfrm>
            <a:off x="5008984" y="5085184"/>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5585048" y="5949280"/>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6" name="组合 84"/>
          <p:cNvGrpSpPr/>
          <p:nvPr/>
        </p:nvGrpSpPr>
        <p:grpSpPr>
          <a:xfrm rot="15241504">
            <a:off x="5005664" y="5221221"/>
            <a:ext cx="288032" cy="360040"/>
            <a:chOff x="7164288" y="1412776"/>
            <a:chExt cx="576064" cy="576064"/>
          </a:xfrm>
        </p:grpSpPr>
        <p:sp>
          <p:nvSpPr>
            <p:cNvPr id="37" name="弧形 36"/>
            <p:cNvSpPr/>
            <p:nvPr/>
          </p:nvSpPr>
          <p:spPr>
            <a:xfrm>
              <a:off x="7164288" y="1628800"/>
              <a:ext cx="288032" cy="36004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8" name="弧形 37"/>
            <p:cNvSpPr/>
            <p:nvPr/>
          </p:nvSpPr>
          <p:spPr>
            <a:xfrm>
              <a:off x="7236296" y="1556792"/>
              <a:ext cx="351656" cy="43204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9" name="弧形 38"/>
            <p:cNvSpPr/>
            <p:nvPr/>
          </p:nvSpPr>
          <p:spPr>
            <a:xfrm>
              <a:off x="7164288" y="1412776"/>
              <a:ext cx="576064" cy="576064"/>
            </a:xfrm>
            <a:prstGeom prst="arc">
              <a:avLst>
                <a:gd name="adj1" fmla="val 16097906"/>
                <a:gd name="adj2" fmla="val 168758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40" name="组合 84"/>
          <p:cNvGrpSpPr/>
          <p:nvPr/>
        </p:nvGrpSpPr>
        <p:grpSpPr>
          <a:xfrm rot="10800000">
            <a:off x="4870749" y="5563089"/>
            <a:ext cx="288032" cy="360040"/>
            <a:chOff x="7164288" y="1412776"/>
            <a:chExt cx="576064" cy="576064"/>
          </a:xfrm>
        </p:grpSpPr>
        <p:sp>
          <p:nvSpPr>
            <p:cNvPr id="41" name="弧形 40"/>
            <p:cNvSpPr/>
            <p:nvPr/>
          </p:nvSpPr>
          <p:spPr>
            <a:xfrm>
              <a:off x="7164288" y="1628800"/>
              <a:ext cx="288032" cy="36004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2" name="弧形 41"/>
            <p:cNvSpPr/>
            <p:nvPr/>
          </p:nvSpPr>
          <p:spPr>
            <a:xfrm>
              <a:off x="7236296" y="1556792"/>
              <a:ext cx="351656" cy="43204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3" name="弧形 42"/>
            <p:cNvSpPr/>
            <p:nvPr/>
          </p:nvSpPr>
          <p:spPr>
            <a:xfrm>
              <a:off x="7164288" y="1412776"/>
              <a:ext cx="576064" cy="576064"/>
            </a:xfrm>
            <a:prstGeom prst="arc">
              <a:avLst>
                <a:gd name="adj1" fmla="val 16097906"/>
                <a:gd name="adj2" fmla="val 168758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5" name="页脚占位符 4"/>
          <p:cNvSpPr>
            <a:spLocks noGrp="1"/>
          </p:cNvSpPr>
          <p:nvPr>
            <p:ph type="ftr" sz="quarter" idx="3"/>
          </p:nvPr>
        </p:nvSpPr>
        <p:spPr/>
        <p:txBody>
          <a:bodyPr/>
          <a:lstStyle/>
          <a:p>
            <a:pPr>
              <a:defRPr/>
            </a:pPr>
            <a:r>
              <a:rPr lang="en-US" dirty="0" smtClean="0"/>
              <a:t>Huawei</a:t>
            </a:r>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Further Considerations on CCA(3)</a:t>
            </a:r>
            <a:endParaRPr lang="zh-CN" altLang="en-US" sz="2000" dirty="0">
              <a:solidFill>
                <a:srgbClr val="FF0000"/>
              </a:solidFill>
            </a:endParaRPr>
          </a:p>
        </p:txBody>
      </p:sp>
      <p:sp>
        <p:nvSpPr>
          <p:cNvPr id="12" name="内容占位符 2"/>
          <p:cNvSpPr>
            <a:spLocks noGrp="1"/>
          </p:cNvSpPr>
          <p:nvPr>
            <p:ph idx="1"/>
          </p:nvPr>
        </p:nvSpPr>
        <p:spPr>
          <a:xfrm>
            <a:off x="685800" y="1676400"/>
            <a:ext cx="7772400" cy="4724400"/>
          </a:xfrm>
        </p:spPr>
        <p:txBody>
          <a:bodyPr/>
          <a:lstStyle/>
          <a:p>
            <a:r>
              <a:rPr kumimoji="1" lang="en-US" altLang="zh-CN" dirty="0" smtClean="0"/>
              <a:t>For </a:t>
            </a:r>
            <a:r>
              <a:rPr kumimoji="1" lang="en-US" altLang="zh-CN" dirty="0" err="1" smtClean="0"/>
              <a:t>beamforming</a:t>
            </a:r>
            <a:r>
              <a:rPr kumimoji="1" lang="en-US" altLang="zh-CN" dirty="0" smtClean="0"/>
              <a:t> case, </a:t>
            </a:r>
            <a:r>
              <a:rPr kumimoji="1" lang="en-US" altLang="zh-CN" dirty="0" err="1" smtClean="0"/>
              <a:t>omni</a:t>
            </a:r>
            <a:r>
              <a:rPr kumimoji="1" lang="en-US" altLang="zh-CN" dirty="0" smtClean="0"/>
              <a:t>-directional CCA may not accurate for channel assessment</a:t>
            </a:r>
          </a:p>
          <a:p>
            <a:pPr lvl="1"/>
            <a:r>
              <a:rPr kumimoji="1" lang="en-US" altLang="zh-CN" dirty="0" smtClean="0"/>
              <a:t>The channel in the beam direction may be clear, even </a:t>
            </a:r>
            <a:r>
              <a:rPr kumimoji="1" lang="en-US" altLang="zh-CN" dirty="0" err="1" smtClean="0"/>
              <a:t>omni</a:t>
            </a:r>
            <a:r>
              <a:rPr kumimoji="1" lang="en-US" altLang="zh-CN" dirty="0" smtClean="0"/>
              <a:t>-directional CCA is indicated busy </a:t>
            </a:r>
          </a:p>
          <a:p>
            <a:r>
              <a:rPr kumimoji="1" lang="en-US" altLang="zh-CN" dirty="0" smtClean="0"/>
              <a:t>Adaptive CCA for </a:t>
            </a:r>
            <a:r>
              <a:rPr kumimoji="1" lang="en-US" altLang="zh-CN" dirty="0" err="1" smtClean="0"/>
              <a:t>beamformed</a:t>
            </a:r>
            <a:r>
              <a:rPr kumimoji="1" lang="en-US" altLang="zh-CN" dirty="0" smtClean="0"/>
              <a:t> devices</a:t>
            </a:r>
            <a:endParaRPr kumimoji="1" lang="en-US" altLang="zh-CN" strike="sngStrike" dirty="0" smtClean="0">
              <a:solidFill>
                <a:srgbClr val="FF0000"/>
              </a:solidFill>
            </a:endParaRPr>
          </a:p>
          <a:p>
            <a:pPr lvl="1"/>
            <a:r>
              <a:rPr kumimoji="1" lang="en-US" altLang="zh-CN" dirty="0" smtClean="0"/>
              <a:t>Directional CCA to assist </a:t>
            </a:r>
            <a:r>
              <a:rPr kumimoji="1" lang="en-US" altLang="zh-CN" dirty="0" err="1" smtClean="0"/>
              <a:t>beamforming</a:t>
            </a:r>
            <a:r>
              <a:rPr kumimoji="1" lang="en-US" altLang="zh-CN" dirty="0" smtClean="0"/>
              <a:t> </a:t>
            </a:r>
          </a:p>
          <a:p>
            <a:pPr lvl="1"/>
            <a:r>
              <a:rPr kumimoji="1" lang="en-US" altLang="zh-CN" dirty="0" smtClean="0"/>
              <a:t>Different CCA threshold setting for directional CCA </a:t>
            </a:r>
          </a:p>
          <a:p>
            <a:endParaRPr kumimoji="1" lang="en-US" altLang="ja-JP" dirty="0" smtClean="0"/>
          </a:p>
          <a:p>
            <a:pPr lvl="1"/>
            <a:endParaRPr lang="en-US" altLang="zh-CN" sz="1600" dirty="0" smtClean="0"/>
          </a:p>
          <a:p>
            <a:pPr lvl="1"/>
            <a:endParaRPr lang="en-US" altLang="zh-CN" sz="1600" dirty="0" smtClean="0"/>
          </a:p>
        </p:txBody>
      </p:sp>
      <p:pic>
        <p:nvPicPr>
          <p:cNvPr id="6" name="图片 5"/>
          <p:cNvPicPr/>
          <p:nvPr/>
        </p:nvPicPr>
        <p:blipFill>
          <a:blip r:embed="rId2" cstate="print"/>
          <a:srcRect/>
          <a:stretch>
            <a:fillRect/>
          </a:stretch>
        </p:blipFill>
        <p:spPr bwMode="auto">
          <a:xfrm>
            <a:off x="1905000" y="4572000"/>
            <a:ext cx="5009728"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5" name="页脚占位符 4"/>
          <p:cNvSpPr>
            <a:spLocks noGrp="1"/>
          </p:cNvSpPr>
          <p:nvPr>
            <p:ph type="ftr" sz="quarter" idx="3"/>
          </p:nvPr>
        </p:nvSpPr>
        <p:spPr/>
        <p:txBody>
          <a:bodyPr/>
          <a:lstStyle/>
          <a:p>
            <a:pPr>
              <a:defRPr/>
            </a:pPr>
            <a:r>
              <a:rPr lang="en-US" dirty="0" smtClean="0"/>
              <a:t>Huawei</a:t>
            </a:r>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Further Considerations on CCA(4)</a:t>
            </a:r>
            <a:endParaRPr lang="zh-CN" altLang="en-US" dirty="0">
              <a:solidFill>
                <a:schemeClr val="tx1"/>
              </a:solidFill>
            </a:endParaRPr>
          </a:p>
        </p:txBody>
      </p:sp>
      <p:sp>
        <p:nvSpPr>
          <p:cNvPr id="12" name="内容占位符 2"/>
          <p:cNvSpPr>
            <a:spLocks noGrp="1"/>
          </p:cNvSpPr>
          <p:nvPr>
            <p:ph idx="1"/>
          </p:nvPr>
        </p:nvSpPr>
        <p:spPr>
          <a:xfrm>
            <a:off x="685800" y="1447800"/>
            <a:ext cx="7772400" cy="4953000"/>
          </a:xfrm>
        </p:spPr>
        <p:txBody>
          <a:bodyPr/>
          <a:lstStyle/>
          <a:p>
            <a:r>
              <a:rPr lang="en-US" altLang="zh-CN" dirty="0" smtClean="0"/>
              <a:t>How to do CCA on multiple channels?</a:t>
            </a:r>
          </a:p>
          <a:p>
            <a:pPr lvl="1"/>
            <a:r>
              <a:rPr lang="en-US" altLang="zh-CN" sz="1800" dirty="0" smtClean="0"/>
              <a:t>Current 11ac CCA detection mechanism based on primary channel is not efficient for large BW transmission[10] </a:t>
            </a:r>
          </a:p>
          <a:p>
            <a:pPr lvl="1">
              <a:buNone/>
            </a:pPr>
            <a:endParaRPr lang="en-US" altLang="zh-CN" strike="sngStrike"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a:p>
            <a:pPr lvl="1"/>
            <a:r>
              <a:rPr lang="en-US" altLang="zh-CN" sz="1800" b="1" dirty="0" smtClean="0"/>
              <a:t>High efficient and flexible CCA thresholds and mechanism should be designed for 11ax</a:t>
            </a:r>
          </a:p>
          <a:p>
            <a:pPr lvl="2"/>
            <a:r>
              <a:rPr lang="en-US" altLang="zh-CN" sz="1600" dirty="0" smtClean="0"/>
              <a:t>can be independent to the CCA of the primary channel</a:t>
            </a:r>
          </a:p>
          <a:p>
            <a:pPr lvl="2"/>
            <a:r>
              <a:rPr lang="en-US" altLang="zh-CN" sz="1600" dirty="0" smtClean="0"/>
              <a:t>flexible for large BW channels</a:t>
            </a:r>
          </a:p>
          <a:p>
            <a:pPr lvl="2"/>
            <a:r>
              <a:rPr lang="en-US" altLang="zh-CN" sz="1600" dirty="0" smtClean="0"/>
              <a:t>…</a:t>
            </a:r>
          </a:p>
        </p:txBody>
      </p:sp>
      <p:pic>
        <p:nvPicPr>
          <p:cNvPr id="40" name="Picture 2"/>
          <p:cNvPicPr>
            <a:picLocks noChangeAspect="1" noChangeArrowheads="1"/>
          </p:cNvPicPr>
          <p:nvPr/>
        </p:nvPicPr>
        <p:blipFill>
          <a:blip r:embed="rId3" cstate="print"/>
          <a:srcRect/>
          <a:stretch>
            <a:fillRect/>
          </a:stretch>
        </p:blipFill>
        <p:spPr bwMode="auto">
          <a:xfrm>
            <a:off x="1066800" y="2743200"/>
            <a:ext cx="3387725" cy="1807042"/>
          </a:xfrm>
          <a:prstGeom prst="rect">
            <a:avLst/>
          </a:prstGeom>
          <a:noFill/>
          <a:ln w="9525">
            <a:noFill/>
            <a:miter lim="800000"/>
            <a:headEnd/>
            <a:tailEnd/>
          </a:ln>
        </p:spPr>
      </p:pic>
      <p:graphicFrame>
        <p:nvGraphicFramePr>
          <p:cNvPr id="21506" name="Object 2"/>
          <p:cNvGraphicFramePr>
            <a:graphicFrameLocks noChangeAspect="1"/>
          </p:cNvGraphicFramePr>
          <p:nvPr/>
        </p:nvGraphicFramePr>
        <p:xfrm>
          <a:off x="4716462" y="2514600"/>
          <a:ext cx="4198938" cy="2362200"/>
        </p:xfrm>
        <a:graphic>
          <a:graphicData uri="http://schemas.openxmlformats.org/presentationml/2006/ole">
            <p:oleObj spid="_x0000_s21506" name="Visio" r:id="rId4" imgW="2926937" imgH="2243709" progId="">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
        <p:nvSpPr>
          <p:cNvPr id="5" name="页脚占位符 4"/>
          <p:cNvSpPr>
            <a:spLocks noGrp="1"/>
          </p:cNvSpPr>
          <p:nvPr>
            <p:ph type="ftr" sz="quarter" idx="3"/>
          </p:nvPr>
        </p:nvSpPr>
        <p:spPr/>
        <p:txBody>
          <a:bodyPr/>
          <a:lstStyle/>
          <a:p>
            <a:pPr>
              <a:defRPr/>
            </a:pPr>
            <a:r>
              <a:rPr lang="en-US" dirty="0" smtClean="0"/>
              <a:t>Huawei</a:t>
            </a:r>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Reference</a:t>
            </a:r>
            <a:endParaRPr lang="zh-CN" altLang="en-US" dirty="0">
              <a:solidFill>
                <a:schemeClr val="tx1"/>
              </a:solidFill>
            </a:endParaRPr>
          </a:p>
        </p:txBody>
      </p:sp>
      <p:sp>
        <p:nvSpPr>
          <p:cNvPr id="12" name="内容占位符 2"/>
          <p:cNvSpPr>
            <a:spLocks noGrp="1"/>
          </p:cNvSpPr>
          <p:nvPr>
            <p:ph idx="1"/>
          </p:nvPr>
        </p:nvSpPr>
        <p:spPr>
          <a:xfrm>
            <a:off x="457200" y="1447800"/>
            <a:ext cx="7772400" cy="4724400"/>
          </a:xfrm>
        </p:spPr>
        <p:txBody>
          <a:bodyPr/>
          <a:lstStyle/>
          <a:p>
            <a:pPr lvl="1">
              <a:buNone/>
            </a:pPr>
            <a:r>
              <a:rPr lang="en-US" altLang="zh-CN" sz="1800" dirty="0" smtClean="0"/>
              <a:t>[1]</a:t>
            </a:r>
            <a:r>
              <a:rPr lang="en-GB" altLang="zh-CN" sz="1800" dirty="0" smtClean="0"/>
              <a:t> </a:t>
            </a:r>
            <a:r>
              <a:rPr lang="en-GB" altLang="zh-CN" sz="1800" dirty="0" smtClean="0"/>
              <a:t>11-14/0861, “</a:t>
            </a:r>
            <a:r>
              <a:rPr lang="en-CA" altLang="zh-CN" sz="1800" dirty="0" smtClean="0"/>
              <a:t>Impact of CCA adaptation on spatial reuse in dense residential scenario”, Nokia</a:t>
            </a:r>
          </a:p>
          <a:p>
            <a:pPr lvl="1">
              <a:buNone/>
            </a:pPr>
            <a:r>
              <a:rPr lang="en-US" altLang="zh-CN" sz="1800" dirty="0" smtClean="0"/>
              <a:t>[2]</a:t>
            </a:r>
            <a:r>
              <a:rPr lang="en-CA" altLang="zh-CN" sz="1800" dirty="0" smtClean="0"/>
              <a:t> </a:t>
            </a:r>
            <a:r>
              <a:rPr lang="en-CA" altLang="zh-CN" sz="1800" dirty="0" smtClean="0"/>
              <a:t>11-14/0833, “Residential Scenario Sensitivity and Transmit Power Control Simulation Results”, </a:t>
            </a:r>
            <a:r>
              <a:rPr lang="en-CA" altLang="zh-CN" sz="1800" dirty="0" err="1" smtClean="0"/>
              <a:t>InterDigital</a:t>
            </a:r>
            <a:endParaRPr lang="en-CA" altLang="zh-CN" sz="1800" dirty="0" smtClean="0"/>
          </a:p>
          <a:p>
            <a:pPr lvl="1">
              <a:buNone/>
            </a:pPr>
            <a:r>
              <a:rPr lang="en-US" altLang="zh-CN" sz="1800" dirty="0" smtClean="0"/>
              <a:t>[3]</a:t>
            </a:r>
            <a:r>
              <a:rPr lang="en-CA" altLang="zh-CN" sz="1800" dirty="0" smtClean="0"/>
              <a:t> </a:t>
            </a:r>
            <a:r>
              <a:rPr lang="en-CA" altLang="zh-CN" sz="1800" dirty="0" smtClean="0"/>
              <a:t>11-14/0872, “A Protocol Framework for Dynamic CCA”, </a:t>
            </a:r>
            <a:r>
              <a:rPr lang="en-CA" altLang="zh-CN" sz="1800" dirty="0" err="1" smtClean="0"/>
              <a:t>Realtek</a:t>
            </a:r>
            <a:endParaRPr lang="en-CA" altLang="zh-CN" sz="1800" dirty="0" smtClean="0"/>
          </a:p>
          <a:p>
            <a:pPr lvl="1">
              <a:buNone/>
            </a:pPr>
            <a:r>
              <a:rPr lang="en-US" altLang="zh-CN" sz="1800" dirty="0" smtClean="0"/>
              <a:t>[4] </a:t>
            </a:r>
            <a:r>
              <a:rPr lang="en-US" altLang="zh-CN" sz="1800" dirty="0" smtClean="0"/>
              <a:t>11-14/0868, “</a:t>
            </a:r>
            <a:r>
              <a:rPr lang="en-CA" altLang="zh-CN" sz="1800" dirty="0" smtClean="0"/>
              <a:t>UL &amp; DL DSC and TPC MAC simulations”, Ericsson</a:t>
            </a:r>
          </a:p>
          <a:p>
            <a:pPr lvl="1">
              <a:buNone/>
            </a:pPr>
            <a:r>
              <a:rPr lang="en-US" altLang="zh-CN" sz="1800" dirty="0" smtClean="0"/>
              <a:t>[5]</a:t>
            </a:r>
            <a:r>
              <a:rPr lang="en-CA" altLang="zh-CN" sz="1800" dirty="0" smtClean="0"/>
              <a:t> </a:t>
            </a:r>
            <a:r>
              <a:rPr lang="en-CA" altLang="zh-CN" sz="1800" dirty="0" smtClean="0"/>
              <a:t>11-14/0880, “Increased Network Throughput with TX Channel Width Related CCA and Rules”, </a:t>
            </a:r>
            <a:r>
              <a:rPr lang="en-CA" altLang="zh-CN" sz="1800" dirty="0" err="1" smtClean="0"/>
              <a:t>Mediatek</a:t>
            </a:r>
            <a:endParaRPr lang="en-CA" altLang="zh-CN" sz="1800" dirty="0" smtClean="0"/>
          </a:p>
          <a:p>
            <a:pPr lvl="1">
              <a:buNone/>
            </a:pPr>
            <a:endParaRPr lang="en-US" altLang="zh-CN" sz="1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49121</TotalTime>
  <Words>583</Words>
  <Application>Microsoft Office PowerPoint</Application>
  <PresentationFormat>全屏显示(4:3)</PresentationFormat>
  <Paragraphs>95</Paragraphs>
  <Slides>8</Slides>
  <Notes>2</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8</vt:i4>
      </vt:variant>
    </vt:vector>
  </HeadingPairs>
  <TitlesOfParts>
    <vt:vector size="11" baseType="lpstr">
      <vt:lpstr>ACcord Submission Template</vt:lpstr>
      <vt:lpstr>Document</vt:lpstr>
      <vt:lpstr>Visio</vt:lpstr>
      <vt:lpstr>Considerations on CCA for OBSS Opearation in 802.11ax</vt:lpstr>
      <vt:lpstr>Introduction</vt:lpstr>
      <vt:lpstr>Global CCA Adjustment</vt:lpstr>
      <vt:lpstr>Further Considerations on CCA(1)</vt:lpstr>
      <vt:lpstr>Further Considerations on CCA(2)</vt:lpstr>
      <vt:lpstr>Further Considerations on CCA(3)</vt:lpstr>
      <vt:lpstr>Further Considerations on CCA(4)</vt:lpstr>
      <vt:lpstr>Reference</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z00275092</cp:lastModifiedBy>
  <cp:revision>1439</cp:revision>
  <cp:lastPrinted>1998-02-10T13:28:06Z</cp:lastPrinted>
  <dcterms:created xsi:type="dcterms:W3CDTF">2009-12-02T19:05:24Z</dcterms:created>
  <dcterms:modified xsi:type="dcterms:W3CDTF">2014-09-15T06:53:27Z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(3)7EATuITdOutFH1EiTu2ZibrZLFPIKXx4sbFdkVi0Wsk9WOqZocyw8z+J+cDru6SQUcv0fj1u
QxsqJ268hFleploN58vnj655XJzw9bcMYkcFPjC8E3fG8PXKZu2wA47tN8iXD8VSjUcF+/Xp
6OvvYXt0QjO/FmlEV5r4b0jpNfKykWKSqkHqlJYcharUcRe/EGXx0bLIHup46mjbKEB9OQ45
euFRl4a8aJ+o5xb3cA</vt:lpwstr>
  </property>
  <property fmtid="{D5CDD505-2E9C-101B-9397-08002B2CF9AE}" pid="5" name="_new_ms_pID_725431">
    <vt:lpwstr>8TsxQ7Ridi6Y+CaXwrB7gh4L5Lp4GgdwS0swBynj67UHq7Mx/3fF7q
fovb0A8ORCMHZGGKW6HcIuT+D+/1ZHWqM4Ekw0rFX14v2tYzlrVLW6TXBhj2ZfeCPpSyC6j8
5kQykofhZkL4SsB9+vbU9HqlB06sfqIPLjGVvrlPAnJBR2JphtYlbnrH3XmAROhAG2gnIiuT
3MbNJUzHhLvqFn+EtbfWo+0jtv5OMvWvofpC</vt:lpwstr>
  </property>
  <property fmtid="{D5CDD505-2E9C-101B-9397-08002B2CF9AE}" pid="6" name="_new_ms_pID_725432">
    <vt:lpwstr>zDvgtblmUKDgu2Mh90zJguZijH2EuZK/DjAH
chyEzTLKvOLuwLx5UO4gq8OKTAmQcHrGyvW9ZS55IOXkbx1vuFr0YXZxYkeWPI7bidWUxSsL
</vt:lpwstr>
  </property>
  <property fmtid="{D5CDD505-2E9C-101B-9397-08002B2CF9AE}" pid="7" name="sflag">
    <vt:lpwstr>1410763756</vt:lpwstr>
  </property>
</Properties>
</file>