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1" r:id="rId3"/>
    <p:sldId id="274" r:id="rId4"/>
    <p:sldId id="277" r:id="rId5"/>
    <p:sldId id="276" r:id="rId6"/>
    <p:sldId id="275" r:id="rId7"/>
    <p:sldId id="283" r:id="rId8"/>
    <p:sldId id="280" r:id="rId9"/>
    <p:sldId id="285" r:id="rId10"/>
    <p:sldId id="286" r:id="rId11"/>
    <p:sldId id="282" r:id="rId12"/>
    <p:sldId id="278" r:id="rId13"/>
    <p:sldId id="28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7114" autoAdjust="0"/>
  </p:normalViewPr>
  <p:slideViewPr>
    <p:cSldViewPr>
      <p:cViewPr>
        <p:scale>
          <a:sx n="80" d="100"/>
          <a:sy n="80" d="100"/>
        </p:scale>
        <p:origin x="-37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80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802.11-14/xxxxr0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65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2pPr marL="225425" indent="-223838">
              <a:defRPr sz="1600"/>
            </a:lvl2pPr>
            <a:lvl3pPr marL="463550" indent="-238125">
              <a:buFont typeface="Courier New" panose="02070309020205020404" pitchFamily="49" charset="0"/>
              <a:buChar char="o"/>
              <a:defRPr sz="1600"/>
            </a:lvl3pPr>
            <a:lvl4pPr marL="688975" indent="-225425">
              <a:buFont typeface="Wingdings" panose="05000000000000000000" pitchFamily="2" charset="2"/>
              <a:buChar char="§"/>
              <a:tabLst>
                <a:tab pos="1828800" algn="l"/>
              </a:tabLst>
              <a:defRPr sz="1600"/>
            </a:lvl4pPr>
            <a:lvl5pPr marL="914400" indent="-225425"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55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802.11-14/xxxxr0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smtClean="0"/>
              <a:t>Link-Aware </a:t>
            </a:r>
            <a:r>
              <a:rPr lang="en-US" dirty="0" smtClean="0"/>
              <a:t>CCA</a:t>
            </a:r>
            <a:endParaRPr lang="en-US" dirty="0" smtClean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30454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  <a:hlinkClick r:id="rId3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CCA Do-Over</a:t>
            </a:r>
            <a:r>
              <a:rPr lang="en-US" dirty="0" smtClean="0"/>
              <a:t>: What Needs to be Advertised?</a:t>
            </a:r>
            <a:br>
              <a:rPr lang="en-US" dirty="0" smtClean="0"/>
            </a:br>
            <a:r>
              <a:rPr lang="en-US" sz="1600" dirty="0" smtClean="0"/>
              <a:t>Responding PPDU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1000" y="1283525"/>
            <a:ext cx="835627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100" kern="0" dirty="0" smtClean="0"/>
              <a:t>For the OSTA to implement the Responding CCA rule, it needs:</a:t>
            </a:r>
          </a:p>
          <a:p>
            <a:pPr lvl="2"/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txPpdu,O</a:t>
            </a:r>
            <a:r>
              <a:rPr lang="en-US" sz="1100" kern="0" dirty="0" smtClean="0"/>
              <a:t>) </a:t>
            </a:r>
            <a:r>
              <a:rPr lang="en-US" sz="1100" kern="0" dirty="0"/>
              <a:t>is already known to </a:t>
            </a:r>
            <a:r>
              <a:rPr lang="en-US" sz="1100" kern="0" dirty="0" smtClean="0"/>
              <a:t>the OSTA</a:t>
            </a:r>
          </a:p>
          <a:p>
            <a:pPr lvl="2"/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snoopedPpdu,I⇒</a:t>
            </a:r>
            <a:r>
              <a:rPr lang="en-US" sz="1100" kern="0" dirty="0" err="1"/>
              <a:t>O</a:t>
            </a:r>
            <a:r>
              <a:rPr lang="en-US" sz="1100" kern="0" dirty="0" smtClean="0"/>
              <a:t>) can be directly measured  by the OTA from the initiating PPDU. Meanwhile the </a:t>
            </a: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txPpdu,I</a:t>
            </a:r>
            <a:r>
              <a:rPr lang="en-US" sz="1100" kern="0" dirty="0" smtClean="0"/>
              <a:t>) must come from the same PPDU</a:t>
            </a:r>
          </a:p>
          <a:p>
            <a:pPr lvl="2"/>
            <a:r>
              <a:rPr lang="en-US" sz="1100" kern="0" dirty="0" smtClean="0"/>
              <a:t>The </a:t>
            </a: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desiredPpdu,R⇒I</a:t>
            </a:r>
            <a:r>
              <a:rPr lang="en-US" sz="1100" kern="0" dirty="0" smtClean="0"/>
              <a:t>) must be advertised by ISTA also</a:t>
            </a:r>
          </a:p>
          <a:p>
            <a:pPr lvl="2"/>
            <a:r>
              <a:rPr lang="en-US" sz="1100" kern="0" dirty="0" smtClean="0"/>
              <a:t>Final Summary (Initiating and Responding CCA Rules): </a:t>
            </a:r>
          </a:p>
          <a:p>
            <a:pPr lvl="3"/>
            <a:r>
              <a:rPr lang="en-US" sz="1100" kern="0" dirty="0" smtClean="0"/>
              <a:t>the SIG field transmitted by the RSTA (or any other HEW STA) should contain:</a:t>
            </a:r>
          </a:p>
          <a:p>
            <a:pPr lvl="4"/>
            <a:r>
              <a:rPr lang="en-US" sz="1100" kern="0" dirty="0" smtClean="0"/>
              <a:t>RSTA indication (1 bit)</a:t>
            </a:r>
          </a:p>
          <a:p>
            <a:pPr lvl="4"/>
            <a:r>
              <a:rPr lang="en-US" sz="1100" kern="0" dirty="0" smtClean="0"/>
              <a:t>Compressed RSTA identity (</a:t>
            </a:r>
            <a:r>
              <a:rPr lang="en-US" sz="1100" kern="0" dirty="0" err="1" smtClean="0"/>
              <a:t>cR</a:t>
            </a:r>
            <a:r>
              <a:rPr lang="en-US" sz="1100" kern="0" dirty="0" smtClean="0"/>
              <a:t>) (5-10 bits)</a:t>
            </a:r>
          </a:p>
          <a:p>
            <a:pPr lvl="4"/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txPpdu,R</a:t>
            </a:r>
            <a:r>
              <a:rPr lang="en-US" sz="1100" kern="0" dirty="0" smtClean="0"/>
              <a:t>) (3-5 bits)</a:t>
            </a:r>
          </a:p>
          <a:p>
            <a:pPr lvl="4"/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desiredPpdu,R</a:t>
            </a:r>
            <a:r>
              <a:rPr lang="en-US" sz="1100" kern="0" dirty="0" smtClean="0"/>
              <a:t>) (4-6 bits)</a:t>
            </a:r>
          </a:p>
          <a:p>
            <a:pPr lvl="3"/>
            <a:r>
              <a:rPr lang="en-US" sz="1100" kern="0" dirty="0" smtClean="0"/>
              <a:t>the SIG field transmitted by the ISTA should contain </a:t>
            </a:r>
          </a:p>
          <a:p>
            <a:pPr lvl="4"/>
            <a:r>
              <a:rPr lang="en-US" sz="1100" kern="0" dirty="0" smtClean="0"/>
              <a:t>ISTA indication (1 bit)</a:t>
            </a:r>
          </a:p>
          <a:p>
            <a:pPr lvl="4"/>
            <a:r>
              <a:rPr lang="en-US" sz="1100" kern="0" dirty="0"/>
              <a:t>Compressed </a:t>
            </a:r>
            <a:r>
              <a:rPr lang="en-US" sz="1100" kern="0" dirty="0" smtClean="0"/>
              <a:t>RSTA identity  (</a:t>
            </a:r>
            <a:r>
              <a:rPr lang="en-US" sz="1100" kern="0" dirty="0" err="1" smtClean="0"/>
              <a:t>cR</a:t>
            </a:r>
            <a:r>
              <a:rPr lang="en-US" sz="1100" kern="0" dirty="0" smtClean="0"/>
              <a:t>) (5-10 </a:t>
            </a:r>
            <a:r>
              <a:rPr lang="en-US" sz="1100" kern="0" dirty="0"/>
              <a:t>bits)</a:t>
            </a:r>
          </a:p>
          <a:p>
            <a:pPr lvl="4"/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txPpdu,I</a:t>
            </a:r>
            <a:r>
              <a:rPr lang="en-US" sz="1100" kern="0" dirty="0" smtClean="0"/>
              <a:t>) (3-5 bits)</a:t>
            </a:r>
          </a:p>
          <a:p>
            <a:pPr lvl="4"/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</a:t>
            </a:r>
            <a:r>
              <a:rPr lang="en-US" sz="1100" kern="0" dirty="0" smtClean="0"/>
              <a:t>, I) (4-6 bits)</a:t>
            </a:r>
          </a:p>
          <a:p>
            <a:pPr lvl="2"/>
            <a:endParaRPr lang="en-US" sz="1100" kern="0" dirty="0" smtClean="0"/>
          </a:p>
          <a:p>
            <a:pPr lvl="3"/>
            <a:endParaRPr lang="en-US" sz="1100" kern="0" dirty="0" smtClean="0"/>
          </a:p>
          <a:p>
            <a:pPr lvl="2"/>
            <a:endParaRPr lang="en-US" sz="1100" u="sng" kern="0" dirty="0"/>
          </a:p>
          <a:p>
            <a:pPr lvl="3"/>
            <a:endParaRPr lang="en-US" sz="1100" kern="0" dirty="0" smtClean="0"/>
          </a:p>
          <a:p>
            <a:pPr lvl="2"/>
            <a:endParaRPr lang="en-US" sz="1100" kern="0" dirty="0" smtClean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457200" y="59436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ISTA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733800" y="5943600"/>
            <a:ext cx="23622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RSTA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733799" y="4572000"/>
            <a:ext cx="1981199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OSTA</a:t>
            </a:r>
          </a:p>
        </p:txBody>
      </p:sp>
      <p:cxnSp>
        <p:nvCxnSpPr>
          <p:cNvPr id="7" name="Straight Arrow Connector 6"/>
          <p:cNvCxnSpPr>
            <a:stCxn id="3" idx="3"/>
            <a:endCxn id="5" idx="1"/>
          </p:cNvCxnSpPr>
          <p:nvPr/>
        </p:nvCxnSpPr>
        <p:spPr bwMode="auto">
          <a:xfrm>
            <a:off x="1371600" y="6172200"/>
            <a:ext cx="236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76200" y="5143500"/>
            <a:ext cx="1905000" cy="685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r">
              <a:buNone/>
            </a:pPr>
            <a:r>
              <a:rPr lang="en-US" sz="1600" kern="0" dirty="0" err="1" smtClean="0"/>
              <a:t>cR</a:t>
            </a:r>
            <a:endParaRPr lang="en-US" sz="1600" kern="0" dirty="0" smtClean="0"/>
          </a:p>
          <a:p>
            <a:pPr marL="1588" lvl="1" indent="0" algn="r">
              <a:buNone/>
            </a:pPr>
            <a:r>
              <a:rPr lang="en-US" sz="1600" kern="0" dirty="0" err="1" smtClean="0"/>
              <a:t>rssi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desiredPppu,R</a:t>
            </a:r>
            <a:r>
              <a:rPr lang="en-US" sz="1600" kern="0" dirty="0" err="1" smtClean="0">
                <a:latin typeface="Arial Unicode MS"/>
                <a:ea typeface="Arial Unicode MS"/>
                <a:cs typeface="Arial Unicode MS"/>
              </a:rPr>
              <a:t>⇒I</a:t>
            </a:r>
            <a:r>
              <a:rPr lang="en-US" sz="1600" kern="0" dirty="0" smtClean="0"/>
              <a:t>)</a:t>
            </a:r>
          </a:p>
          <a:p>
            <a:pPr marL="1588" lvl="1" indent="0" algn="r">
              <a:buNone/>
            </a:pPr>
            <a:r>
              <a:rPr lang="en-US" sz="1600" kern="0" dirty="0" err="1" smtClean="0"/>
              <a:t>omniEirp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txPpdu,I</a:t>
            </a:r>
            <a:r>
              <a:rPr lang="en-US" sz="1600" kern="0" dirty="0" smtClean="0"/>
              <a:t>)</a:t>
            </a:r>
          </a:p>
          <a:p>
            <a:pPr marL="1588" lvl="1" indent="0" algn="r">
              <a:buNone/>
            </a:pPr>
            <a:endParaRPr lang="en-US" sz="1600" kern="0" dirty="0" smtClean="0"/>
          </a:p>
        </p:txBody>
      </p:sp>
      <p:sp>
        <p:nvSpPr>
          <p:cNvPr id="20" name="Rounded Rectangle 19"/>
          <p:cNvSpPr/>
          <p:nvPr/>
        </p:nvSpPr>
        <p:spPr bwMode="auto">
          <a:xfrm>
            <a:off x="7162800" y="45720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3" name="Straight Arrow Connector 22"/>
          <p:cNvCxnSpPr>
            <a:stCxn id="3" idx="3"/>
            <a:endCxn id="6" idx="1"/>
          </p:cNvCxnSpPr>
          <p:nvPr/>
        </p:nvCxnSpPr>
        <p:spPr bwMode="auto">
          <a:xfrm flipV="1">
            <a:off x="1371600" y="4800600"/>
            <a:ext cx="2362199" cy="1371600"/>
          </a:xfrm>
          <a:prstGeom prst="curvedConnector3">
            <a:avLst>
              <a:gd name="adj1" fmla="val 30897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>
            <a:endCxn id="20" idx="1"/>
          </p:cNvCxnSpPr>
          <p:nvPr/>
        </p:nvCxnSpPr>
        <p:spPr bwMode="auto">
          <a:xfrm>
            <a:off x="5715000" y="4800600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3962400" y="5029200"/>
            <a:ext cx="0" cy="91440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1600200" y="4610100"/>
            <a:ext cx="1739735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snoopedPpdu,I</a:t>
            </a:r>
            <a:r>
              <a:rPr lang="en-US" sz="1100" kern="0" dirty="0" err="1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US" sz="1100" kern="0" dirty="0" err="1">
                <a:latin typeface="Arial Unicode MS"/>
                <a:ea typeface="Arial Unicode MS"/>
                <a:cs typeface="Arial Unicode MS"/>
              </a:rPr>
              <a:t>O</a:t>
            </a:r>
            <a:r>
              <a:rPr lang="en-US" sz="1100" kern="0" dirty="0"/>
              <a:t>)</a:t>
            </a: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5867400" y="4876800"/>
            <a:ext cx="16002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smtClean="0"/>
              <a:t>Responding</a:t>
            </a:r>
          </a:p>
          <a:p>
            <a:pPr marL="1588" lvl="1" indent="0">
              <a:buNone/>
            </a:pPr>
            <a:r>
              <a:rPr lang="en-US" sz="1100" kern="0" dirty="0" smtClean="0"/>
              <a:t>CCA rule</a:t>
            </a:r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5715000" y="4533900"/>
            <a:ext cx="1905000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txPpdu,O</a:t>
            </a:r>
            <a:r>
              <a:rPr lang="en-US" sz="1100" kern="0" dirty="0" smtClean="0"/>
              <a:t>)</a:t>
            </a:r>
            <a:endParaRPr lang="en-US" sz="1100" kern="0" dirty="0"/>
          </a:p>
          <a:p>
            <a:pPr marL="1588" lvl="1" indent="0">
              <a:buNone/>
            </a:pPr>
            <a:endParaRPr lang="en-US" sz="1100" kern="0" dirty="0" smtClean="0"/>
          </a:p>
        </p:txBody>
      </p:sp>
      <p:cxnSp>
        <p:nvCxnSpPr>
          <p:cNvPr id="19" name="Straight Arrow Connector 22"/>
          <p:cNvCxnSpPr/>
          <p:nvPr/>
        </p:nvCxnSpPr>
        <p:spPr bwMode="auto">
          <a:xfrm rot="10800000" flipV="1">
            <a:off x="1371600" y="4800599"/>
            <a:ext cx="4312720" cy="1371601"/>
          </a:xfrm>
          <a:prstGeom prst="curvedConnector3">
            <a:avLst>
              <a:gd name="adj1" fmla="val -4245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1371600" y="6172200"/>
            <a:ext cx="2002971" cy="342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desiredPpdu,R</a:t>
            </a:r>
            <a:r>
              <a:rPr lang="en-US" sz="1100" kern="0" dirty="0" smtClean="0">
                <a:latin typeface="Arial Unicode MS"/>
                <a:ea typeface="Arial Unicode MS"/>
                <a:cs typeface="Arial Unicode MS"/>
              </a:rPr>
              <a:t> ⇒I</a:t>
            </a:r>
            <a:r>
              <a:rPr lang="en-US" sz="1100" kern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844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Bitwidth</a:t>
            </a:r>
            <a:r>
              <a:rPr lang="en-US" dirty="0" smtClean="0"/>
              <a:t> Considerations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07670" y="1283525"/>
            <a:ext cx="8229600" cy="5105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 smtClean="0"/>
              <a:t>These fields consume SIG time, so terseness is vital</a:t>
            </a:r>
          </a:p>
          <a:p>
            <a:pPr lvl="1"/>
            <a:r>
              <a:rPr lang="en-US" sz="1600" kern="0" dirty="0" smtClean="0"/>
              <a:t>As proposed, these fields consume 50</a:t>
            </a:r>
            <a:r>
              <a:rPr lang="en-US" sz="1600" kern="0" dirty="0"/>
              <a:t>%-100% of a whole SIG </a:t>
            </a:r>
            <a:r>
              <a:rPr lang="en-US" sz="1600" kern="0" dirty="0" smtClean="0"/>
              <a:t>OFDM symbol </a:t>
            </a:r>
            <a:r>
              <a:rPr lang="en-US" sz="1600" kern="0" dirty="0"/>
              <a:t>(but, </a:t>
            </a:r>
            <a:r>
              <a:rPr lang="en-US" sz="1600" kern="0" dirty="0" smtClean="0"/>
              <a:t>this might be more </a:t>
            </a:r>
            <a:r>
              <a:rPr lang="en-US" sz="1600" kern="0" dirty="0"/>
              <a:t>useful than </a:t>
            </a:r>
            <a:r>
              <a:rPr lang="en-US" sz="1600" kern="0" dirty="0" smtClean="0"/>
              <a:t>the SU VHT-SIGB from 11ac) </a:t>
            </a:r>
          </a:p>
          <a:p>
            <a:pPr lvl="1"/>
            <a:r>
              <a:rPr lang="en-US" sz="1600" kern="0" dirty="0" smtClean="0"/>
              <a:t>For the compressed R, too </a:t>
            </a:r>
            <a:r>
              <a:rPr lang="en-US" sz="1600" kern="0" dirty="0"/>
              <a:t>few bits </a:t>
            </a:r>
            <a:r>
              <a:rPr lang="en-US" sz="1600" kern="0" dirty="0" smtClean="0"/>
              <a:t>implies station ambiguity</a:t>
            </a:r>
            <a:r>
              <a:rPr lang="en-US" sz="1600" kern="0" dirty="0"/>
              <a:t>. </a:t>
            </a:r>
            <a:r>
              <a:rPr lang="en-US" sz="1600" kern="0" dirty="0" smtClean="0"/>
              <a:t>OSTAs would lump </a:t>
            </a:r>
            <a:r>
              <a:rPr lang="en-US" sz="1600" kern="0" dirty="0" err="1" smtClean="0"/>
              <a:t>rssi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desiredPppu,I⇒cR</a:t>
            </a:r>
            <a:r>
              <a:rPr lang="en-US" sz="1600" kern="0" dirty="0" smtClean="0"/>
              <a:t>) and </a:t>
            </a:r>
            <a:r>
              <a:rPr lang="en-US" sz="1600" kern="0" dirty="0" err="1" smtClean="0"/>
              <a:t>omniEirp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txPpdu,cR</a:t>
            </a:r>
            <a:r>
              <a:rPr lang="en-US" sz="1600" kern="0" dirty="0" smtClean="0"/>
              <a:t>) into the same bin for different stations. Since </a:t>
            </a:r>
            <a:r>
              <a:rPr lang="en-US" sz="1600" kern="0" dirty="0" err="1"/>
              <a:t>rssi</a:t>
            </a:r>
            <a:r>
              <a:rPr lang="en-US" sz="1600" kern="0" dirty="0"/>
              <a:t>(</a:t>
            </a:r>
            <a:r>
              <a:rPr lang="en-US" sz="1600" kern="0" dirty="0" err="1"/>
              <a:t>desiredPppu,I⇒cR</a:t>
            </a:r>
            <a:r>
              <a:rPr lang="en-US" sz="1600" kern="0" dirty="0"/>
              <a:t>) </a:t>
            </a:r>
            <a:r>
              <a:rPr lang="en-US" sz="1600" kern="0" dirty="0" smtClean="0"/>
              <a:t>would be 10-20-30 dB different for two random STAs, </a:t>
            </a:r>
            <a:r>
              <a:rPr lang="en-US" sz="1600" kern="0" dirty="0"/>
              <a:t>this </a:t>
            </a:r>
            <a:r>
              <a:rPr lang="en-US" sz="1600" kern="0" dirty="0" smtClean="0"/>
              <a:t>degrades the benefit of this enhanced CCA.</a:t>
            </a:r>
          </a:p>
          <a:p>
            <a:pPr lvl="2"/>
            <a:r>
              <a:rPr lang="en-US" kern="0" dirty="0" smtClean="0"/>
              <a:t>As long as an OSTA hears all RTAs this is not fatal … for each bin, pick the maximum received over the past 5 sec, and at worst this system gracefully degrades back to the current fixed </a:t>
            </a:r>
            <a:r>
              <a:rPr lang="en-US" kern="0" dirty="0"/>
              <a:t>CCA </a:t>
            </a:r>
            <a:r>
              <a:rPr lang="en-US" kern="0" dirty="0" smtClean="0"/>
              <a:t>today</a:t>
            </a:r>
          </a:p>
          <a:p>
            <a:pPr lvl="2"/>
            <a:r>
              <a:rPr lang="en-US" kern="0" dirty="0"/>
              <a:t>If two RSTAs, one near and one far, map to the same </a:t>
            </a:r>
            <a:r>
              <a:rPr lang="en-US" kern="0" dirty="0" err="1"/>
              <a:t>cR</a:t>
            </a:r>
            <a:r>
              <a:rPr lang="en-US" kern="0" dirty="0"/>
              <a:t>, and an </a:t>
            </a:r>
            <a:r>
              <a:rPr lang="en-US" kern="0" dirty="0" smtClean="0"/>
              <a:t>OSTA </a:t>
            </a:r>
            <a:r>
              <a:rPr lang="en-US" kern="0" dirty="0"/>
              <a:t>has recent information about just the far RSTA, but the near RSTA transmits, then the </a:t>
            </a:r>
            <a:r>
              <a:rPr lang="en-US" kern="0" dirty="0" smtClean="0"/>
              <a:t>OSTA could transmit and collide with the near RSTA. This </a:t>
            </a:r>
            <a:r>
              <a:rPr lang="en-US" kern="0" dirty="0"/>
              <a:t>motivates </a:t>
            </a:r>
            <a:r>
              <a:rPr lang="en-US" kern="0" dirty="0" smtClean="0"/>
              <a:t>more bits for identity, to avoid ambiguity</a:t>
            </a:r>
          </a:p>
          <a:p>
            <a:pPr lvl="2"/>
            <a:r>
              <a:rPr lang="en-US" kern="0" dirty="0" smtClean="0"/>
              <a:t>Say 10000 STAs in range across 10 channels, so then 10 bits of compressed identity would be “plenty good enough” to (mostly) uniquely ID STAs</a:t>
            </a:r>
          </a:p>
          <a:p>
            <a:pPr lvl="1"/>
            <a:r>
              <a:rPr lang="en-US" sz="1600" kern="0" dirty="0" smtClean="0"/>
              <a:t>Note: a larger </a:t>
            </a:r>
            <a:r>
              <a:rPr lang="en-US" sz="1600" kern="0" dirty="0" err="1" smtClean="0"/>
              <a:t>cR</a:t>
            </a:r>
            <a:r>
              <a:rPr lang="en-US" sz="1600" kern="0" dirty="0" smtClean="0"/>
              <a:t> probably implies more storage at every OSTA: i.e. 2</a:t>
            </a:r>
            <a:r>
              <a:rPr lang="en-US" sz="1600" kern="0" baseline="30000" dirty="0" smtClean="0"/>
              <a:t>#bits</a:t>
            </a:r>
            <a:r>
              <a:rPr lang="en-US" sz="1600" kern="0" dirty="0" smtClean="0"/>
              <a:t> * storage for </a:t>
            </a:r>
            <a:r>
              <a:rPr lang="en-US" sz="1600" kern="0" dirty="0" err="1" smtClean="0"/>
              <a:t>rssi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desiredPppu,I⇒R</a:t>
            </a:r>
            <a:r>
              <a:rPr lang="en-US" sz="1600" kern="0" dirty="0" smtClean="0"/>
              <a:t>) </a:t>
            </a:r>
            <a:r>
              <a:rPr lang="en-US" sz="1600" kern="0" dirty="0"/>
              <a:t>and </a:t>
            </a:r>
            <a:r>
              <a:rPr lang="en-US" sz="1600" kern="0" dirty="0" err="1" smtClean="0"/>
              <a:t>omniEirp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txPpdu,R</a:t>
            </a:r>
            <a:r>
              <a:rPr lang="en-US" sz="1600" kern="0" dirty="0" smtClean="0"/>
              <a:t>) … i.e. up to 11kbit</a:t>
            </a:r>
          </a:p>
        </p:txBody>
      </p:sp>
    </p:spTree>
    <p:extLst>
      <p:ext uri="{BB962C8B-B14F-4D97-AF65-F5344CB8AC3E}">
        <p14:creationId xmlns:p14="http://schemas.microsoft.com/office/powerpoint/2010/main" val="6561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go Wrong?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295400"/>
            <a:ext cx="8229600" cy="5105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kern="0" dirty="0" smtClean="0"/>
              <a:t>We don’t really know </a:t>
            </a:r>
            <a:r>
              <a:rPr lang="en-US" kern="0" dirty="0" err="1" smtClean="0"/>
              <a:t>omniEirp</a:t>
            </a:r>
            <a:r>
              <a:rPr lang="en-US" kern="0" dirty="0" smtClean="0"/>
              <a:t> and RSSI</a:t>
            </a:r>
          </a:p>
          <a:p>
            <a:pPr lvl="2"/>
            <a:r>
              <a:rPr lang="en-US" sz="1200" kern="0" dirty="0" smtClean="0"/>
              <a:t>+-5dB measurement tolerance … but similar issue with CCA today</a:t>
            </a:r>
          </a:p>
          <a:p>
            <a:pPr lvl="2"/>
            <a:r>
              <a:rPr lang="en-US" sz="1200" kern="0" dirty="0" err="1" smtClean="0"/>
              <a:t>omniEirp</a:t>
            </a:r>
            <a:r>
              <a:rPr lang="en-US" sz="1200" kern="0" dirty="0" smtClean="0"/>
              <a:t> is an over simplification for non-isotopic antennas (including </a:t>
            </a:r>
            <a:r>
              <a:rPr lang="en-US" sz="1200" kern="0" dirty="0" err="1" smtClean="0"/>
              <a:t>omnidirectionals</a:t>
            </a:r>
            <a:r>
              <a:rPr lang="en-US" sz="1200" kern="0" dirty="0" smtClean="0"/>
              <a:t>) … will be set to conducted power + antenna efficiency. TBD impact when actual EIRP at an angle &gt;&gt; reported EIRP</a:t>
            </a:r>
          </a:p>
          <a:p>
            <a:pPr lvl="1"/>
            <a:r>
              <a:rPr lang="en-US" kern="0" dirty="0" smtClean="0"/>
              <a:t>Reusing 5 sec old measurements may be OK – or not. Depends on device speed.</a:t>
            </a:r>
          </a:p>
          <a:p>
            <a:pPr lvl="1"/>
            <a:r>
              <a:rPr lang="en-US" kern="0" dirty="0" smtClean="0"/>
              <a:t>Margin is a critical parameter to select. Optimal modulation to maximize system throughput is closer to QPSK with high spatial reuse than 256QAM with low </a:t>
            </a:r>
            <a:r>
              <a:rPr lang="en-US" kern="0" dirty="0"/>
              <a:t>spatial </a:t>
            </a:r>
            <a:r>
              <a:rPr lang="en-US" kern="0" dirty="0" smtClean="0"/>
              <a:t>reuse. i.e. lower margin. This is a mor optimal direction for 11ax, but means 256QAM and higher only get usage</a:t>
            </a:r>
            <a:r>
              <a:rPr lang="en-US" kern="0" dirty="0"/>
              <a:t> </a:t>
            </a:r>
            <a:r>
              <a:rPr lang="en-US" kern="0" dirty="0" smtClean="0"/>
              <a:t>in lightly loaded networks</a:t>
            </a:r>
          </a:p>
          <a:p>
            <a:pPr lvl="1"/>
            <a:r>
              <a:rPr lang="en-US" kern="0" dirty="0" smtClean="0"/>
              <a:t>If multiple OSTAs transmit at the same time, they raise the interference floor (this analysis assumes a single OSTA). Readily mitigated by adding a few dB extra to Margin</a:t>
            </a:r>
          </a:p>
          <a:p>
            <a:pPr lvl="1"/>
            <a:r>
              <a:rPr lang="en-US" kern="0" dirty="0" smtClean="0"/>
              <a:t>Mostly these rules are more relaxed than VHT CCA rules, but not always (e.g. protection of long-range links). We have some choices here.</a:t>
            </a:r>
            <a:endParaRPr lang="en-US" kern="0" dirty="0"/>
          </a:p>
          <a:p>
            <a:pPr lvl="1"/>
            <a:r>
              <a:rPr lang="en-US" kern="0" dirty="0" smtClean="0"/>
              <a:t>Bandwidth effects are not included in this presentation. Bandwidth can be easily accounted for if the advertised </a:t>
            </a:r>
            <a:r>
              <a:rPr lang="en-US" kern="0" dirty="0" err="1" smtClean="0"/>
              <a:t>omniEirp</a:t>
            </a:r>
            <a:r>
              <a:rPr lang="en-US" kern="0" dirty="0" smtClean="0"/>
              <a:t> and RSSI parameters report energy per 20 MHz</a:t>
            </a:r>
          </a:p>
          <a:p>
            <a:pPr lvl="1"/>
            <a:r>
              <a:rPr lang="en-US" kern="0" dirty="0" smtClean="0"/>
              <a:t>System is most robust if the RSTA can be uniquely identified by its </a:t>
            </a:r>
            <a:r>
              <a:rPr lang="en-US" kern="0" dirty="0" err="1" smtClean="0"/>
              <a:t>cR</a:t>
            </a:r>
            <a:r>
              <a:rPr lang="en-US" kern="0" dirty="0" smtClean="0"/>
              <a:t> field.</a:t>
            </a:r>
          </a:p>
          <a:p>
            <a:pPr lvl="1"/>
            <a:r>
              <a:rPr lang="en-US" kern="0" dirty="0" smtClean="0"/>
              <a:t>With OFDMA and MU-MIMO, it is hard to find enough SIG bits! And the parameters sent by the ISTA really need to be sent in a SIG field (since the ISTA will send at a higher MCS/NSS)</a:t>
            </a:r>
          </a:p>
          <a:p>
            <a:pPr lvl="2"/>
            <a:r>
              <a:rPr lang="en-US" sz="1100" kern="0" dirty="0" smtClean="0"/>
              <a:t>Default to VHT CCA rules in this case?</a:t>
            </a:r>
          </a:p>
          <a:p>
            <a:pPr lvl="1"/>
            <a:r>
              <a:rPr lang="en-US" kern="0" dirty="0" smtClean="0"/>
              <a:t>The parameters sent by the RSTA don’t really have to be sent in a SIG field (they could be fields in frames typically sent at low rate – RTS/CTS/</a:t>
            </a:r>
            <a:r>
              <a:rPr lang="en-US" kern="0" dirty="0" err="1" smtClean="0"/>
              <a:t>Ack</a:t>
            </a:r>
            <a:r>
              <a:rPr lang="en-US" kern="0" dirty="0" smtClean="0"/>
              <a:t>/BA frames). </a:t>
            </a:r>
          </a:p>
          <a:p>
            <a:pPr lvl="1"/>
            <a:r>
              <a:rPr lang="en-US" kern="0" dirty="0" smtClean="0"/>
              <a:t>VHT CCA rules apply to legacy PPDUs </a:t>
            </a:r>
          </a:p>
          <a:p>
            <a:pPr lvl="1"/>
            <a:r>
              <a:rPr lang="en-US" kern="0" dirty="0" smtClean="0"/>
              <a:t>Simulation results TBD – new kinds of topological unfairness are to </a:t>
            </a:r>
            <a:r>
              <a:rPr lang="en-US" kern="0" smtClean="0"/>
              <a:t>be expected?</a:t>
            </a:r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4701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this be Tested (or Gamed?)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752600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 smtClean="0"/>
              <a:t>Reported parameters are internal estimates of </a:t>
            </a:r>
            <a:r>
              <a:rPr lang="en-US" sz="1600" kern="0" dirty="0" err="1" smtClean="0"/>
              <a:t>omniEIRP</a:t>
            </a:r>
            <a:r>
              <a:rPr lang="en-US" sz="1600" kern="0" dirty="0" smtClean="0"/>
              <a:t> and RSSI. </a:t>
            </a:r>
          </a:p>
          <a:p>
            <a:pPr lvl="1"/>
            <a:r>
              <a:rPr lang="en-US" sz="1600" kern="0" dirty="0" smtClean="0"/>
              <a:t>While these are not exposed parameters, they can be easily compared against measurements made by RF test equipment using </a:t>
            </a:r>
            <a:r>
              <a:rPr lang="en-US" sz="1600" kern="0" dirty="0" err="1" smtClean="0"/>
              <a:t>colocated</a:t>
            </a:r>
            <a:r>
              <a:rPr lang="en-US" sz="1600" kern="0" dirty="0" smtClean="0"/>
              <a:t> antennas … i.e. this is testable</a:t>
            </a:r>
          </a:p>
          <a:p>
            <a:pPr lvl="1"/>
            <a:r>
              <a:rPr lang="en-US" sz="1600" kern="0" dirty="0" smtClean="0"/>
              <a:t>In the field, an RSTA could over-report its desired RSSI by a few dB (or more) to ensure a lower noise-induced error rate. </a:t>
            </a:r>
          </a:p>
          <a:p>
            <a:pPr lvl="2"/>
            <a:r>
              <a:rPr lang="en-US" kern="0" dirty="0" smtClean="0"/>
              <a:t>But, this will mean cause fewer free slots at the ISTA, so it is self-limiting</a:t>
            </a:r>
          </a:p>
          <a:p>
            <a:pPr lvl="1"/>
            <a:r>
              <a:rPr lang="en-US" sz="1600" kern="0" dirty="0" smtClean="0"/>
              <a:t>An AP with desired clients intermittently probing/associating from long range might always report </a:t>
            </a:r>
            <a:r>
              <a:rPr lang="en-US" sz="1600" kern="0" dirty="0"/>
              <a:t>a </a:t>
            </a:r>
            <a:r>
              <a:rPr lang="en-US" sz="1600" kern="0" dirty="0" smtClean="0"/>
              <a:t>very high </a:t>
            </a:r>
            <a:r>
              <a:rPr lang="en-US" sz="1600" kern="0" dirty="0" err="1" smtClean="0"/>
              <a:t>rssi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desiredPpdu,cR</a:t>
            </a:r>
            <a:r>
              <a:rPr lang="en-US" sz="1600" kern="0" dirty="0" smtClean="0"/>
              <a:t>)</a:t>
            </a:r>
          </a:p>
          <a:p>
            <a:pPr lvl="2"/>
            <a:r>
              <a:rPr lang="en-US" kern="0" dirty="0" smtClean="0"/>
              <a:t>But this is not unreasonable behavior</a:t>
            </a:r>
          </a:p>
          <a:p>
            <a:pPr lvl="1"/>
            <a:r>
              <a:rPr lang="en-US" sz="1600" kern="0" dirty="0" smtClean="0"/>
              <a:t>Certainly APs in high density environments are highly motivated to report </a:t>
            </a:r>
            <a:r>
              <a:rPr lang="en-US" sz="1600" kern="0" dirty="0"/>
              <a:t>low-and-correct </a:t>
            </a:r>
            <a:r>
              <a:rPr lang="en-US" sz="1600" kern="0" dirty="0" err="1"/>
              <a:t>rssi</a:t>
            </a:r>
            <a:r>
              <a:rPr lang="en-US" sz="1600" kern="0" dirty="0"/>
              <a:t>(</a:t>
            </a:r>
            <a:r>
              <a:rPr lang="en-US" sz="1600" kern="0" dirty="0" err="1"/>
              <a:t>desiredPpdu,cR</a:t>
            </a:r>
            <a:r>
              <a:rPr lang="en-US" sz="1600" kern="0" dirty="0" smtClean="0"/>
              <a:t>) values</a:t>
            </a:r>
          </a:p>
        </p:txBody>
      </p:sp>
    </p:spTree>
    <p:extLst>
      <p:ext uri="{BB962C8B-B14F-4D97-AF65-F5344CB8AC3E}">
        <p14:creationId xmlns:p14="http://schemas.microsoft.com/office/powerpoint/2010/main" val="312312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Situation: </a:t>
            </a:r>
          </a:p>
          <a:p>
            <a:pPr lvl="1"/>
            <a:r>
              <a:rPr lang="en-US" sz="2400" dirty="0"/>
              <a:t>In 802.11ax we have many proposals for optimizing CCA thresholds and/or receiver </a:t>
            </a:r>
            <a:r>
              <a:rPr lang="en-US" sz="2400" dirty="0" smtClean="0"/>
              <a:t>sensitivities, including “Dynamic Sensitivity Control”</a:t>
            </a:r>
            <a:endParaRPr lang="en-US" dirty="0" smtClean="0"/>
          </a:p>
          <a:p>
            <a:pPr marL="1588" lvl="1" indent="0">
              <a:buNone/>
            </a:pPr>
            <a:r>
              <a:rPr lang="en-US" sz="2400" b="1" dirty="0" smtClean="0"/>
              <a:t>Problem:</a:t>
            </a:r>
          </a:p>
          <a:p>
            <a:pPr lvl="1"/>
            <a:r>
              <a:rPr lang="en-US" sz="2400" dirty="0" smtClean="0"/>
              <a:t>For inter-BSS fairness, the Margin parameter in Dynamic </a:t>
            </a:r>
            <a:r>
              <a:rPr lang="en-US" sz="2400" dirty="0"/>
              <a:t>Sensitivity Control </a:t>
            </a:r>
            <a:r>
              <a:rPr lang="en-US" sz="2400" dirty="0" smtClean="0"/>
              <a:t>must be carefully set to avoid unfairness in </a:t>
            </a:r>
            <a:r>
              <a:rPr lang="en-US" sz="2400" dirty="0"/>
              <a:t>environments with a mixture of larger and smaller BSSs </a:t>
            </a:r>
          </a:p>
          <a:p>
            <a:pPr lvl="2"/>
            <a:r>
              <a:rPr lang="en-US" sz="2200" dirty="0"/>
              <a:t>e.g. overlay SP network starve near an enterprise network</a:t>
            </a:r>
          </a:p>
          <a:p>
            <a:pPr lvl="2"/>
            <a:r>
              <a:rPr lang="en-US" sz="2200" dirty="0"/>
              <a:t>e.g. enterprise network with underlay mobile </a:t>
            </a:r>
            <a:r>
              <a:rPr lang="en-US" sz="2200" dirty="0" smtClean="0"/>
              <a:t>networks</a:t>
            </a:r>
          </a:p>
          <a:p>
            <a:pPr marL="184150" lvl="2" indent="0">
              <a:buNone/>
            </a:pPr>
            <a:r>
              <a:rPr lang="en-US" sz="2200" dirty="0" smtClean="0"/>
              <a:t>But no testable proposal is made for selecting Margin</a:t>
            </a:r>
            <a:endParaRPr lang="en-US" dirty="0"/>
          </a:p>
          <a:p>
            <a:pPr marL="342900" lvl="1" indent="-342900">
              <a:buNone/>
            </a:pPr>
            <a:r>
              <a:rPr lang="en-US" sz="2400" b="1" dirty="0" smtClean="0"/>
              <a:t>Solution:</a:t>
            </a:r>
            <a:endParaRPr lang="en-US" sz="2400" b="1" dirty="0"/>
          </a:p>
          <a:p>
            <a:pPr lvl="1"/>
            <a:r>
              <a:rPr lang="en-US" sz="2400" dirty="0" smtClean="0"/>
              <a:t>Option 1: Sean Coffey’s 14/872 (per-PPDU CCA thresholds using PER)</a:t>
            </a:r>
          </a:p>
          <a:p>
            <a:pPr lvl="1"/>
            <a:r>
              <a:rPr lang="en-US" sz="2400" dirty="0" smtClean="0"/>
              <a:t>Option 2: (Presented here) CCA Do-Over – design CCA rules that really address the real problem</a:t>
            </a:r>
          </a:p>
        </p:txBody>
      </p:sp>
    </p:spTree>
    <p:extLst>
      <p:ext uri="{BB962C8B-B14F-4D97-AF65-F5344CB8AC3E}">
        <p14:creationId xmlns:p14="http://schemas.microsoft.com/office/powerpoint/2010/main" val="28559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DSC (1/2)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214444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 smtClean="0"/>
              <a:t>Each non-AP STA </a:t>
            </a:r>
            <a:r>
              <a:rPr lang="en-US" sz="1600" kern="0" dirty="0"/>
              <a:t>measures the RSSI of the AP Beacon (R </a:t>
            </a:r>
            <a:r>
              <a:rPr lang="en-US" sz="1600" kern="0" dirty="0" err="1"/>
              <a:t>dBm</a:t>
            </a:r>
            <a:r>
              <a:rPr lang="en-US" sz="1600" kern="0" dirty="0"/>
              <a:t>)</a:t>
            </a:r>
          </a:p>
          <a:p>
            <a:pPr lvl="1"/>
            <a:r>
              <a:rPr lang="en-US" sz="1600" kern="0" dirty="0" smtClean="0"/>
              <a:t>Each non-AP STA adds a margin to that, called M dB</a:t>
            </a:r>
            <a:endParaRPr lang="en-US" sz="1600" kern="0" dirty="0"/>
          </a:p>
          <a:p>
            <a:pPr lvl="1"/>
            <a:r>
              <a:rPr lang="en-US" sz="1600" kern="0" dirty="0"/>
              <a:t>Each non-AP STA </a:t>
            </a:r>
            <a:r>
              <a:rPr lang="en-US" sz="1600" kern="0" dirty="0" smtClean="0"/>
              <a:t>also sets an </a:t>
            </a:r>
            <a:r>
              <a:rPr lang="en-US" sz="1600" kern="0" dirty="0"/>
              <a:t>Upper Limit, L, to Beacon RSSI to cater for case </a:t>
            </a:r>
            <a:r>
              <a:rPr lang="en-US" sz="1600" kern="0" dirty="0" smtClean="0"/>
              <a:t>where the non-AP STA </a:t>
            </a:r>
            <a:r>
              <a:rPr lang="en-US" sz="1600" kern="0" dirty="0"/>
              <a:t>is very close to </a:t>
            </a:r>
            <a:r>
              <a:rPr lang="en-US" sz="1600" kern="0" dirty="0" smtClean="0"/>
              <a:t>its AP</a:t>
            </a:r>
            <a:r>
              <a:rPr lang="en-US" sz="1600" kern="0" dirty="0"/>
              <a:t>.  </a:t>
            </a:r>
            <a:endParaRPr lang="en-US" sz="1600" kern="0" dirty="0" smtClean="0"/>
          </a:p>
          <a:p>
            <a:pPr lvl="1"/>
            <a:r>
              <a:rPr lang="en-US" sz="1600" kern="0" dirty="0" smtClean="0"/>
              <a:t>i.e. Receiver sensitivity = min(R,U)-M</a:t>
            </a:r>
          </a:p>
          <a:p>
            <a:pPr lvl="1"/>
            <a:r>
              <a:rPr lang="en-US" sz="1600" kern="0" dirty="0" smtClean="0"/>
              <a:t>E.g. R = -15 </a:t>
            </a:r>
            <a:r>
              <a:rPr lang="en-US" sz="1600" kern="0" dirty="0" err="1" smtClean="0"/>
              <a:t>dBm</a:t>
            </a:r>
            <a:r>
              <a:rPr lang="en-US" sz="1600" kern="0" dirty="0" smtClean="0"/>
              <a:t>, L = -30 </a:t>
            </a:r>
            <a:r>
              <a:rPr lang="en-US" sz="1600" kern="0" dirty="0" err="1" smtClean="0"/>
              <a:t>dBm</a:t>
            </a:r>
            <a:r>
              <a:rPr lang="en-US" sz="1600" kern="0" dirty="0" smtClean="0"/>
              <a:t>, M = 20 dB, then </a:t>
            </a:r>
            <a:r>
              <a:rPr lang="en-US" sz="1600" kern="0" dirty="0"/>
              <a:t>Receiver sensitivity = </a:t>
            </a:r>
            <a:r>
              <a:rPr lang="en-US" sz="1600" kern="0" dirty="0" smtClean="0"/>
              <a:t>-50 </a:t>
            </a:r>
            <a:r>
              <a:rPr lang="en-US" sz="1600" kern="0" dirty="0" err="1" smtClean="0"/>
              <a:t>dBm</a:t>
            </a:r>
            <a:endParaRPr lang="en-US" sz="1600" kern="0" dirty="0"/>
          </a:p>
          <a:p>
            <a:pPr lvl="1"/>
            <a:r>
              <a:rPr lang="en-US" sz="1600" kern="0" dirty="0" smtClean="0"/>
              <a:t>And, CCA-CS tracks the receiver sensitivity, as: </a:t>
            </a:r>
          </a:p>
          <a:p>
            <a:pPr lvl="2"/>
            <a:r>
              <a:rPr lang="en-US" kern="0" dirty="0" smtClean="0"/>
              <a:t>CCA-CS = max(-82* </a:t>
            </a:r>
            <a:r>
              <a:rPr lang="en-US" kern="0" dirty="0" err="1" smtClean="0"/>
              <a:t>dBm</a:t>
            </a:r>
            <a:r>
              <a:rPr lang="en-US" kern="0" dirty="0" smtClean="0"/>
              <a:t>, </a:t>
            </a:r>
            <a:r>
              <a:rPr lang="en-US" kern="0" dirty="0"/>
              <a:t>Receiver </a:t>
            </a:r>
            <a:r>
              <a:rPr lang="en-US" kern="0" dirty="0" smtClean="0"/>
              <a:t>sensitivity)</a:t>
            </a:r>
          </a:p>
          <a:p>
            <a:pPr marL="366712" lvl="3" indent="0">
              <a:buNone/>
            </a:pPr>
            <a:r>
              <a:rPr lang="en-US" sz="1600" kern="0" dirty="0" smtClean="0"/>
              <a:t>*Assuming 20 MHz</a:t>
            </a:r>
            <a:endParaRPr lang="en-US" sz="1600" kern="0" dirty="0"/>
          </a:p>
          <a:p>
            <a:pPr lvl="1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646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ular Callout 6"/>
          <p:cNvSpPr/>
          <p:nvPr/>
        </p:nvSpPr>
        <p:spPr bwMode="auto">
          <a:xfrm>
            <a:off x="7696200" y="1905000"/>
            <a:ext cx="1447800" cy="1447800"/>
          </a:xfrm>
          <a:prstGeom prst="wedgeRectCallout">
            <a:avLst>
              <a:gd name="adj1" fmla="val -310874"/>
              <a:gd name="adj2" fmla="val -27401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+mj-lt"/>
              </a:rPr>
              <a:t>Assumes AP doesn’t move; over-estimates installer’s access, </a:t>
            </a:r>
            <a:r>
              <a:rPr lang="en-US" sz="1600" dirty="0" err="1">
                <a:latin typeface="+mj-lt"/>
              </a:rPr>
              <a:t>etc</a:t>
            </a:r>
            <a:endParaRPr lang="en-US" sz="16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DSC (2/2)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4800" y="1214444"/>
            <a:ext cx="7391399" cy="5105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dirty="0" smtClean="0"/>
              <a:t>Residential </a:t>
            </a:r>
            <a:r>
              <a:rPr lang="en-US" sz="1600" dirty="0"/>
              <a:t>Service Provider </a:t>
            </a:r>
          </a:p>
          <a:p>
            <a:pPr lvl="2"/>
            <a:r>
              <a:rPr lang="en-US" kern="0" dirty="0" smtClean="0"/>
              <a:t>Margin could </a:t>
            </a:r>
            <a:r>
              <a:rPr lang="en-US" kern="0" dirty="0"/>
              <a:t>be preset based upon simple check list</a:t>
            </a:r>
          </a:p>
          <a:p>
            <a:pPr lvl="3"/>
            <a:r>
              <a:rPr lang="en-US" sz="1600" kern="0" dirty="0"/>
              <a:t>Size/type of property (e.g. apartment/house? Rooms? Floors?)</a:t>
            </a:r>
          </a:p>
          <a:p>
            <a:pPr lvl="2"/>
            <a:r>
              <a:rPr lang="en-US" kern="0" dirty="0" smtClean="0"/>
              <a:t>Or carrying </a:t>
            </a:r>
            <a:r>
              <a:rPr lang="en-US" kern="0" dirty="0"/>
              <a:t>out simple instructions</a:t>
            </a:r>
          </a:p>
          <a:p>
            <a:pPr lvl="3"/>
            <a:r>
              <a:rPr lang="en-US" sz="1600" kern="0" dirty="0"/>
              <a:t>Walk the (high data rate required) </a:t>
            </a:r>
            <a:r>
              <a:rPr lang="en-US" sz="1600" kern="0" dirty="0" smtClean="0"/>
              <a:t>area; walk </a:t>
            </a:r>
            <a:r>
              <a:rPr lang="en-US" sz="1600" kern="0" dirty="0"/>
              <a:t>the extremes (for DSC AP)</a:t>
            </a:r>
          </a:p>
          <a:p>
            <a:pPr lvl="2"/>
            <a:r>
              <a:rPr lang="en-US" kern="0" dirty="0"/>
              <a:t>Settings could be learnt -  room for clever learning algorithms</a:t>
            </a:r>
          </a:p>
          <a:p>
            <a:pPr lvl="1"/>
            <a:r>
              <a:rPr lang="en-US" sz="1600" kern="0" dirty="0"/>
              <a:t>Dumb User, residential</a:t>
            </a:r>
          </a:p>
          <a:p>
            <a:pPr lvl="2"/>
            <a:r>
              <a:rPr lang="en-US" kern="0" dirty="0"/>
              <a:t>DSC AP </a:t>
            </a:r>
          </a:p>
          <a:p>
            <a:pPr lvl="3"/>
            <a:r>
              <a:rPr lang="en-US" sz="1600" kern="0" dirty="0"/>
              <a:t>Learning algorithm?</a:t>
            </a:r>
          </a:p>
          <a:p>
            <a:pPr lvl="4"/>
            <a:r>
              <a:rPr lang="en-US" kern="0" dirty="0"/>
              <a:t>After say 1 week, AP ‘knows’ distribution of its STAs.  </a:t>
            </a:r>
          </a:p>
          <a:p>
            <a:pPr lvl="3"/>
            <a:r>
              <a:rPr lang="en-US" sz="1600" kern="0" dirty="0"/>
              <a:t>May use DSC to ‘prioritize’, for example, its HD video STAs</a:t>
            </a:r>
          </a:p>
          <a:p>
            <a:pPr lvl="3"/>
            <a:r>
              <a:rPr lang="en-US" sz="1600" kern="0" dirty="0"/>
              <a:t>Use of internal Receive Sensitivity threshold probably ‘dangerous’</a:t>
            </a:r>
          </a:p>
          <a:p>
            <a:pPr lvl="1"/>
            <a:r>
              <a:rPr lang="en-US" sz="1600" kern="0" dirty="0"/>
              <a:t>DSC </a:t>
            </a:r>
            <a:r>
              <a:rPr lang="en-US" sz="1600" kern="0" dirty="0" smtClean="0"/>
              <a:t>non-AP STA</a:t>
            </a:r>
            <a:endParaRPr lang="en-US" sz="1600" kern="0" dirty="0"/>
          </a:p>
          <a:p>
            <a:pPr lvl="2"/>
            <a:r>
              <a:rPr lang="en-US" kern="0" dirty="0"/>
              <a:t>No real danger to assume a setting such as -40dBm and 20dB.  High probability of  avoiding OBSS and always ‘in range’ as STA moves away from AP (this is a the major feature of DSC versus a fixed, higher, CCA threshold</a:t>
            </a:r>
            <a:r>
              <a:rPr lang="en-US" kern="0" dirty="0" smtClean="0"/>
              <a:t>).”</a:t>
            </a:r>
            <a:endParaRPr lang="en-US" kern="0" dirty="0"/>
          </a:p>
          <a:p>
            <a:pPr lvl="1"/>
            <a:endParaRPr lang="en-US" sz="1600" kern="0" dirty="0" smtClean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7696201" y="3352800"/>
            <a:ext cx="1433944" cy="2514600"/>
          </a:xfrm>
          <a:prstGeom prst="wedgeRectCallout">
            <a:avLst>
              <a:gd name="adj1" fmla="val -421733"/>
              <a:gd name="adj2" fmla="val 10863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Battery powered non-AP STAs (and APs!) go everywhere; see next slide for one pathological</a:t>
            </a:r>
            <a:r>
              <a:rPr kumimoji="0" lang="en-US" sz="15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case</a:t>
            </a:r>
            <a:endParaRPr kumimoji="0" lang="en-US" sz="1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7696200" y="1143000"/>
            <a:ext cx="1447800" cy="762000"/>
          </a:xfrm>
          <a:prstGeom prst="wedgeRectCallout">
            <a:avLst>
              <a:gd name="adj1" fmla="val -198503"/>
              <a:gd name="adj2" fmla="val 2110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+mj-lt"/>
              </a:rPr>
              <a:t>Non-robust to building materials</a:t>
            </a:r>
            <a:endParaRPr kumimoji="0" lang="en-US" sz="1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2438400" y="6172200"/>
            <a:ext cx="3886200" cy="6858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“Selfish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algorithms” - n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 mechanism for overlapping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victim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BSSs to be protected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514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Unfairness from DSC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800600" y="3352800"/>
            <a:ext cx="4191000" cy="2971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Multi-tenant office/mall or apartment building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362200" y="5334000"/>
            <a:ext cx="2209800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Service Provider AP2 </a:t>
            </a:r>
            <a:b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(“Outdoor hotspot”)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767316" y="5181600"/>
            <a:ext cx="2895600" cy="990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Tenant2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315200" y="5341393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767316" y="3810000"/>
            <a:ext cx="2895600" cy="1219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Tenant1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367516" y="4191000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943600" y="4191000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+mj-lt"/>
              </a:rPr>
              <a:t>Home </a:t>
            </a:r>
            <a:r>
              <a:rPr lang="en-US" sz="1600" dirty="0" smtClean="0">
                <a:latin typeface="+mj-lt"/>
              </a:rPr>
              <a:t>AP1</a:t>
            </a:r>
            <a:endParaRPr lang="en-US" sz="1600" dirty="0">
              <a:latin typeface="+mj-lt"/>
            </a:endParaRPr>
          </a:p>
        </p:txBody>
      </p:sp>
      <p:cxnSp>
        <p:nvCxnSpPr>
          <p:cNvPr id="12" name="Straight Arrow Connector 11"/>
          <p:cNvCxnSpPr>
            <a:stCxn id="11" idx="3"/>
            <a:endCxn id="10" idx="1"/>
          </p:cNvCxnSpPr>
          <p:nvPr/>
        </p:nvCxnSpPr>
        <p:spPr bwMode="auto">
          <a:xfrm>
            <a:off x="7080915" y="4533900"/>
            <a:ext cx="286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" name="Straight Arrow Connector 12"/>
          <p:cNvCxnSpPr>
            <a:stCxn id="8" idx="1"/>
            <a:endCxn id="6" idx="3"/>
          </p:cNvCxnSpPr>
          <p:nvPr/>
        </p:nvCxnSpPr>
        <p:spPr bwMode="auto">
          <a:xfrm flipH="1" flipV="1">
            <a:off x="4572000" y="5676900"/>
            <a:ext cx="2743200" cy="7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971984" y="3810000"/>
            <a:ext cx="4956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-45 </a:t>
            </a:r>
            <a:r>
              <a:rPr lang="en-US" sz="1100" dirty="0" err="1" smtClean="0"/>
              <a:t>dBm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6934200" y="4980801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-75 </a:t>
            </a:r>
            <a:r>
              <a:rPr lang="en-US" sz="1100" dirty="0" err="1" smtClean="0"/>
              <a:t>dBm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953000" y="53999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-80 </a:t>
            </a:r>
            <a:r>
              <a:rPr lang="en-US" dirty="0" err="1" smtClean="0"/>
              <a:t>dBm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214444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 smtClean="0"/>
              <a:t>C1 in </a:t>
            </a:r>
            <a:r>
              <a:rPr lang="en-US" sz="1600" kern="0" dirty="0"/>
              <a:t>BSS1 </a:t>
            </a:r>
            <a:r>
              <a:rPr lang="en-US" sz="1600" kern="0" dirty="0" smtClean="0"/>
              <a:t>operates </a:t>
            </a:r>
            <a:r>
              <a:rPr lang="en-US" sz="1600" kern="0" dirty="0"/>
              <a:t>DSC at </a:t>
            </a:r>
            <a:r>
              <a:rPr lang="en-US" sz="1600" kern="0" dirty="0" smtClean="0"/>
              <a:t>-65 by </a:t>
            </a:r>
            <a:r>
              <a:rPr lang="en-US" sz="1600" kern="0" dirty="0"/>
              <a:t>design </a:t>
            </a:r>
            <a:r>
              <a:rPr lang="en-US" sz="1600" kern="0" dirty="0" smtClean="0"/>
              <a:t>(default rule defined above)</a:t>
            </a:r>
          </a:p>
          <a:p>
            <a:pPr lvl="2"/>
            <a:r>
              <a:rPr lang="en-US" kern="0" dirty="0" smtClean="0"/>
              <a:t>With DSC, PPDUs at -75 </a:t>
            </a:r>
            <a:r>
              <a:rPr lang="en-US" kern="0" dirty="0" err="1" smtClean="0"/>
              <a:t>dBm</a:t>
            </a:r>
            <a:r>
              <a:rPr lang="en-US" kern="0" dirty="0" smtClean="0"/>
              <a:t> from BSS2 do not trigger CCA-ED, CCA-CS, nor VCS</a:t>
            </a:r>
          </a:p>
          <a:p>
            <a:pPr lvl="1"/>
            <a:r>
              <a:rPr lang="en-US" sz="1600" kern="0" dirty="0" smtClean="0"/>
              <a:t>DSC in BSS2 will not substantially change the CCA thresholds or receiver sensitivities of STAs in BSS2</a:t>
            </a:r>
            <a:endParaRPr lang="en-US" sz="1600" kern="0" dirty="0"/>
          </a:p>
          <a:p>
            <a:pPr lvl="2"/>
            <a:r>
              <a:rPr lang="en-US" kern="0" dirty="0" smtClean="0"/>
              <a:t>Thus, STAs in BSS2 do contend with STAs in BSS1 and BSS2 (unfairness)</a:t>
            </a:r>
            <a:endParaRPr lang="en-US" kern="0" dirty="0"/>
          </a:p>
          <a:p>
            <a:pPr lvl="1"/>
            <a:r>
              <a:rPr lang="en-US" sz="1600" kern="0" dirty="0" smtClean="0"/>
              <a:t>Worse, when AP2 transmits to C2, </a:t>
            </a:r>
            <a:r>
              <a:rPr lang="en-US" sz="1600" kern="0" dirty="0"/>
              <a:t>this </a:t>
            </a:r>
            <a:r>
              <a:rPr lang="en-US" sz="1600" kern="0" dirty="0" smtClean="0"/>
              <a:t/>
            </a:r>
            <a:br>
              <a:rPr lang="en-US" sz="1600" kern="0" dirty="0" smtClean="0"/>
            </a:br>
            <a:r>
              <a:rPr lang="en-US" sz="1600" kern="0" dirty="0" smtClean="0"/>
              <a:t>PPDU and its Duration field is </a:t>
            </a:r>
            <a:r>
              <a:rPr lang="en-US" sz="1600" kern="0" dirty="0"/>
              <a:t>completely </a:t>
            </a:r>
            <a:r>
              <a:rPr lang="en-US" sz="1600" kern="0" dirty="0" smtClean="0"/>
              <a:t/>
            </a:r>
            <a:br>
              <a:rPr lang="en-US" sz="1600" kern="0" dirty="0" smtClean="0"/>
            </a:br>
            <a:r>
              <a:rPr lang="en-US" sz="1600" kern="0" dirty="0" smtClean="0"/>
              <a:t>ignored </a:t>
            </a:r>
            <a:r>
              <a:rPr lang="en-US" sz="1600" kern="0" dirty="0"/>
              <a:t>by </a:t>
            </a:r>
            <a:r>
              <a:rPr lang="en-US" sz="1600" kern="0" dirty="0" smtClean="0"/>
              <a:t>C1, </a:t>
            </a:r>
            <a:r>
              <a:rPr lang="en-US" sz="1600" kern="0" dirty="0"/>
              <a:t>so </a:t>
            </a:r>
            <a:r>
              <a:rPr lang="en-US" sz="1600" kern="0" dirty="0" smtClean="0"/>
              <a:t>C1 </a:t>
            </a:r>
            <a:r>
              <a:rPr lang="en-US" sz="1600" kern="0" dirty="0"/>
              <a:t>will often </a:t>
            </a:r>
            <a:r>
              <a:rPr lang="en-US" sz="1600" kern="0" dirty="0" smtClean="0"/>
              <a:t/>
            </a:r>
            <a:br>
              <a:rPr lang="en-US" sz="1600" kern="0" dirty="0" smtClean="0"/>
            </a:br>
            <a:r>
              <a:rPr lang="en-US" sz="1600" kern="0" dirty="0" smtClean="0"/>
              <a:t>transmit over </a:t>
            </a:r>
            <a:r>
              <a:rPr lang="en-US" sz="1600" kern="0" dirty="0"/>
              <a:t>the top of </a:t>
            </a:r>
            <a:r>
              <a:rPr lang="en-US" sz="1600" kern="0" dirty="0" smtClean="0"/>
              <a:t>AP2. The </a:t>
            </a:r>
            <a:r>
              <a:rPr lang="en-US" sz="1600" kern="0" dirty="0"/>
              <a:t>SINR at </a:t>
            </a:r>
            <a:r>
              <a:rPr lang="en-US" sz="1600" kern="0" dirty="0" smtClean="0"/>
              <a:t/>
            </a:r>
            <a:br>
              <a:rPr lang="en-US" sz="1600" kern="0" dirty="0" smtClean="0"/>
            </a:br>
            <a:r>
              <a:rPr lang="en-US" sz="1600" kern="0" dirty="0" smtClean="0"/>
              <a:t>C2 is </a:t>
            </a:r>
            <a:r>
              <a:rPr lang="en-US" sz="1600" kern="0" dirty="0"/>
              <a:t>negative so </a:t>
            </a:r>
            <a:r>
              <a:rPr lang="en-US" sz="1600" kern="0" dirty="0" smtClean="0"/>
              <a:t>the AP </a:t>
            </a:r>
            <a:r>
              <a:rPr lang="en-US" sz="1600" kern="0" dirty="0"/>
              <a:t>retries </a:t>
            </a:r>
            <a:r>
              <a:rPr lang="en-US" sz="1600" kern="0" dirty="0" smtClean="0"/>
              <a:t>with </a:t>
            </a:r>
            <a:r>
              <a:rPr lang="en-US" sz="1600" kern="0" dirty="0"/>
              <a:t>a </a:t>
            </a:r>
            <a:r>
              <a:rPr lang="en-US" sz="1600" kern="0" dirty="0" smtClean="0"/>
              <a:t/>
            </a:r>
            <a:br>
              <a:rPr lang="en-US" sz="1600" kern="0" dirty="0" smtClean="0"/>
            </a:br>
            <a:r>
              <a:rPr lang="en-US" sz="1600" kern="0" dirty="0" smtClean="0"/>
              <a:t>higher </a:t>
            </a:r>
            <a:r>
              <a:rPr lang="en-US" sz="1600" kern="0" dirty="0" err="1" smtClean="0"/>
              <a:t>backoff</a:t>
            </a:r>
            <a:r>
              <a:rPr lang="en-US" sz="1600" kern="0" dirty="0" smtClean="0"/>
              <a:t>. If C1 is heavily loaded, </a:t>
            </a:r>
            <a:br>
              <a:rPr lang="en-US" sz="1600" kern="0" dirty="0" smtClean="0"/>
            </a:br>
            <a:r>
              <a:rPr lang="en-US" sz="1600" kern="0" dirty="0" smtClean="0"/>
              <a:t>the cycle repeats and </a:t>
            </a:r>
            <a:r>
              <a:rPr lang="en-US" sz="1600" kern="0" dirty="0"/>
              <a:t>we </a:t>
            </a:r>
            <a:r>
              <a:rPr lang="en-US" sz="1600" kern="0" dirty="0" smtClean="0"/>
              <a:t>see </a:t>
            </a:r>
            <a:r>
              <a:rPr lang="en-US" sz="1600" kern="0" dirty="0"/>
              <a:t>that the BSS2 </a:t>
            </a:r>
            <a:r>
              <a:rPr lang="en-US" sz="1600" kern="0" dirty="0" smtClean="0"/>
              <a:t/>
            </a:r>
            <a:br>
              <a:rPr lang="en-US" sz="1600" kern="0" dirty="0" smtClean="0"/>
            </a:br>
            <a:r>
              <a:rPr lang="en-US" sz="1600" kern="0" dirty="0" smtClean="0"/>
              <a:t>downlink throughout </a:t>
            </a:r>
            <a:r>
              <a:rPr lang="en-US" sz="1600" kern="0" dirty="0"/>
              <a:t>is very low </a:t>
            </a:r>
            <a:r>
              <a:rPr lang="en-US" sz="1600" kern="0" dirty="0" smtClean="0"/>
              <a:t>(unfairness).</a:t>
            </a:r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25147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 Do-Over: Who Are the Actors?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295400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 smtClean="0"/>
              <a:t>Initiating STAs (called “ISTAs”) </a:t>
            </a:r>
            <a:r>
              <a:rPr lang="en-US" sz="1600" kern="0" dirty="0"/>
              <a:t>transmit </a:t>
            </a:r>
            <a:r>
              <a:rPr lang="en-US" sz="1600" kern="0" dirty="0" smtClean="0"/>
              <a:t>PPDUs that contain unicast/</a:t>
            </a:r>
            <a:r>
              <a:rPr lang="en-US" sz="1600" kern="0" dirty="0" err="1" smtClean="0"/>
              <a:t>groupcast</a:t>
            </a:r>
            <a:r>
              <a:rPr lang="en-US" sz="1600" kern="0" dirty="0" smtClean="0"/>
              <a:t> frames desired by an responder STA (called “RSTA”)</a:t>
            </a:r>
          </a:p>
          <a:p>
            <a:pPr lvl="1"/>
            <a:r>
              <a:rPr lang="en-US" sz="1600" kern="0" dirty="0" smtClean="0"/>
              <a:t>Other overlapped STAs (called “OSTAs”) want to transmit PPDUs at the same time as the desired PPDUs (e.g. to the blank STA or the RSTA).</a:t>
            </a:r>
          </a:p>
          <a:p>
            <a:pPr lvl="1"/>
            <a:r>
              <a:rPr lang="en-US" sz="1600" kern="0" dirty="0" smtClean="0"/>
              <a:t>(By the way, ISTAs and OSTAs are not disjoint sets since: e.g. if the RSTA is an AP, then its clients are both ISTAs and potential OSTAs)</a:t>
            </a:r>
          </a:p>
          <a:p>
            <a:pPr lvl="1"/>
            <a:r>
              <a:rPr lang="en-US" sz="1600" kern="0" dirty="0" smtClean="0"/>
              <a:t>Attempt to protect both an initiating PPDU and a response PPDU</a:t>
            </a:r>
          </a:p>
          <a:p>
            <a:pPr lvl="1"/>
            <a:endParaRPr lang="en-US" sz="1600" kern="0" dirty="0" smtClean="0"/>
          </a:p>
        </p:txBody>
      </p:sp>
      <p:sp>
        <p:nvSpPr>
          <p:cNvPr id="31" name="Rounded Rectangle 30"/>
          <p:cNvSpPr/>
          <p:nvPr/>
        </p:nvSpPr>
        <p:spPr bwMode="auto">
          <a:xfrm>
            <a:off x="457200" y="59436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ISTA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3733800" y="5943600"/>
            <a:ext cx="23622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RSTA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3733799" y="4572000"/>
            <a:ext cx="1981199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OSTA</a:t>
            </a:r>
          </a:p>
        </p:txBody>
      </p:sp>
      <p:cxnSp>
        <p:nvCxnSpPr>
          <p:cNvPr id="34" name="Straight Arrow Connector 33"/>
          <p:cNvCxnSpPr>
            <a:stCxn id="31" idx="3"/>
            <a:endCxn id="32" idx="1"/>
          </p:cNvCxnSpPr>
          <p:nvPr/>
        </p:nvCxnSpPr>
        <p:spPr bwMode="auto">
          <a:xfrm>
            <a:off x="1371600" y="6172200"/>
            <a:ext cx="23622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Rounded Rectangle 36"/>
          <p:cNvSpPr/>
          <p:nvPr/>
        </p:nvSpPr>
        <p:spPr bwMode="auto">
          <a:xfrm>
            <a:off x="7162800" y="45720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8" name="Straight Arrow Connector 22"/>
          <p:cNvCxnSpPr>
            <a:stCxn id="31" idx="3"/>
            <a:endCxn id="33" idx="1"/>
          </p:cNvCxnSpPr>
          <p:nvPr/>
        </p:nvCxnSpPr>
        <p:spPr bwMode="auto">
          <a:xfrm flipV="1">
            <a:off x="1371600" y="4800600"/>
            <a:ext cx="2362199" cy="1371600"/>
          </a:xfrm>
          <a:prstGeom prst="curvedConnector3">
            <a:avLst>
              <a:gd name="adj1" fmla="val 3089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Straight Arrow Connector 38"/>
          <p:cNvCxnSpPr>
            <a:endCxn id="37" idx="1"/>
          </p:cNvCxnSpPr>
          <p:nvPr/>
        </p:nvCxnSpPr>
        <p:spPr bwMode="auto">
          <a:xfrm>
            <a:off x="5715000" y="4800600"/>
            <a:ext cx="14478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3962400" y="5029200"/>
            <a:ext cx="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22"/>
          <p:cNvCxnSpPr/>
          <p:nvPr/>
        </p:nvCxnSpPr>
        <p:spPr bwMode="auto">
          <a:xfrm>
            <a:off x="5715000" y="4800600"/>
            <a:ext cx="228600" cy="11430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8318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 Do-Over: What Are We Trying to Achieve? </a:t>
            </a:r>
            <a:r>
              <a:rPr lang="en-US" sz="1600" dirty="0" smtClean="0"/>
              <a:t>Initiating PPDU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295400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 smtClean="0"/>
              <a:t>The RSTA can successfully receive PPDUs from a ISTA if either a colliding PPDU from an OSTA is received at no greater than </a:t>
            </a:r>
            <a:r>
              <a:rPr lang="en-US" sz="1600" kern="0" dirty="0" err="1" smtClean="0"/>
              <a:t>rssi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desiredPpdu,I</a:t>
            </a:r>
            <a:r>
              <a:rPr lang="en-US" sz="1600" kern="0" dirty="0" err="1" smtClean="0">
                <a:ea typeface="Arial Unicode MS"/>
                <a:cs typeface="Arial Unicode MS"/>
              </a:rPr>
              <a:t>⇒R</a:t>
            </a:r>
            <a:r>
              <a:rPr lang="en-US" sz="1600" kern="0" dirty="0" smtClean="0"/>
              <a:t>) – Margin, or the OSTA doesn’t transmit. This requires the Initiating CCA rule:</a:t>
            </a:r>
          </a:p>
          <a:p>
            <a:pPr lvl="2"/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desiredPpdu,I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⇒R</a:t>
            </a:r>
            <a:r>
              <a:rPr lang="en-US" kern="0" dirty="0" smtClean="0">
                <a:latin typeface="+mj-lt"/>
              </a:rPr>
              <a:t>) – Margin &gt;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txPpdu,O</a:t>
            </a:r>
            <a:r>
              <a:rPr lang="en-US" kern="0" dirty="0" smtClean="0">
                <a:latin typeface="+mj-lt"/>
              </a:rPr>
              <a:t>) – </a:t>
            </a:r>
            <a:r>
              <a:rPr lang="en-US" kern="0" dirty="0" err="1" smtClean="0">
                <a:latin typeface="+mj-lt"/>
              </a:rPr>
              <a:t>pathloss</a:t>
            </a:r>
            <a:r>
              <a:rPr lang="en-US" kern="0" dirty="0" smtClean="0">
                <a:latin typeface="+mj-lt"/>
              </a:rPr>
              <a:t>(R</a:t>
            </a:r>
            <a:r>
              <a:rPr lang="en-US" kern="0" dirty="0" smtClean="0">
                <a:latin typeface="+mj-lt"/>
                <a:ea typeface="Arial Unicode MS"/>
                <a:cs typeface="Arial Unicode MS"/>
              </a:rPr>
              <a:t>⇒O)</a:t>
            </a:r>
            <a:endParaRPr lang="en-US" kern="0" dirty="0" smtClean="0">
              <a:latin typeface="+mj-lt"/>
            </a:endParaRPr>
          </a:p>
          <a:p>
            <a:pPr lvl="3"/>
            <a:r>
              <a:rPr lang="en-US" kern="0" dirty="0" smtClean="0">
                <a:latin typeface="+mj-lt"/>
              </a:rPr>
              <a:t>Where: </a:t>
            </a:r>
            <a:r>
              <a:rPr lang="en-US" kern="0" dirty="0" err="1" smtClean="0">
                <a:latin typeface="+mj-lt"/>
              </a:rPr>
              <a:t>pathloss</a:t>
            </a:r>
            <a:r>
              <a:rPr lang="en-US" kern="0" dirty="0" smtClean="0">
                <a:latin typeface="+mj-lt"/>
              </a:rPr>
              <a:t>(R</a:t>
            </a:r>
            <a:r>
              <a:rPr lang="en-US" kern="0" dirty="0" smtClean="0">
                <a:latin typeface="+mj-lt"/>
                <a:ea typeface="Arial Unicode MS"/>
                <a:cs typeface="Arial Unicode MS"/>
              </a:rPr>
              <a:t>⇒O)</a:t>
            </a:r>
            <a:r>
              <a:rPr lang="en-US" kern="0" dirty="0" smtClean="0">
                <a:latin typeface="+mj-lt"/>
              </a:rPr>
              <a:t> =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txPpdu,R</a:t>
            </a:r>
            <a:r>
              <a:rPr lang="en-US" kern="0" dirty="0" smtClean="0">
                <a:latin typeface="+mj-lt"/>
              </a:rPr>
              <a:t>) – </a:t>
            </a:r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snoopedPpdu,R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⇒O</a:t>
            </a:r>
            <a:r>
              <a:rPr lang="en-US" kern="0" dirty="0" smtClean="0">
                <a:latin typeface="+mj-lt"/>
              </a:rPr>
              <a:t>)</a:t>
            </a:r>
          </a:p>
          <a:p>
            <a:pPr lvl="2"/>
            <a:r>
              <a:rPr lang="en-US" kern="0" dirty="0" smtClean="0">
                <a:latin typeface="+mj-lt"/>
              </a:rPr>
              <a:t>So: </a:t>
            </a:r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desiredPpdu,I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⇒R</a:t>
            </a:r>
            <a:r>
              <a:rPr lang="en-US" kern="0" dirty="0" smtClean="0">
                <a:latin typeface="+mj-lt"/>
              </a:rPr>
              <a:t>) – Margin &gt;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txPpdu,O</a:t>
            </a:r>
            <a:r>
              <a:rPr lang="en-US" kern="0" dirty="0" smtClean="0">
                <a:latin typeface="+mj-lt"/>
              </a:rPr>
              <a:t>) –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txPpdu,R</a:t>
            </a:r>
            <a:r>
              <a:rPr lang="en-US" kern="0" dirty="0" smtClean="0">
                <a:latin typeface="+mj-lt"/>
              </a:rPr>
              <a:t>) + </a:t>
            </a:r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snoopedPpdu,R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⇒O</a:t>
            </a:r>
            <a:r>
              <a:rPr lang="en-US" kern="0" dirty="0" smtClean="0">
                <a:latin typeface="+mj-lt"/>
              </a:rPr>
              <a:t>)</a:t>
            </a:r>
          </a:p>
          <a:p>
            <a:pPr lvl="2"/>
            <a:r>
              <a:rPr lang="en-US" kern="0" dirty="0"/>
              <a:t>Margin is some agreed and standardized value (e.g. in the range of 15-30 dB</a:t>
            </a:r>
            <a:r>
              <a:rPr lang="en-US" kern="0" dirty="0" smtClean="0"/>
              <a:t>).</a:t>
            </a:r>
          </a:p>
          <a:p>
            <a:pPr lvl="2"/>
            <a:r>
              <a:rPr lang="en-US" kern="0" dirty="0" smtClean="0"/>
              <a:t>“</a:t>
            </a:r>
            <a:r>
              <a:rPr lang="en-US" kern="0" dirty="0" err="1" smtClean="0"/>
              <a:t>omniEirp</a:t>
            </a:r>
            <a:r>
              <a:rPr lang="en-US" kern="0" dirty="0" smtClean="0"/>
              <a:t>” = expected EIRP  </a:t>
            </a:r>
            <a:r>
              <a:rPr lang="en-US" i="1" kern="0" dirty="0" smtClean="0"/>
              <a:t>away</a:t>
            </a:r>
            <a:r>
              <a:rPr lang="en-US" kern="0" dirty="0" smtClean="0"/>
              <a:t> from the </a:t>
            </a:r>
            <a:r>
              <a:rPr lang="en-US" kern="0" dirty="0" err="1" smtClean="0"/>
              <a:t>beamformed</a:t>
            </a:r>
            <a:r>
              <a:rPr lang="en-US" kern="0" dirty="0" smtClean="0"/>
              <a:t> target</a:t>
            </a:r>
          </a:p>
          <a:p>
            <a:pPr lvl="2"/>
            <a:r>
              <a:rPr lang="en-US" kern="0" dirty="0" err="1" smtClean="0"/>
              <a:t>rssi</a:t>
            </a:r>
            <a:r>
              <a:rPr lang="en-US" kern="0" dirty="0" smtClean="0"/>
              <a:t>(</a:t>
            </a:r>
            <a:r>
              <a:rPr lang="en-US" kern="0" dirty="0" err="1" smtClean="0"/>
              <a:t>desiredPpdu,I</a:t>
            </a:r>
            <a:r>
              <a:rPr lang="en-US" kern="0" dirty="0" err="1" smtClean="0">
                <a:ea typeface="Arial Unicode MS"/>
                <a:cs typeface="Arial Unicode MS"/>
              </a:rPr>
              <a:t>⇒R</a:t>
            </a:r>
            <a:r>
              <a:rPr lang="en-US" kern="0" dirty="0" smtClean="0"/>
              <a:t>) could be a maximum/mean over a recent window (e.g. 5 sec)</a:t>
            </a:r>
            <a:endParaRPr lang="en-US" kern="0" dirty="0"/>
          </a:p>
          <a:p>
            <a:pPr lvl="2"/>
            <a:endParaRPr lang="en-US" kern="0" dirty="0" smtClean="0">
              <a:latin typeface="+mj-lt"/>
            </a:endParaRPr>
          </a:p>
          <a:p>
            <a:pPr lvl="1"/>
            <a:endParaRPr lang="en-US" sz="1600" kern="0" dirty="0" smtClean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810000" y="5372100"/>
            <a:ext cx="1905000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ctr">
              <a:buNone/>
            </a:pPr>
            <a:r>
              <a:rPr lang="en-US" sz="1100" kern="0" dirty="0" err="1" smtClean="0"/>
              <a:t>pathloss</a:t>
            </a:r>
            <a:r>
              <a:rPr lang="en-US" sz="1100" kern="0" dirty="0" smtClean="0"/>
              <a:t>(R</a:t>
            </a:r>
            <a:r>
              <a:rPr lang="en-US" sz="1100" kern="0" dirty="0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US" sz="1100" kern="0" dirty="0" smtClean="0"/>
              <a:t>O)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457200" y="59436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ISTA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3733800" y="5943600"/>
            <a:ext cx="23622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RSTA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3733799" y="4572000"/>
            <a:ext cx="1981199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OSTA</a:t>
            </a:r>
          </a:p>
        </p:txBody>
      </p:sp>
      <p:cxnSp>
        <p:nvCxnSpPr>
          <p:cNvPr id="38" name="Straight Arrow Connector 37"/>
          <p:cNvCxnSpPr>
            <a:stCxn id="35" idx="3"/>
            <a:endCxn id="36" idx="1"/>
          </p:cNvCxnSpPr>
          <p:nvPr/>
        </p:nvCxnSpPr>
        <p:spPr bwMode="auto">
          <a:xfrm>
            <a:off x="1371600" y="6172200"/>
            <a:ext cx="236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Content Placeholder 2"/>
          <p:cNvSpPr txBox="1">
            <a:spLocks/>
          </p:cNvSpPr>
          <p:nvPr/>
        </p:nvSpPr>
        <p:spPr>
          <a:xfrm>
            <a:off x="1752600" y="6172200"/>
            <a:ext cx="2002971" cy="342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r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desiredPpdu,I</a:t>
            </a:r>
            <a:r>
              <a:rPr lang="en-US" sz="1100" kern="0" dirty="0" smtClean="0">
                <a:latin typeface="Arial Unicode MS"/>
                <a:ea typeface="Arial Unicode MS"/>
                <a:cs typeface="Arial Unicode MS"/>
              </a:rPr>
              <a:t> ⇒R</a:t>
            </a:r>
            <a:r>
              <a:rPr lang="en-US" sz="1100" kern="0" dirty="0" smtClean="0"/>
              <a:t>)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2133600" y="5543550"/>
            <a:ext cx="1905000" cy="38520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r">
              <a:buNone/>
            </a:pP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txPpdu,cR</a:t>
            </a:r>
            <a:r>
              <a:rPr lang="en-US" sz="1100" kern="0" dirty="0" smtClean="0"/>
              <a:t>)</a:t>
            </a:r>
            <a:endParaRPr lang="en-US" sz="1100" kern="0" dirty="0"/>
          </a:p>
          <a:p>
            <a:pPr marL="1588" lvl="1" indent="0" algn="r">
              <a:buNone/>
            </a:pPr>
            <a:endParaRPr lang="en-US" sz="1100" kern="0" dirty="0" smtClean="0"/>
          </a:p>
        </p:txBody>
      </p:sp>
      <p:sp>
        <p:nvSpPr>
          <p:cNvPr id="41" name="Rounded Rectangle 40"/>
          <p:cNvSpPr/>
          <p:nvPr/>
        </p:nvSpPr>
        <p:spPr bwMode="auto">
          <a:xfrm>
            <a:off x="7162800" y="45720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2" name="Straight Arrow Connector 22"/>
          <p:cNvCxnSpPr>
            <a:stCxn id="35" idx="3"/>
            <a:endCxn id="37" idx="1"/>
          </p:cNvCxnSpPr>
          <p:nvPr/>
        </p:nvCxnSpPr>
        <p:spPr bwMode="auto">
          <a:xfrm flipV="1">
            <a:off x="1371600" y="4800600"/>
            <a:ext cx="2362199" cy="1371600"/>
          </a:xfrm>
          <a:prstGeom prst="curvedConnector3">
            <a:avLst>
              <a:gd name="adj1" fmla="val 3089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endCxn id="41" idx="1"/>
          </p:cNvCxnSpPr>
          <p:nvPr/>
        </p:nvCxnSpPr>
        <p:spPr bwMode="auto">
          <a:xfrm>
            <a:off x="5715000" y="4800600"/>
            <a:ext cx="14478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3962400" y="5029200"/>
            <a:ext cx="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Content Placeholder 2"/>
          <p:cNvSpPr txBox="1">
            <a:spLocks/>
          </p:cNvSpPr>
          <p:nvPr/>
        </p:nvSpPr>
        <p:spPr>
          <a:xfrm rot="19682899">
            <a:off x="1389413" y="5715000"/>
            <a:ext cx="762000" cy="342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cR</a:t>
            </a:r>
            <a:endParaRPr lang="en-US" sz="1100" kern="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3975264" y="5029200"/>
            <a:ext cx="1739735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snoopedPpdu,R</a:t>
            </a:r>
            <a:r>
              <a:rPr lang="en-US" sz="1100" kern="0" dirty="0" err="1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US" sz="1100" kern="0" dirty="0" err="1">
                <a:latin typeface="Arial Unicode MS"/>
                <a:ea typeface="Arial Unicode MS"/>
                <a:cs typeface="Arial Unicode MS"/>
              </a:rPr>
              <a:t>O</a:t>
            </a:r>
            <a:r>
              <a:rPr lang="en-US" sz="1100" kern="0" dirty="0"/>
              <a:t>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5867400" y="4876800"/>
            <a:ext cx="16002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/>
              <a:t>Initiating</a:t>
            </a:r>
          </a:p>
          <a:p>
            <a:pPr marL="1588" lvl="1" indent="0">
              <a:buNone/>
            </a:pPr>
            <a:r>
              <a:rPr lang="en-US" sz="1100" kern="0" dirty="0"/>
              <a:t>CCA rule</a:t>
            </a:r>
          </a:p>
          <a:p>
            <a:pPr marL="1588" lvl="1" indent="0">
              <a:buNone/>
            </a:pPr>
            <a:endParaRPr lang="en-US" sz="1100" kern="0" dirty="0" smtClean="0"/>
          </a:p>
        </p:txBody>
      </p:sp>
      <p:cxnSp>
        <p:nvCxnSpPr>
          <p:cNvPr id="48" name="Straight Arrow Connector 22"/>
          <p:cNvCxnSpPr/>
          <p:nvPr/>
        </p:nvCxnSpPr>
        <p:spPr bwMode="auto">
          <a:xfrm>
            <a:off x="5715000" y="4800600"/>
            <a:ext cx="228600" cy="1143000"/>
          </a:xfrm>
          <a:prstGeom prst="curvedConnector2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Content Placeholder 2"/>
          <p:cNvSpPr txBox="1">
            <a:spLocks/>
          </p:cNvSpPr>
          <p:nvPr/>
        </p:nvSpPr>
        <p:spPr>
          <a:xfrm>
            <a:off x="5715000" y="4533900"/>
            <a:ext cx="1905000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txPpdu,O</a:t>
            </a:r>
            <a:r>
              <a:rPr lang="en-US" sz="1100" kern="0" dirty="0" smtClean="0"/>
              <a:t>)</a:t>
            </a:r>
            <a:endParaRPr lang="en-US" sz="1100" kern="0" dirty="0"/>
          </a:p>
          <a:p>
            <a:pPr marL="1588" lvl="1" indent="0">
              <a:buNone/>
            </a:pPr>
            <a:endParaRPr lang="en-US" sz="1100" kern="0" dirty="0" smtClean="0"/>
          </a:p>
        </p:txBody>
      </p:sp>
    </p:spTree>
    <p:extLst>
      <p:ext uri="{BB962C8B-B14F-4D97-AF65-F5344CB8AC3E}">
        <p14:creationId xmlns:p14="http://schemas.microsoft.com/office/powerpoint/2010/main" val="29002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CCA Do-Over</a:t>
            </a:r>
            <a:r>
              <a:rPr lang="en-US" dirty="0" smtClean="0"/>
              <a:t>: What Needs to be Advertised?</a:t>
            </a:r>
            <a:br>
              <a:rPr lang="en-US" dirty="0" smtClean="0"/>
            </a:br>
            <a:r>
              <a:rPr lang="en-US" sz="1600" dirty="0" smtClean="0"/>
              <a:t>Initiating </a:t>
            </a:r>
            <a:r>
              <a:rPr lang="en-US" sz="1600" dirty="0"/>
              <a:t>PPDU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1000" y="1283525"/>
            <a:ext cx="835627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100" kern="0" dirty="0" smtClean="0"/>
              <a:t>For the OSTA to implement the Initiating CCA rule ,it needs:</a:t>
            </a:r>
          </a:p>
          <a:p>
            <a:pPr lvl="2"/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txPpdu,O</a:t>
            </a:r>
            <a:r>
              <a:rPr lang="en-US" sz="1100" kern="0" dirty="0" smtClean="0"/>
              <a:t>) </a:t>
            </a:r>
            <a:r>
              <a:rPr lang="en-US" sz="1100" kern="0" dirty="0"/>
              <a:t>is already known to </a:t>
            </a:r>
            <a:r>
              <a:rPr lang="en-US" sz="1100" kern="0" dirty="0" smtClean="0"/>
              <a:t>the OSTA</a:t>
            </a:r>
            <a:endParaRPr lang="en-US" sz="1100" kern="0" dirty="0"/>
          </a:p>
          <a:p>
            <a:pPr lvl="2"/>
            <a:r>
              <a:rPr lang="en-US" sz="1100" kern="0" dirty="0" smtClean="0"/>
              <a:t>The </a:t>
            </a: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txPpdu,R</a:t>
            </a:r>
            <a:r>
              <a:rPr lang="en-US" sz="1100" kern="0" dirty="0" smtClean="0"/>
              <a:t>) and </a:t>
            </a: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snoopedPpdu,R</a:t>
            </a:r>
            <a:r>
              <a:rPr lang="en-US" sz="1100" kern="0" dirty="0" smtClean="0">
                <a:ea typeface="Arial Unicode MS"/>
                <a:cs typeface="Arial Unicode MS"/>
              </a:rPr>
              <a:t> ⇒O</a:t>
            </a:r>
            <a:r>
              <a:rPr lang="en-US" sz="1100" kern="0" dirty="0" smtClean="0"/>
              <a:t>) parameters must come from the same PPDU, and be reasonably recent (e.g. within 5 sec)</a:t>
            </a:r>
          </a:p>
          <a:p>
            <a:pPr lvl="3"/>
            <a:r>
              <a:rPr lang="en-US" sz="1100" kern="0" dirty="0" smtClean="0"/>
              <a:t>If </a:t>
            </a:r>
            <a:r>
              <a:rPr lang="en-US" sz="1100" kern="0" dirty="0"/>
              <a:t>not recently measured </a:t>
            </a:r>
            <a:r>
              <a:rPr lang="en-US" sz="1100" kern="0" dirty="0" smtClean="0"/>
              <a:t>, the OSTA can fall back to conventional </a:t>
            </a:r>
            <a:r>
              <a:rPr lang="en-US" sz="1100" kern="0" dirty="0"/>
              <a:t>VHT </a:t>
            </a:r>
            <a:r>
              <a:rPr lang="en-US" sz="1100" kern="0" dirty="0" smtClean="0"/>
              <a:t>CCA</a:t>
            </a:r>
          </a:p>
          <a:p>
            <a:pPr lvl="3"/>
            <a:r>
              <a:rPr lang="en-US" sz="1100" kern="0" dirty="0" smtClean="0"/>
              <a:t>The EIRP and transmitter identity </a:t>
            </a:r>
            <a:r>
              <a:rPr lang="en-US" sz="1100" kern="0" dirty="0"/>
              <a:t>(= </a:t>
            </a:r>
            <a:r>
              <a:rPr lang="en-US" sz="1100" kern="0" dirty="0" smtClean="0"/>
              <a:t>R) parameters in </a:t>
            </a: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txPpdu,R</a:t>
            </a:r>
            <a:r>
              <a:rPr lang="en-US" sz="1100" kern="0" dirty="0" smtClean="0"/>
              <a:t>) is snooped information, so must be carried in a SIG field of a PPDU from STA2. Thus, really we’re talking about a </a:t>
            </a:r>
            <a:r>
              <a:rPr lang="en-US" sz="1100" u="sng" kern="0" dirty="0" smtClean="0"/>
              <a:t>compressed </a:t>
            </a:r>
            <a:r>
              <a:rPr lang="en-US" sz="1100" u="sng" kern="0" dirty="0" err="1"/>
              <a:t>omniEirp</a:t>
            </a:r>
            <a:r>
              <a:rPr lang="en-US" sz="1100" u="sng" kern="0" dirty="0"/>
              <a:t> </a:t>
            </a:r>
            <a:r>
              <a:rPr lang="en-US" sz="1100" u="sng" kern="0" dirty="0" smtClean="0"/>
              <a:t> and a compressed TA in a HEW SIG field</a:t>
            </a:r>
          </a:p>
          <a:p>
            <a:pPr lvl="2"/>
            <a:r>
              <a:rPr lang="en-US" sz="1100" kern="0" dirty="0" smtClean="0"/>
              <a:t>Both the RSSI and receiver identity (=R) parameters in </a:t>
            </a: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desiredPpdu,I</a:t>
            </a:r>
            <a:r>
              <a:rPr lang="en-US" sz="1100" kern="0" dirty="0" err="1" smtClean="0">
                <a:ea typeface="Arial Unicode MS"/>
                <a:cs typeface="Arial Unicode MS"/>
              </a:rPr>
              <a:t>⇒R</a:t>
            </a:r>
            <a:r>
              <a:rPr lang="en-US" sz="1100" kern="0" dirty="0" smtClean="0"/>
              <a:t>) must be advertised by RSTA and reach OSTA</a:t>
            </a:r>
          </a:p>
          <a:p>
            <a:pPr lvl="3"/>
            <a:r>
              <a:rPr lang="en-US" sz="1100" kern="0" dirty="0" smtClean="0"/>
              <a:t>Here, both the RSSI and receiver identity </a:t>
            </a:r>
            <a:r>
              <a:rPr lang="en-US" sz="1100" kern="0" dirty="0"/>
              <a:t>information </a:t>
            </a:r>
            <a:r>
              <a:rPr lang="en-US" sz="1100" kern="0" dirty="0" smtClean="0"/>
              <a:t>are snooped </a:t>
            </a:r>
            <a:r>
              <a:rPr lang="en-US" sz="1100" kern="0" dirty="0"/>
              <a:t>information, so must be carried in a SIG field. </a:t>
            </a:r>
            <a:endParaRPr lang="en-US" sz="1100" kern="0" dirty="0" smtClean="0"/>
          </a:p>
          <a:p>
            <a:pPr lvl="3"/>
            <a:r>
              <a:rPr lang="en-US" sz="1100" kern="0" dirty="0" smtClean="0"/>
              <a:t>As well, the receiver identity is the same as transmitter identity above</a:t>
            </a:r>
          </a:p>
          <a:p>
            <a:pPr lvl="2"/>
            <a:r>
              <a:rPr lang="en-US" sz="1100" kern="0" dirty="0" smtClean="0"/>
              <a:t>Partial summary: the SIG fields transmitted by the RSTA (or any other HEW STA) should contain:</a:t>
            </a:r>
          </a:p>
          <a:p>
            <a:pPr lvl="3"/>
            <a:r>
              <a:rPr lang="en-US" sz="1100" kern="0" dirty="0" smtClean="0"/>
              <a:t>Compressed RSTA identity (</a:t>
            </a:r>
            <a:r>
              <a:rPr lang="en-US" sz="1100" kern="0" dirty="0" err="1" smtClean="0"/>
              <a:t>cR</a:t>
            </a:r>
            <a:r>
              <a:rPr lang="en-US" sz="1100" kern="0" dirty="0" smtClean="0"/>
              <a:t>) (5-10 bits)</a:t>
            </a:r>
          </a:p>
          <a:p>
            <a:pPr lvl="3"/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txPpdu,cR</a:t>
            </a:r>
            <a:r>
              <a:rPr lang="en-US" sz="1100" kern="0" dirty="0" smtClean="0"/>
              <a:t>) (3-5 bits)</a:t>
            </a:r>
          </a:p>
          <a:p>
            <a:pPr lvl="3"/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desiredPpdu,cR</a:t>
            </a:r>
            <a:r>
              <a:rPr lang="en-US" sz="1100" kern="0" dirty="0" smtClean="0"/>
              <a:t>) (4-6 bits)</a:t>
            </a:r>
          </a:p>
          <a:p>
            <a:pPr lvl="2"/>
            <a:r>
              <a:rPr lang="en-US" sz="1100" kern="0" dirty="0" smtClean="0"/>
              <a:t>As well, implicitly, when ISTA transmits a PPDU to RSTA, the PPDU needs to include the compressed identity of RSTA (i.e. </a:t>
            </a:r>
            <a:r>
              <a:rPr lang="en-US" sz="1100" kern="0" dirty="0" err="1" smtClean="0"/>
              <a:t>cR</a:t>
            </a:r>
            <a:r>
              <a:rPr lang="en-US" sz="1100" kern="0" dirty="0" smtClean="0"/>
              <a:t>). Diagrammatically:</a:t>
            </a:r>
          </a:p>
          <a:p>
            <a:pPr lvl="3"/>
            <a:r>
              <a:rPr lang="en-US" sz="1100" kern="0" dirty="0"/>
              <a:t>Compressed RSTA identity 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cR</a:t>
            </a:r>
            <a:r>
              <a:rPr lang="en-US" sz="1100" kern="0" dirty="0" smtClean="0"/>
              <a:t>) </a:t>
            </a:r>
            <a:br>
              <a:rPr lang="en-US" sz="1100" kern="0" dirty="0" smtClean="0"/>
            </a:br>
            <a:r>
              <a:rPr lang="en-US" sz="1100" kern="0" dirty="0" smtClean="0"/>
              <a:t>(</a:t>
            </a:r>
            <a:r>
              <a:rPr lang="en-US" sz="1100" kern="0" dirty="0"/>
              <a:t>4-10 bits)</a:t>
            </a:r>
          </a:p>
          <a:p>
            <a:pPr lvl="2"/>
            <a:endParaRPr lang="en-US" sz="1100" kern="0" dirty="0" smtClean="0"/>
          </a:p>
          <a:p>
            <a:pPr lvl="3"/>
            <a:endParaRPr lang="en-US" sz="1100" kern="0" dirty="0" smtClean="0"/>
          </a:p>
          <a:p>
            <a:pPr lvl="2"/>
            <a:endParaRPr lang="en-US" sz="1100" u="sng" kern="0" dirty="0"/>
          </a:p>
          <a:p>
            <a:pPr lvl="3"/>
            <a:endParaRPr lang="en-US" sz="1100" kern="0" dirty="0" smtClean="0"/>
          </a:p>
          <a:p>
            <a:pPr lvl="2"/>
            <a:endParaRPr lang="en-US" sz="1100" kern="0" dirty="0" smtClean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457200" y="59436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ISTA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733800" y="5943600"/>
            <a:ext cx="23622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RSTA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733799" y="4572000"/>
            <a:ext cx="1981199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OSTA</a:t>
            </a:r>
          </a:p>
        </p:txBody>
      </p:sp>
      <p:cxnSp>
        <p:nvCxnSpPr>
          <p:cNvPr id="7" name="Straight Arrow Connector 6"/>
          <p:cNvCxnSpPr>
            <a:stCxn id="3" idx="3"/>
            <a:endCxn id="5" idx="1"/>
          </p:cNvCxnSpPr>
          <p:nvPr/>
        </p:nvCxnSpPr>
        <p:spPr bwMode="auto">
          <a:xfrm>
            <a:off x="1371600" y="6172200"/>
            <a:ext cx="236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752600" y="6172200"/>
            <a:ext cx="2002971" cy="342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r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desiredPpdu,I</a:t>
            </a:r>
            <a:r>
              <a:rPr lang="en-US" sz="1100" kern="0" dirty="0" smtClean="0">
                <a:latin typeface="Arial Unicode MS"/>
                <a:ea typeface="Arial Unicode MS"/>
                <a:cs typeface="Arial Unicode MS"/>
              </a:rPr>
              <a:t> ⇒R</a:t>
            </a:r>
            <a:r>
              <a:rPr lang="en-US" sz="1100" kern="0" dirty="0" smtClean="0"/>
              <a:t>)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133600" y="5242956"/>
            <a:ext cx="1905000" cy="685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r">
              <a:buNone/>
            </a:pPr>
            <a:r>
              <a:rPr lang="en-US" sz="1600" kern="0" dirty="0" err="1" smtClean="0"/>
              <a:t>cR</a:t>
            </a:r>
            <a:endParaRPr lang="en-US" sz="1600" kern="0" dirty="0" smtClean="0"/>
          </a:p>
          <a:p>
            <a:pPr marL="1588" lvl="1" indent="0" algn="r">
              <a:buNone/>
            </a:pPr>
            <a:r>
              <a:rPr lang="en-US" sz="1600" kern="0" dirty="0" err="1" smtClean="0"/>
              <a:t>rssi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desiredPppu,</a:t>
            </a:r>
            <a:r>
              <a:rPr lang="en-US" sz="1600" kern="0" dirty="0" err="1" smtClean="0">
                <a:latin typeface="Arial Unicode MS"/>
                <a:ea typeface="Arial Unicode MS"/>
                <a:cs typeface="Arial Unicode MS"/>
              </a:rPr>
              <a:t>R</a:t>
            </a:r>
            <a:r>
              <a:rPr lang="en-US" sz="1600" kern="0" dirty="0" smtClean="0"/>
              <a:t>)</a:t>
            </a:r>
          </a:p>
          <a:p>
            <a:pPr marL="1588" lvl="1" indent="0" algn="r">
              <a:buNone/>
            </a:pPr>
            <a:r>
              <a:rPr lang="en-US" sz="1600" kern="0" dirty="0" err="1" smtClean="0"/>
              <a:t>omniEirp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txPpdu,R</a:t>
            </a:r>
            <a:r>
              <a:rPr lang="en-US" sz="1600" kern="0" dirty="0" smtClean="0"/>
              <a:t>)</a:t>
            </a:r>
          </a:p>
          <a:p>
            <a:pPr marL="1588" lvl="1" indent="0" algn="r">
              <a:buNone/>
            </a:pPr>
            <a:endParaRPr lang="en-US" sz="1600" kern="0" dirty="0" smtClean="0"/>
          </a:p>
        </p:txBody>
      </p:sp>
      <p:sp>
        <p:nvSpPr>
          <p:cNvPr id="20" name="Rounded Rectangle 19"/>
          <p:cNvSpPr/>
          <p:nvPr/>
        </p:nvSpPr>
        <p:spPr bwMode="auto">
          <a:xfrm>
            <a:off x="7162800" y="45720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3" name="Straight Arrow Connector 22"/>
          <p:cNvCxnSpPr>
            <a:stCxn id="3" idx="3"/>
            <a:endCxn id="6" idx="1"/>
          </p:cNvCxnSpPr>
          <p:nvPr/>
        </p:nvCxnSpPr>
        <p:spPr bwMode="auto">
          <a:xfrm flipV="1">
            <a:off x="1371600" y="4800600"/>
            <a:ext cx="2362199" cy="1371600"/>
          </a:xfrm>
          <a:prstGeom prst="curvedConnector3">
            <a:avLst>
              <a:gd name="adj1" fmla="val 30897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>
            <a:endCxn id="20" idx="1"/>
          </p:cNvCxnSpPr>
          <p:nvPr/>
        </p:nvCxnSpPr>
        <p:spPr bwMode="auto">
          <a:xfrm>
            <a:off x="5715000" y="4800600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3962400" y="5029200"/>
            <a:ext cx="0" cy="914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Content Placeholder 2"/>
          <p:cNvSpPr txBox="1">
            <a:spLocks/>
          </p:cNvSpPr>
          <p:nvPr/>
        </p:nvSpPr>
        <p:spPr>
          <a:xfrm rot="19682899">
            <a:off x="1389413" y="5715000"/>
            <a:ext cx="762000" cy="342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cR</a:t>
            </a:r>
            <a:endParaRPr lang="en-US" sz="1100" kern="0" dirty="0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3975264" y="5029200"/>
            <a:ext cx="1739735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snoopedPpdu,R</a:t>
            </a:r>
            <a:r>
              <a:rPr lang="en-US" sz="1100" kern="0" dirty="0" err="1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US" sz="1100" kern="0" dirty="0" err="1">
                <a:latin typeface="Arial Unicode MS"/>
                <a:ea typeface="Arial Unicode MS"/>
                <a:cs typeface="Arial Unicode MS"/>
              </a:rPr>
              <a:t>O</a:t>
            </a:r>
            <a:r>
              <a:rPr lang="en-US" sz="1100" kern="0" dirty="0"/>
              <a:t>)</a:t>
            </a: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5867400" y="4876800"/>
            <a:ext cx="16002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smtClean="0"/>
              <a:t>Initiating</a:t>
            </a:r>
            <a:endParaRPr lang="en-US" sz="1100" kern="0" dirty="0"/>
          </a:p>
          <a:p>
            <a:pPr marL="1588" lvl="1" indent="0">
              <a:buNone/>
            </a:pPr>
            <a:r>
              <a:rPr lang="en-US" sz="1100" kern="0" dirty="0"/>
              <a:t>CCA rule</a:t>
            </a:r>
          </a:p>
          <a:p>
            <a:pPr marL="1588" lvl="1" indent="0">
              <a:buNone/>
            </a:pPr>
            <a:endParaRPr lang="en-US" sz="1100" kern="0" dirty="0" smtClean="0"/>
          </a:p>
        </p:txBody>
      </p:sp>
      <p:cxnSp>
        <p:nvCxnSpPr>
          <p:cNvPr id="71" name="Straight Arrow Connector 22"/>
          <p:cNvCxnSpPr/>
          <p:nvPr/>
        </p:nvCxnSpPr>
        <p:spPr bwMode="auto">
          <a:xfrm>
            <a:off x="5715000" y="4800600"/>
            <a:ext cx="228600" cy="11430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5" name="Content Placeholder 2"/>
          <p:cNvSpPr txBox="1">
            <a:spLocks/>
          </p:cNvSpPr>
          <p:nvPr/>
        </p:nvSpPr>
        <p:spPr>
          <a:xfrm>
            <a:off x="5715000" y="4533900"/>
            <a:ext cx="1905000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txPpdu,O</a:t>
            </a:r>
            <a:r>
              <a:rPr lang="en-US" sz="1100" kern="0" dirty="0" smtClean="0"/>
              <a:t>)</a:t>
            </a:r>
            <a:endParaRPr lang="en-US" sz="1100" kern="0" dirty="0"/>
          </a:p>
          <a:p>
            <a:pPr marL="1588" lvl="1" indent="0">
              <a:buNone/>
            </a:pPr>
            <a:endParaRPr lang="en-US" sz="1100" kern="0" dirty="0" smtClean="0"/>
          </a:p>
        </p:txBody>
      </p:sp>
    </p:spTree>
    <p:extLst>
      <p:ext uri="{BB962C8B-B14F-4D97-AF65-F5344CB8AC3E}">
        <p14:creationId xmlns:p14="http://schemas.microsoft.com/office/powerpoint/2010/main" val="111102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 Do-Over: What Are We Trying to Achieve? </a:t>
            </a:r>
            <a:r>
              <a:rPr lang="en-US" sz="1600" dirty="0" smtClean="0"/>
              <a:t>Responding PPDU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295400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 smtClean="0"/>
              <a:t>The ISTA can successfully receive PPDUs from the RSTA if either a colliding PPDU from an OSTA is received at no greater than </a:t>
            </a:r>
            <a:r>
              <a:rPr lang="en-US" sz="1600" kern="0" dirty="0" err="1" smtClean="0"/>
              <a:t>rssi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desiredPpdu,R</a:t>
            </a:r>
            <a:r>
              <a:rPr lang="en-US" sz="1600" kern="0" dirty="0" err="1" smtClean="0">
                <a:ea typeface="Arial Unicode MS"/>
                <a:cs typeface="Arial Unicode MS"/>
              </a:rPr>
              <a:t>⇒</a:t>
            </a:r>
            <a:r>
              <a:rPr lang="en-US" sz="1600" kern="0" dirty="0" err="1" smtClean="0"/>
              <a:t>I</a:t>
            </a:r>
            <a:r>
              <a:rPr lang="en-US" sz="1600" kern="0" dirty="0" smtClean="0"/>
              <a:t>) – Margin, or the OSTA doesn’t transmit. This requires the Responding CCA rule:</a:t>
            </a:r>
          </a:p>
          <a:p>
            <a:pPr lvl="2"/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desiredPpdu,R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⇒I</a:t>
            </a:r>
            <a:r>
              <a:rPr lang="en-US" kern="0" dirty="0" smtClean="0">
                <a:latin typeface="+mj-lt"/>
              </a:rPr>
              <a:t>) – Margin &gt;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txPpdu,O</a:t>
            </a:r>
            <a:r>
              <a:rPr lang="en-US" kern="0" dirty="0" smtClean="0">
                <a:latin typeface="+mj-lt"/>
              </a:rPr>
              <a:t>) – </a:t>
            </a:r>
            <a:r>
              <a:rPr lang="en-US" kern="0" dirty="0" err="1" smtClean="0">
                <a:latin typeface="+mj-lt"/>
              </a:rPr>
              <a:t>pathloss</a:t>
            </a:r>
            <a:r>
              <a:rPr lang="en-US" kern="0" dirty="0" smtClean="0">
                <a:latin typeface="+mj-lt"/>
              </a:rPr>
              <a:t>(I</a:t>
            </a:r>
            <a:r>
              <a:rPr lang="en-US" kern="0" dirty="0" smtClean="0">
                <a:latin typeface="+mj-lt"/>
                <a:ea typeface="Arial Unicode MS"/>
                <a:cs typeface="Arial Unicode MS"/>
              </a:rPr>
              <a:t>⇒O)</a:t>
            </a:r>
            <a:endParaRPr lang="en-US" kern="0" dirty="0" smtClean="0">
              <a:latin typeface="+mj-lt"/>
            </a:endParaRPr>
          </a:p>
          <a:p>
            <a:pPr lvl="3"/>
            <a:r>
              <a:rPr lang="en-US" kern="0" dirty="0" smtClean="0">
                <a:latin typeface="+mj-lt"/>
              </a:rPr>
              <a:t>Where: </a:t>
            </a:r>
            <a:r>
              <a:rPr lang="en-US" kern="0" dirty="0" err="1" smtClean="0">
                <a:latin typeface="+mj-lt"/>
              </a:rPr>
              <a:t>pathloss</a:t>
            </a:r>
            <a:r>
              <a:rPr lang="en-US" kern="0" dirty="0" smtClean="0">
                <a:latin typeface="+mj-lt"/>
              </a:rPr>
              <a:t>(I</a:t>
            </a:r>
            <a:r>
              <a:rPr lang="en-US" kern="0" dirty="0" smtClean="0">
                <a:latin typeface="+mj-lt"/>
                <a:ea typeface="Arial Unicode MS"/>
                <a:cs typeface="Arial Unicode MS"/>
              </a:rPr>
              <a:t>⇒O)</a:t>
            </a:r>
            <a:r>
              <a:rPr lang="en-US" kern="0" dirty="0" smtClean="0">
                <a:latin typeface="+mj-lt"/>
              </a:rPr>
              <a:t> =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txPpdu,I</a:t>
            </a:r>
            <a:r>
              <a:rPr lang="en-US" kern="0" dirty="0" smtClean="0">
                <a:latin typeface="+mj-lt"/>
              </a:rPr>
              <a:t>) – </a:t>
            </a:r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snoopedPpdu,I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⇒O</a:t>
            </a:r>
            <a:r>
              <a:rPr lang="en-US" kern="0" dirty="0" smtClean="0">
                <a:latin typeface="+mj-lt"/>
              </a:rPr>
              <a:t>)</a:t>
            </a:r>
          </a:p>
          <a:p>
            <a:pPr lvl="2"/>
            <a:r>
              <a:rPr lang="en-US" kern="0" dirty="0" smtClean="0">
                <a:latin typeface="+mj-lt"/>
              </a:rPr>
              <a:t>So: </a:t>
            </a:r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desiredPpdu,R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⇒I</a:t>
            </a:r>
            <a:r>
              <a:rPr lang="en-US" kern="0" dirty="0" smtClean="0">
                <a:latin typeface="+mj-lt"/>
              </a:rPr>
              <a:t>) – Margin &gt;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txPpdu,O</a:t>
            </a:r>
            <a:r>
              <a:rPr lang="en-US" kern="0" dirty="0" smtClean="0">
                <a:latin typeface="+mj-lt"/>
              </a:rPr>
              <a:t>) – </a:t>
            </a:r>
            <a:r>
              <a:rPr lang="en-US" kern="0" dirty="0" err="1" smtClean="0">
                <a:latin typeface="+mj-lt"/>
              </a:rPr>
              <a:t>omniEirp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txPpdu,I</a:t>
            </a:r>
            <a:r>
              <a:rPr lang="en-US" kern="0" dirty="0" smtClean="0">
                <a:latin typeface="+mj-lt"/>
              </a:rPr>
              <a:t>) + </a:t>
            </a:r>
            <a:r>
              <a:rPr lang="en-US" kern="0" dirty="0" err="1" smtClean="0">
                <a:latin typeface="+mj-lt"/>
              </a:rPr>
              <a:t>rssi</a:t>
            </a:r>
            <a:r>
              <a:rPr lang="en-US" kern="0" dirty="0" smtClean="0">
                <a:latin typeface="+mj-lt"/>
              </a:rPr>
              <a:t>(</a:t>
            </a:r>
            <a:r>
              <a:rPr lang="en-US" kern="0" dirty="0" err="1" smtClean="0">
                <a:latin typeface="+mj-lt"/>
              </a:rPr>
              <a:t>snoopedPpdu,I</a:t>
            </a:r>
            <a:r>
              <a:rPr lang="en-US" kern="0" dirty="0" err="1" smtClean="0">
                <a:latin typeface="+mj-lt"/>
                <a:ea typeface="Arial Unicode MS"/>
                <a:cs typeface="Arial Unicode MS"/>
              </a:rPr>
              <a:t>⇒O</a:t>
            </a:r>
            <a:r>
              <a:rPr lang="en-US" kern="0" dirty="0" smtClean="0">
                <a:latin typeface="+mj-lt"/>
              </a:rPr>
              <a:t>)</a:t>
            </a:r>
          </a:p>
          <a:p>
            <a:pPr lvl="2"/>
            <a:endParaRPr lang="en-US" kern="0" dirty="0"/>
          </a:p>
          <a:p>
            <a:pPr lvl="2"/>
            <a:endParaRPr lang="en-US" kern="0" dirty="0" smtClean="0">
              <a:latin typeface="+mj-lt"/>
            </a:endParaRPr>
          </a:p>
          <a:p>
            <a:pPr lvl="1"/>
            <a:endParaRPr lang="en-US" sz="1600" kern="0" dirty="0" smtClean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2186401" y="5205103"/>
            <a:ext cx="1905000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ctr">
              <a:buNone/>
            </a:pPr>
            <a:r>
              <a:rPr lang="en-US" sz="1100" kern="0" dirty="0" err="1" smtClean="0"/>
              <a:t>pathloss</a:t>
            </a:r>
            <a:r>
              <a:rPr lang="en-US" sz="1100" kern="0" dirty="0" smtClean="0"/>
              <a:t>(I</a:t>
            </a:r>
            <a:r>
              <a:rPr lang="en-US" sz="1100" kern="0" dirty="0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US" sz="1100" kern="0" dirty="0" smtClean="0"/>
              <a:t>O)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457200" y="59436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ISTA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3733800" y="5943600"/>
            <a:ext cx="23622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RSTA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3733799" y="4572000"/>
            <a:ext cx="1981199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OSTA</a:t>
            </a:r>
          </a:p>
        </p:txBody>
      </p:sp>
      <p:cxnSp>
        <p:nvCxnSpPr>
          <p:cNvPr id="38" name="Straight Arrow Connector 37"/>
          <p:cNvCxnSpPr>
            <a:stCxn id="36" idx="1"/>
            <a:endCxn id="35" idx="3"/>
          </p:cNvCxnSpPr>
          <p:nvPr/>
        </p:nvCxnSpPr>
        <p:spPr bwMode="auto">
          <a:xfrm flipH="1">
            <a:off x="1371600" y="6172200"/>
            <a:ext cx="236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Content Placeholder 2"/>
          <p:cNvSpPr txBox="1">
            <a:spLocks/>
          </p:cNvSpPr>
          <p:nvPr/>
        </p:nvSpPr>
        <p:spPr>
          <a:xfrm>
            <a:off x="1371600" y="6172200"/>
            <a:ext cx="2002971" cy="342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desiredPpdu,R</a:t>
            </a:r>
            <a:r>
              <a:rPr lang="en-US" sz="1100" kern="0" dirty="0" smtClean="0">
                <a:latin typeface="Arial Unicode MS"/>
                <a:ea typeface="Arial Unicode MS"/>
                <a:cs typeface="Arial Unicode MS"/>
              </a:rPr>
              <a:t> ⇒I</a:t>
            </a:r>
            <a:r>
              <a:rPr lang="en-US" sz="1100" kern="0" dirty="0" smtClean="0"/>
              <a:t>)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152400" y="5205103"/>
            <a:ext cx="1905000" cy="5566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r">
              <a:buNone/>
            </a:pPr>
            <a:r>
              <a:rPr lang="en-US" sz="1100" kern="0" dirty="0" err="1" smtClean="0"/>
              <a:t>cR</a:t>
            </a:r>
            <a:endParaRPr lang="en-US" sz="1100" kern="0" dirty="0" smtClean="0"/>
          </a:p>
          <a:p>
            <a:pPr marL="1588" lvl="1" indent="0" algn="r">
              <a:buNone/>
            </a:pP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txPpdu,I</a:t>
            </a:r>
            <a:r>
              <a:rPr lang="en-US" sz="1100" kern="0" dirty="0" smtClean="0"/>
              <a:t>)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7162800" y="4572000"/>
            <a:ext cx="914400" cy="457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2" name="Straight Arrow Connector 22"/>
          <p:cNvCxnSpPr>
            <a:stCxn id="35" idx="3"/>
            <a:endCxn id="37" idx="1"/>
          </p:cNvCxnSpPr>
          <p:nvPr/>
        </p:nvCxnSpPr>
        <p:spPr bwMode="auto">
          <a:xfrm flipV="1">
            <a:off x="1371600" y="4800600"/>
            <a:ext cx="2362199" cy="1371600"/>
          </a:xfrm>
          <a:prstGeom prst="curvedConnector3">
            <a:avLst>
              <a:gd name="adj1" fmla="val 3089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endCxn id="41" idx="1"/>
          </p:cNvCxnSpPr>
          <p:nvPr/>
        </p:nvCxnSpPr>
        <p:spPr bwMode="auto">
          <a:xfrm>
            <a:off x="5715000" y="4800600"/>
            <a:ext cx="14478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3962400" y="5029200"/>
            <a:ext cx="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Content Placeholder 2"/>
          <p:cNvSpPr txBox="1">
            <a:spLocks/>
          </p:cNvSpPr>
          <p:nvPr/>
        </p:nvSpPr>
        <p:spPr>
          <a:xfrm>
            <a:off x="1981200" y="4530931"/>
            <a:ext cx="1739735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rssi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snoopedPpdu,I</a:t>
            </a:r>
            <a:r>
              <a:rPr lang="en-US" sz="1100" kern="0" dirty="0" err="1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US" sz="1100" kern="0" dirty="0" err="1">
                <a:latin typeface="Arial Unicode MS"/>
                <a:ea typeface="Arial Unicode MS"/>
                <a:cs typeface="Arial Unicode MS"/>
              </a:rPr>
              <a:t>O</a:t>
            </a:r>
            <a:r>
              <a:rPr lang="en-US" sz="1100" kern="0" dirty="0"/>
              <a:t>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5867400" y="4876800"/>
            <a:ext cx="16002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/>
              <a:t>Responding</a:t>
            </a:r>
          </a:p>
          <a:p>
            <a:pPr marL="1588" lvl="1" indent="0">
              <a:buNone/>
            </a:pPr>
            <a:r>
              <a:rPr lang="en-US" sz="1100" kern="0" dirty="0"/>
              <a:t>CCA rule</a:t>
            </a:r>
          </a:p>
        </p:txBody>
      </p:sp>
      <p:cxnSp>
        <p:nvCxnSpPr>
          <p:cNvPr id="48" name="Straight Arrow Connector 22"/>
          <p:cNvCxnSpPr/>
          <p:nvPr/>
        </p:nvCxnSpPr>
        <p:spPr bwMode="auto">
          <a:xfrm rot="10800000" flipV="1">
            <a:off x="1371600" y="4800599"/>
            <a:ext cx="4312720" cy="1371601"/>
          </a:xfrm>
          <a:prstGeom prst="curvedConnector3">
            <a:avLst>
              <a:gd name="adj1" fmla="val -4245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Content Placeholder 2"/>
          <p:cNvSpPr txBox="1">
            <a:spLocks/>
          </p:cNvSpPr>
          <p:nvPr/>
        </p:nvSpPr>
        <p:spPr>
          <a:xfrm>
            <a:off x="5715000" y="4533900"/>
            <a:ext cx="1905000" cy="3429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100" kern="0" dirty="0" err="1" smtClean="0"/>
              <a:t>omniEirp</a:t>
            </a:r>
            <a:r>
              <a:rPr lang="en-US" sz="1100" kern="0" dirty="0" smtClean="0"/>
              <a:t>(</a:t>
            </a:r>
            <a:r>
              <a:rPr lang="en-US" sz="1100" kern="0" dirty="0" err="1" smtClean="0"/>
              <a:t>txPpdu,O</a:t>
            </a:r>
            <a:r>
              <a:rPr lang="en-US" sz="1100" kern="0" dirty="0" smtClean="0"/>
              <a:t>)</a:t>
            </a:r>
            <a:endParaRPr lang="en-US" sz="1100" kern="0" dirty="0"/>
          </a:p>
          <a:p>
            <a:pPr marL="1588" lvl="1" indent="0">
              <a:buNone/>
            </a:pPr>
            <a:endParaRPr lang="en-US" sz="1100" kern="0" dirty="0" smtClean="0"/>
          </a:p>
        </p:txBody>
      </p:sp>
    </p:spTree>
    <p:extLst>
      <p:ext uri="{BB962C8B-B14F-4D97-AF65-F5344CB8AC3E}">
        <p14:creationId xmlns:p14="http://schemas.microsoft.com/office/powerpoint/2010/main" val="13707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2154</Words>
  <Application>Microsoft Office PowerPoint</Application>
  <PresentationFormat>On-screen Show (4:3)</PresentationFormat>
  <Paragraphs>203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Link-Aware CCA</vt:lpstr>
      <vt:lpstr>Overview</vt:lpstr>
      <vt:lpstr>Summary of DSC (1/2)</vt:lpstr>
      <vt:lpstr>Summary of DSC (2/2)</vt:lpstr>
      <vt:lpstr>Unfairness from DSC</vt:lpstr>
      <vt:lpstr>CCA Do-Over: Who Are the Actors?</vt:lpstr>
      <vt:lpstr>CCA Do-Over: What Are We Trying to Achieve? Initiating PPDU</vt:lpstr>
      <vt:lpstr>CCA Do-Over: What Needs to be Advertised? Initiating PPDU</vt:lpstr>
      <vt:lpstr>CCA Do-Over: What Are We Trying to Achieve? Responding PPDU</vt:lpstr>
      <vt:lpstr>CCA Do-Over: What Needs to be Advertised? Responding PPDU</vt:lpstr>
      <vt:lpstr>Bitwidth Considerations</vt:lpstr>
      <vt:lpstr>What Can go Wrong?</vt:lpstr>
      <vt:lpstr>Can this be Tested (or Gamed?) 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Fixing DSC</dc:title>
  <dc:creator/>
  <cp:lastModifiedBy/>
  <cp:revision>1</cp:revision>
  <dcterms:created xsi:type="dcterms:W3CDTF">2011-09-19T06:02:14Z</dcterms:created>
  <dcterms:modified xsi:type="dcterms:W3CDTF">2014-09-15T06:45:04Z</dcterms:modified>
</cp:coreProperties>
</file>