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414" r:id="rId3"/>
    <p:sldId id="415" r:id="rId4"/>
    <p:sldId id="416" r:id="rId5"/>
    <p:sldId id="417" r:id="rId6"/>
    <p:sldId id="419" r:id="rId7"/>
    <p:sldId id="420" r:id="rId8"/>
    <p:sldId id="422" r:id="rId9"/>
    <p:sldId id="423" r:id="rId10"/>
    <p:sldId id="425" r:id="rId11"/>
    <p:sldId id="426"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udhury Sayantan (Nokia-CTO/Berkeley)" initials="CS(" lastIdx="18" clrIdx="0">
    <p:extLst/>
  </p:cmAuthor>
  <p:cmAuthor id="2" name="Cavalcante Andre (EXT-Indt/Manaus)" initials="C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74" d="100"/>
          <a:sy n="74" d="100"/>
        </p:scale>
        <p:origin x="1260" y="7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56" d="100"/>
          <a:sy n="56" d="100"/>
        </p:scale>
        <p:origin x="2844"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
        <p:nvSpPr>
          <p:cNvPr id="4" name="Header Placeholder 3"/>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txBody>
          <a:bodyPr/>
          <a:lstStyle/>
          <a:p>
            <a:endParaRPr lang="en-US"/>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
        <p:nvSpPr>
          <p:cNvPr id="4" name="Header Placeholder 3"/>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05730" y="95706"/>
            <a:ext cx="2276008" cy="215444"/>
          </a:xfrm>
          <a:prstGeom prst="rect">
            <a:avLst/>
          </a:prstGeom>
        </p:spPr>
        <p:txBody>
          <a:bodyPr/>
          <a:lstStyle/>
          <a:p>
            <a:pPr>
              <a:defRPr/>
            </a:pPr>
            <a:r>
              <a:rPr lang="en-US" dirty="0"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42317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3</a:t>
            </a:fld>
            <a:endParaRPr lang="en-US"/>
          </a:p>
        </p:txBody>
      </p:sp>
    </p:spTree>
    <p:extLst>
      <p:ext uri="{BB962C8B-B14F-4D97-AF65-F5344CB8AC3E}">
        <p14:creationId xmlns:p14="http://schemas.microsoft.com/office/powerpoint/2010/main" val="227154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4</a:t>
            </a:fld>
            <a:endParaRPr lang="en-US"/>
          </a:p>
        </p:txBody>
      </p:sp>
    </p:spTree>
    <p:extLst>
      <p:ext uri="{BB962C8B-B14F-4D97-AF65-F5344CB8AC3E}">
        <p14:creationId xmlns:p14="http://schemas.microsoft.com/office/powerpoint/2010/main" val="4242438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6</a:t>
            </a:fld>
            <a:endParaRPr lang="en-US"/>
          </a:p>
        </p:txBody>
      </p:sp>
    </p:spTree>
    <p:extLst>
      <p:ext uri="{BB962C8B-B14F-4D97-AF65-F5344CB8AC3E}">
        <p14:creationId xmlns:p14="http://schemas.microsoft.com/office/powerpoint/2010/main" val="3512519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8</a:t>
            </a:fld>
            <a:endParaRPr lang="en-US"/>
          </a:p>
        </p:txBody>
      </p:sp>
    </p:spTree>
    <p:extLst>
      <p:ext uri="{BB962C8B-B14F-4D97-AF65-F5344CB8AC3E}">
        <p14:creationId xmlns:p14="http://schemas.microsoft.com/office/powerpoint/2010/main" val="3781188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04FCE7-A245-4FD6-B326-FAE69AB3ADFF}" type="slidenum">
              <a:rPr lang="en-US" smtClean="0"/>
              <a:t>10</a:t>
            </a:fld>
            <a:endParaRPr lang="en-US"/>
          </a:p>
        </p:txBody>
      </p:sp>
    </p:spTree>
    <p:extLst>
      <p:ext uri="{BB962C8B-B14F-4D97-AF65-F5344CB8AC3E}">
        <p14:creationId xmlns:p14="http://schemas.microsoft.com/office/powerpoint/2010/main" val="3899306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Sayantan Choudhury</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2014</a:t>
            </a:r>
            <a:endParaRPr lang="en-US"/>
          </a:p>
        </p:txBody>
      </p:sp>
      <p:sp>
        <p:nvSpPr>
          <p:cNvPr id="8" name="Footer Placeholder 7"/>
          <p:cNvSpPr>
            <a:spLocks noGrp="1"/>
          </p:cNvSpPr>
          <p:nvPr>
            <p:ph type="ftr" sz="quarter" idx="11"/>
          </p:nvPr>
        </p:nvSpPr>
        <p:spPr/>
        <p:txBody>
          <a:bodyPr/>
          <a:lstStyle/>
          <a:p>
            <a:r>
              <a:rPr lang="en-US" smtClean="0"/>
              <a:t>Sayantan Choudhury</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2014</a:t>
            </a:r>
            <a:endParaRPr lang="en-US"/>
          </a:p>
        </p:txBody>
      </p:sp>
      <p:sp>
        <p:nvSpPr>
          <p:cNvPr id="4" name="Footer Placeholder 3"/>
          <p:cNvSpPr>
            <a:spLocks noGrp="1"/>
          </p:cNvSpPr>
          <p:nvPr>
            <p:ph type="ftr" sz="quarter" idx="11"/>
          </p:nvPr>
        </p:nvSpPr>
        <p:spPr/>
        <p:txBody>
          <a:bodyPr/>
          <a:lstStyle/>
          <a:p>
            <a:r>
              <a:rPr lang="en-US" smtClean="0"/>
              <a:t>Sayantan Choudhury</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2014</a:t>
            </a:r>
            <a:endParaRPr lang="en-US"/>
          </a:p>
        </p:txBody>
      </p:sp>
      <p:sp>
        <p:nvSpPr>
          <p:cNvPr id="3" name="Footer Placeholder 2"/>
          <p:cNvSpPr>
            <a:spLocks noGrp="1"/>
          </p:cNvSpPr>
          <p:nvPr>
            <p:ph type="ftr" sz="quarter" idx="11"/>
          </p:nvPr>
        </p:nvSpPr>
        <p:spPr/>
        <p:txBody>
          <a:bodyPr/>
          <a:lstStyle/>
          <a:p>
            <a:r>
              <a:rPr lang="en-US" smtClean="0"/>
              <a:t>Sayantan Choudhury</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Date Placeholder 1"/>
          <p:cNvSpPr>
            <a:spLocks noGrp="1"/>
          </p:cNvSpPr>
          <p:nvPr>
            <p:ph type="dt" sz="half" idx="10"/>
          </p:nvPr>
        </p:nvSpPr>
        <p:spPr/>
        <p:txBody>
          <a:bodyPr/>
          <a:lstStyle/>
          <a:p>
            <a:pPr>
              <a:defRPr/>
            </a:pPr>
            <a:r>
              <a:rPr lang="en-US" dirty="0" smtClean="0"/>
              <a:t>July 2014</a:t>
            </a:r>
            <a:endParaRPr lang="en-US" dirty="0"/>
          </a:p>
        </p:txBody>
      </p:sp>
      <p:sp>
        <p:nvSpPr>
          <p:cNvPr id="4" name="Footer Placeholder 3"/>
          <p:cNvSpPr>
            <a:spLocks noGrp="1"/>
          </p:cNvSpPr>
          <p:nvPr>
            <p:ph type="ftr" sz="quarter" idx="11"/>
          </p:nvPr>
        </p:nvSpPr>
        <p:spPr/>
        <p:txBody>
          <a:bodyPr/>
          <a:lstStyle/>
          <a:p>
            <a:pPr>
              <a:defRPr/>
            </a:pPr>
            <a:r>
              <a:rPr lang="en-US" smtClean="0"/>
              <a:t>Sayantan Choudhury</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2014</a:t>
            </a:r>
            <a:endParaRPr lang="en-US"/>
          </a:p>
        </p:txBody>
      </p:sp>
      <p:sp>
        <p:nvSpPr>
          <p:cNvPr id="6" name="Footer Placeholder 5"/>
          <p:cNvSpPr>
            <a:spLocks noGrp="1"/>
          </p:cNvSpPr>
          <p:nvPr>
            <p:ph type="ftr" sz="quarter" idx="11"/>
          </p:nvPr>
        </p:nvSpPr>
        <p:spPr/>
        <p:txBody>
          <a:bodyPr/>
          <a:lstStyle/>
          <a:p>
            <a:r>
              <a:rPr lang="en-US" smtClean="0"/>
              <a:t>Sayantan Choudhury</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Sayantan Choudhury</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8"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4"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3"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6" name="Rectangle 5"/>
          <p:cNvSpPr>
            <a:spLocks noGrp="1" noChangeArrowheads="1"/>
          </p:cNvSpPr>
          <p:nvPr>
            <p:ph type="ftr" sz="quarter" idx="11"/>
          </p:nvPr>
        </p:nvSpPr>
        <p:spPr>
          <a:xfrm>
            <a:off x="6803449" y="6475413"/>
            <a:ext cx="1740476" cy="184666"/>
          </a:xfrm>
          <a:ln/>
        </p:spPr>
        <p:txBody>
          <a:bodyPr/>
          <a:lstStyle>
            <a:lvl1pPr>
              <a:defRPr/>
            </a:lvl1pPr>
          </a:lstStyle>
          <a:p>
            <a:pPr>
              <a:defRPr/>
            </a:pPr>
            <a:r>
              <a:rPr lang="en-US" smtClean="0"/>
              <a:t>Sayantan Choudhury</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2014</a:t>
            </a:r>
            <a:endParaRPr lang="en-US" dirty="0"/>
          </a:p>
        </p:txBody>
      </p:sp>
      <p:sp>
        <p:nvSpPr>
          <p:cNvPr id="1029" name="Rectangle 5"/>
          <p:cNvSpPr>
            <a:spLocks noGrp="1" noChangeArrowheads="1"/>
          </p:cNvSpPr>
          <p:nvPr>
            <p:ph type="ftr" sz="quarter" idx="3"/>
          </p:nvPr>
        </p:nvSpPr>
        <p:spPr bwMode="auto">
          <a:xfrm>
            <a:off x="7672019" y="6475413"/>
            <a:ext cx="87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Esa Tuomaala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802.11-14/1217r1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Sayantan Choudhury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029" name="Rectangle 2"/>
          <p:cNvSpPr>
            <a:spLocks noGrp="1" noChangeArrowheads="1"/>
          </p:cNvSpPr>
          <p:nvPr>
            <p:ph type="title"/>
          </p:nvPr>
        </p:nvSpPr>
        <p:spPr>
          <a:xfrm>
            <a:off x="381000" y="762000"/>
            <a:ext cx="8305800" cy="1066800"/>
          </a:xfrm>
        </p:spPr>
        <p:txBody>
          <a:bodyPr/>
          <a:lstStyle/>
          <a:p>
            <a:r>
              <a:rPr lang="en-US" dirty="0" smtClean="0"/>
              <a:t>MAC Calibration Results for Tests 1 and 2</a:t>
            </a:r>
          </a:p>
        </p:txBody>
      </p:sp>
      <p:sp>
        <p:nvSpPr>
          <p:cNvPr id="1030" name="Rectangle 6"/>
          <p:cNvSpPr>
            <a:spLocks noGrp="1" noChangeArrowheads="1"/>
          </p:cNvSpPr>
          <p:nvPr>
            <p:ph type="body" idx="1"/>
          </p:nvPr>
        </p:nvSpPr>
        <p:spPr>
          <a:xfrm>
            <a:off x="685800" y="2057400"/>
            <a:ext cx="7772400" cy="381000"/>
          </a:xfrm>
        </p:spPr>
        <p:txBody>
          <a:bodyPr/>
          <a:lstStyle/>
          <a:p>
            <a:pPr algn="ctr">
              <a:buFontTx/>
              <a:buNone/>
            </a:pPr>
            <a:r>
              <a:rPr lang="en-US" sz="2000" dirty="0" smtClean="0"/>
              <a:t>Date:</a:t>
            </a:r>
            <a:r>
              <a:rPr lang="en-US" sz="2000" b="0" dirty="0" smtClean="0"/>
              <a:t> 2014-09-14</a:t>
            </a:r>
          </a:p>
        </p:txBody>
      </p:sp>
      <p:sp>
        <p:nvSpPr>
          <p:cNvPr id="1031" name="Rectangle 12"/>
          <p:cNvSpPr>
            <a:spLocks noChangeArrowheads="1"/>
          </p:cNvSpPr>
          <p:nvPr/>
        </p:nvSpPr>
        <p:spPr bwMode="auto">
          <a:xfrm>
            <a:off x="533400" y="2590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3595867784"/>
              </p:ext>
            </p:extLst>
          </p:nvPr>
        </p:nvGraphicFramePr>
        <p:xfrm>
          <a:off x="76200" y="3276600"/>
          <a:ext cx="9083675" cy="2659062"/>
        </p:xfrm>
        <a:graphic>
          <a:graphicData uri="http://schemas.openxmlformats.org/presentationml/2006/ole">
            <mc:AlternateContent xmlns:mc="http://schemas.openxmlformats.org/markup-compatibility/2006">
              <mc:Choice xmlns:v="urn:schemas-microsoft-com:vml" Requires="v">
                <p:oleObj spid="_x0000_s2074" name="Document" r:id="rId4" imgW="12201657" imgH="3464695" progId="Word.Document.8">
                  <p:embed/>
                </p:oleObj>
              </mc:Choice>
              <mc:Fallback>
                <p:oleObj name="Document" r:id="rId4" imgW="12201657" imgH="3464695" progId="Word.Document.8">
                  <p:embed/>
                  <p:pic>
                    <p:nvPicPr>
                      <p:cNvPr id="0" name=""/>
                      <p:cNvPicPr>
                        <a:picLocks noChangeAspect="1" noChangeArrowheads="1"/>
                      </p:cNvPicPr>
                      <p:nvPr/>
                    </p:nvPicPr>
                    <p:blipFill>
                      <a:blip r:embed="rId5"/>
                      <a:srcRect/>
                      <a:stretch>
                        <a:fillRect/>
                      </a:stretch>
                    </p:blipFill>
                    <p:spPr bwMode="auto">
                      <a:xfrm>
                        <a:off x="76200" y="3276600"/>
                        <a:ext cx="9083675" cy="2659062"/>
                      </a:xfrm>
                      <a:prstGeom prst="rect">
                        <a:avLst/>
                      </a:prstGeom>
                      <a:noFill/>
                      <a:ln>
                        <a:noFill/>
                      </a:ln>
                      <a:extLst/>
                    </p:spPr>
                  </p:pic>
                </p:oleObj>
              </mc:Fallback>
            </mc:AlternateContent>
          </a:graphicData>
        </a:graphic>
      </p:graphicFrame>
      <p:sp>
        <p:nvSpPr>
          <p:cNvPr id="3" name="Slide Number Placeholder 2"/>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1</a:t>
            </a:fld>
            <a:endParaRPr lang="en-US" dirty="0"/>
          </a:p>
        </p:txBody>
      </p:sp>
      <p:sp>
        <p:nvSpPr>
          <p:cNvPr id="17"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Tree>
    <p:extLst>
      <p:ext uri="{BB962C8B-B14F-4D97-AF65-F5344CB8AC3E}">
        <p14:creationId xmlns:p14="http://schemas.microsoft.com/office/powerpoint/2010/main" val="486119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2b: Deferral Test 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2678263"/>
              </p:ext>
            </p:extLst>
          </p:nvPr>
        </p:nvGraphicFramePr>
        <p:xfrm>
          <a:off x="1143000" y="1828800"/>
          <a:ext cx="6922543" cy="3509370"/>
        </p:xfrm>
        <a:graphic>
          <a:graphicData uri="http://schemas.openxmlformats.org/drawingml/2006/table">
            <a:tbl>
              <a:tblPr firstRow="1">
                <a:tableStyleId>{16D9F66E-5EB9-4882-86FB-DCBF35E3C3E4}</a:tableStyleId>
              </a:tblPr>
              <a:tblGrid>
                <a:gridCol w="1715998"/>
                <a:gridCol w="864754"/>
                <a:gridCol w="864754"/>
                <a:gridCol w="1981731"/>
                <a:gridCol w="1495306"/>
              </a:tblGrid>
              <a:tr h="1156630">
                <a:tc>
                  <a:txBody>
                    <a:bodyPr/>
                    <a:lstStyle/>
                    <a:p>
                      <a:pPr algn="ctr" fontAlgn="b"/>
                      <a:r>
                        <a:rPr lang="en-US" sz="1400" u="none" strike="noStrike" dirty="0">
                          <a:effectLst/>
                        </a:rPr>
                        <a:t>MCS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RTS/CTS</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Length</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DL Data BLER [%]</a:t>
                      </a:r>
                      <a:endParaRPr lang="en-US" sz="1400" b="0" i="0" u="none" strike="noStrike">
                        <a:solidFill>
                          <a:srgbClr val="000000"/>
                        </a:solidFill>
                        <a:effectLst/>
                        <a:latin typeface="Calibri" panose="020F0502020204030204" pitchFamily="34" charset="0"/>
                      </a:endParaRPr>
                    </a:p>
                  </a:txBody>
                  <a:tcPr marL="7144" marR="7144" marT="7144" marB="0" anchor="ctr"/>
                </a:tc>
              </a:tr>
              <a:tr h="588185">
                <a:tc rowSpan="2">
                  <a:txBody>
                    <a:bodyPr/>
                    <a:lstStyle/>
                    <a:p>
                      <a:pPr algn="ctr" fontAlgn="ctr"/>
                      <a:r>
                        <a:rPr lang="en-US" sz="1400" u="none" strike="noStrike">
                          <a:effectLst/>
                        </a:rPr>
                        <a:t>MCS 0 (BPSK ½) </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ctr"/>
                      <a:r>
                        <a:rPr lang="en-US" sz="1400" u="none" strike="noStrike">
                          <a:effectLst/>
                        </a:rPr>
                        <a:t>Off</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1.23</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82.74</a:t>
                      </a:r>
                      <a:endParaRPr lang="en-US" sz="1400" b="0" i="0" u="none" strike="noStrike" dirty="0">
                        <a:solidFill>
                          <a:srgbClr val="000000"/>
                        </a:solidFill>
                        <a:effectLst/>
                        <a:latin typeface="Calibri" panose="020F0502020204030204" pitchFamily="34" charset="0"/>
                      </a:endParaRPr>
                    </a:p>
                  </a:txBody>
                  <a:tcPr marL="7144" marR="7144" marT="7144" marB="0" anchor="ctr"/>
                </a:tc>
              </a:tr>
              <a:tr h="588185">
                <a:tc vMerge="1">
                  <a:txBody>
                    <a:bodyPr/>
                    <a:lstStyle/>
                    <a:p>
                      <a:endParaRPr lang="en-US"/>
                    </a:p>
                  </a:txBody>
                  <a:tcPr/>
                </a:tc>
                <a:tc>
                  <a:txBody>
                    <a:bodyPr/>
                    <a:lstStyle/>
                    <a:p>
                      <a:pPr algn="ctr" fontAlgn="ctr"/>
                      <a:r>
                        <a:rPr lang="en-US" sz="1400" u="none" strike="noStrike">
                          <a:effectLst/>
                        </a:rPr>
                        <a:t>On</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5.73</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0.81</a:t>
                      </a:r>
                      <a:endParaRPr lang="en-US" sz="1400" b="0" i="0" u="none" strike="noStrike" dirty="0">
                        <a:solidFill>
                          <a:srgbClr val="000000"/>
                        </a:solidFill>
                        <a:effectLst/>
                        <a:latin typeface="Calibri" panose="020F0502020204030204" pitchFamily="34" charset="0"/>
                      </a:endParaRPr>
                    </a:p>
                  </a:txBody>
                  <a:tcPr marL="7144" marR="7144" marT="7144" marB="0" anchor="ctr"/>
                </a:tc>
              </a:tr>
              <a:tr h="588185">
                <a:tc rowSpan="2">
                  <a:txBody>
                    <a:bodyPr/>
                    <a:lstStyle/>
                    <a:p>
                      <a:pPr algn="ctr" fontAlgn="ctr"/>
                      <a:r>
                        <a:rPr lang="en-US" sz="1400" u="none" strike="noStrike">
                          <a:effectLst/>
                        </a:rPr>
                        <a:t>MCS 8 (256 QAM ¾)</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ctr"/>
                      <a:r>
                        <a:rPr lang="en-US" sz="1400" u="none" strike="noStrike">
                          <a:effectLst/>
                        </a:rPr>
                        <a:t>Off</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36.54</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18.40</a:t>
                      </a:r>
                      <a:endParaRPr lang="en-US" sz="1400" b="0" i="0" u="none" strike="noStrike" dirty="0">
                        <a:solidFill>
                          <a:srgbClr val="000000"/>
                        </a:solidFill>
                        <a:effectLst/>
                        <a:latin typeface="Calibri" panose="020F0502020204030204" pitchFamily="34" charset="0"/>
                      </a:endParaRPr>
                    </a:p>
                  </a:txBody>
                  <a:tcPr marL="7144" marR="7144" marT="7144" marB="0" anchor="ctr"/>
                </a:tc>
              </a:tr>
              <a:tr h="588185">
                <a:tc vMerge="1">
                  <a:txBody>
                    <a:bodyPr/>
                    <a:lstStyle/>
                    <a:p>
                      <a:endParaRPr lang="en-US"/>
                    </a:p>
                  </a:txBody>
                  <a:tcPr/>
                </a:tc>
                <a:tc>
                  <a:txBody>
                    <a:bodyPr/>
                    <a:lstStyle/>
                    <a:p>
                      <a:pPr algn="ctr" fontAlgn="ctr"/>
                      <a:r>
                        <a:rPr lang="en-US" sz="1400" u="none" strike="noStrike">
                          <a:effectLst/>
                        </a:rPr>
                        <a:t>On</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32.12</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6.24</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5"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6"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7" name="Slide Number Placeholder 2"/>
          <p:cNvSpPr>
            <a:spLocks noGrp="1"/>
          </p:cNvSpPr>
          <p:nvPr>
            <p:ph type="sldNum" sz="quarter" idx="12"/>
          </p:nvPr>
        </p:nvSpPr>
        <p:spPr>
          <a:xfrm>
            <a:off x="4355223" y="6475413"/>
            <a:ext cx="509755" cy="184666"/>
          </a:xfrm>
        </p:spPr>
        <p:txBody>
          <a:bodyPr/>
          <a:lstStyle/>
          <a:p>
            <a:pPr>
              <a:defRPr/>
            </a:pPr>
            <a:r>
              <a:rPr lang="en-US" dirty="0" smtClean="0"/>
              <a:t>Slide </a:t>
            </a:r>
            <a:fld id="{C1789BC7-C074-42CC-ADF8-5107DF6BD1C1}" type="slidenum">
              <a:rPr lang="en-US" smtClean="0"/>
              <a:pPr>
                <a:defRPr/>
              </a:pPr>
              <a:t>10</a:t>
            </a:fld>
            <a:endParaRPr lang="en-US" dirty="0"/>
          </a:p>
        </p:txBody>
      </p:sp>
    </p:spTree>
    <p:extLst>
      <p:ext uri="{BB962C8B-B14F-4D97-AF65-F5344CB8AC3E}">
        <p14:creationId xmlns:p14="http://schemas.microsoft.com/office/powerpoint/2010/main" val="382829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Maintained assumptions from previous MAC Calibration</a:t>
            </a:r>
          </a:p>
          <a:p>
            <a:pPr lvl="1"/>
            <a:r>
              <a:rPr lang="en-US" dirty="0" smtClean="0"/>
              <a:t>If packets collide, both packets are lost</a:t>
            </a:r>
          </a:p>
          <a:p>
            <a:pPr lvl="1"/>
            <a:r>
              <a:rPr lang="en-US" dirty="0" smtClean="0"/>
              <a:t>If packets do not collide, receive both</a:t>
            </a:r>
          </a:p>
          <a:p>
            <a:pPr lvl="1"/>
            <a:endParaRPr lang="en-US" dirty="0" smtClean="0"/>
          </a:p>
          <a:p>
            <a:r>
              <a:rPr lang="en-US" dirty="0" smtClean="0"/>
              <a:t>New assumptions from 11-14/0967-05</a:t>
            </a:r>
          </a:p>
          <a:p>
            <a:pPr lvl="1"/>
            <a:r>
              <a:rPr lang="en-US" dirty="0" smtClean="0"/>
              <a:t>2 MPDUs per A-MPDU for all scenarios</a:t>
            </a:r>
          </a:p>
          <a:p>
            <a:pPr lvl="1"/>
            <a:r>
              <a:rPr lang="en-US" dirty="0" smtClean="0"/>
              <a:t>Block ACK is always received correctly if packets do not collide</a:t>
            </a:r>
          </a:p>
          <a:p>
            <a:pPr lvl="1"/>
            <a:endParaRPr lang="en-US" dirty="0"/>
          </a:p>
        </p:txBody>
      </p:sp>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6"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7" name="Slide Number Placeholder 2"/>
          <p:cNvSpPr>
            <a:spLocks noGrp="1"/>
          </p:cNvSpPr>
          <p:nvPr>
            <p:ph type="sldNum" sz="quarter" idx="12"/>
          </p:nvPr>
        </p:nvSpPr>
        <p:spPr>
          <a:xfrm>
            <a:off x="4393695" y="6475413"/>
            <a:ext cx="432812" cy="184666"/>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75550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1a:  MAC overhead without RTS/CTS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Goal: </a:t>
            </a:r>
          </a:p>
          <a:p>
            <a:pPr lvl="1"/>
            <a:r>
              <a:rPr lang="en-US" dirty="0" smtClean="0"/>
              <a:t>Designed to verify whether the simulator can correctly handle the basic frame exchange procedure, including </a:t>
            </a:r>
            <a:r>
              <a:rPr lang="en-US" dirty="0" err="1" smtClean="0"/>
              <a:t>AIFS+backoff</a:t>
            </a:r>
            <a:r>
              <a:rPr lang="en-US" dirty="0" smtClean="0"/>
              <a:t> procedure and A-MPDU + SIFS + BA sequence.</a:t>
            </a:r>
          </a:p>
          <a:p>
            <a:pPr lvl="1"/>
            <a:r>
              <a:rPr lang="en-US" dirty="0" smtClean="0"/>
              <a:t>Also to make sure the overheads are computed correctly.</a:t>
            </a:r>
          </a:p>
          <a:p>
            <a:pPr lvl="1"/>
            <a:endParaRPr lang="en-US" dirty="0" smtClean="0"/>
          </a:p>
          <a:p>
            <a:r>
              <a:rPr lang="en-US" dirty="0" smtClean="0"/>
              <a:t>Assumptions:</a:t>
            </a:r>
          </a:p>
          <a:p>
            <a:pPr lvl="1"/>
            <a:r>
              <a:rPr lang="en-US" dirty="0" smtClean="0"/>
              <a:t>Assumption is that PER is 0</a:t>
            </a:r>
          </a:p>
          <a:p>
            <a:pPr lvl="1"/>
            <a:endParaRPr lang="en-US" dirty="0" smtClean="0"/>
          </a:p>
          <a:p>
            <a:r>
              <a:rPr lang="en-US" dirty="0" smtClean="0"/>
              <a:t>Parameters:</a:t>
            </a:r>
          </a:p>
          <a:p>
            <a:pPr lvl="1"/>
            <a:r>
              <a:rPr lang="en-US" dirty="0" smtClean="0"/>
              <a:t>MSDU length: [500, 1000, 1500, 2000] Bytes</a:t>
            </a:r>
          </a:p>
          <a:p>
            <a:pPr lvl="1"/>
            <a:r>
              <a:rPr lang="en-US" dirty="0" smtClean="0"/>
              <a:t>2 MPDUs per A-MPDU limit</a:t>
            </a:r>
          </a:p>
          <a:p>
            <a:pPr lvl="1"/>
            <a:r>
              <a:rPr lang="en-US" dirty="0" smtClean="0"/>
              <a:t>RTS/CTS off</a:t>
            </a:r>
          </a:p>
          <a:p>
            <a:pPr lvl="1"/>
            <a:r>
              <a:rPr lang="en-US" dirty="0" smtClean="0"/>
              <a:t>MCS = [0,8]  ( to clarify, run a sweep over MSDU length once for MCS 0, and once for MCS 8.</a:t>
            </a:r>
          </a:p>
          <a:p>
            <a:endParaRPr lang="en-US" dirty="0"/>
          </a:p>
        </p:txBody>
      </p:sp>
      <p:grpSp>
        <p:nvGrpSpPr>
          <p:cNvPr id="4" name="Group 3"/>
          <p:cNvGrpSpPr>
            <a:grpSpLocks/>
          </p:cNvGrpSpPr>
          <p:nvPr/>
        </p:nvGrpSpPr>
        <p:grpSpPr>
          <a:xfrm>
            <a:off x="5207794" y="3529013"/>
            <a:ext cx="2957273" cy="848915"/>
            <a:chOff x="0" y="0"/>
            <a:chExt cx="1999753" cy="473102"/>
          </a:xfrm>
        </p:grpSpPr>
        <p:sp>
          <p:nvSpPr>
            <p:cNvPr id="5" name="Oval 4"/>
            <p:cNvSpPr/>
            <p:nvPr/>
          </p:nvSpPr>
          <p:spPr>
            <a:xfrm>
              <a:off x="0" y="0"/>
              <a:ext cx="561975" cy="457200"/>
            </a:xfrm>
            <a:prstGeom prst="ellipse">
              <a:avLst/>
            </a:prstGeom>
            <a:solidFill>
              <a:srgbClr val="969696">
                <a:lumMod val="90000"/>
              </a:srgbClr>
            </a:solidFill>
            <a:ln w="9525" cap="flat" cmpd="sng" algn="ctr">
              <a:solidFill>
                <a:srgbClr val="00CC99">
                  <a:shade val="95000"/>
                  <a:satMod val="105000"/>
                </a:srgbClr>
              </a:solidFill>
              <a:prstDash val="solid"/>
            </a:ln>
            <a:effectLst>
              <a:outerShdw blurRad="40000" dist="23000" dir="5400000" rotWithShape="0">
                <a:srgbClr val="000000">
                  <a:alpha val="35000"/>
                </a:srgbClr>
              </a:outerShdw>
            </a:effectLst>
          </p:spPr>
          <p:txBody>
            <a:bodyPr anchor="ctr"/>
            <a:lstStyle/>
            <a:p>
              <a:pPr algn="ctr" eaLnBrk="0" hangingPunct="0">
                <a:spcAft>
                  <a:spcPts val="0"/>
                </a:spcAft>
              </a:pPr>
              <a:r>
                <a:rPr lang="en-US" sz="1050">
                  <a:solidFill>
                    <a:srgbClr val="FFFFFF"/>
                  </a:solidFill>
                  <a:latin typeface="Gulim" panose="020B0600000101010101" pitchFamily="34" charset="-127"/>
                  <a:ea typeface="Gulim" panose="020B0600000101010101" pitchFamily="34" charset="-127"/>
                  <a:cs typeface="Gulim" panose="020B0600000101010101" pitchFamily="34" charset="-127"/>
                </a:rPr>
                <a:t>STA 1</a:t>
              </a:r>
              <a:endParaRPr lang="en-US" sz="2700">
                <a:latin typeface="Gulim" panose="020B0600000101010101" pitchFamily="34" charset="-127"/>
                <a:ea typeface="Gulim" panose="020B0600000101010101" pitchFamily="34" charset="-127"/>
                <a:cs typeface="Gulim" panose="020B0600000101010101" pitchFamily="34" charset="-127"/>
              </a:endParaRPr>
            </a:p>
          </p:txBody>
        </p:sp>
        <p:sp>
          <p:nvSpPr>
            <p:cNvPr id="6" name="Oval 5"/>
            <p:cNvSpPr/>
            <p:nvPr/>
          </p:nvSpPr>
          <p:spPr>
            <a:xfrm>
              <a:off x="1463706" y="15902"/>
              <a:ext cx="536047" cy="457200"/>
            </a:xfrm>
            <a:prstGeom prst="ellipse">
              <a:avLst/>
            </a:prstGeom>
            <a:gradFill rotWithShape="1">
              <a:gsLst>
                <a:gs pos="0">
                  <a:srgbClr val="00CC99">
                    <a:shade val="51000"/>
                    <a:satMod val="130000"/>
                  </a:srgbClr>
                </a:gs>
                <a:gs pos="80000">
                  <a:srgbClr val="00CC99">
                    <a:shade val="93000"/>
                    <a:satMod val="130000"/>
                  </a:srgbClr>
                </a:gs>
                <a:gs pos="100000">
                  <a:srgbClr val="00CC99">
                    <a:shade val="94000"/>
                    <a:satMod val="135000"/>
                  </a:srgbClr>
                </a:gs>
              </a:gsLst>
              <a:lin ang="16200000" scaled="0"/>
            </a:gradFill>
            <a:ln w="9525" cap="flat" cmpd="sng" algn="ctr">
              <a:solidFill>
                <a:srgbClr val="00CC99">
                  <a:shade val="95000"/>
                  <a:satMod val="105000"/>
                </a:srgbClr>
              </a:solidFill>
              <a:prstDash val="solid"/>
            </a:ln>
            <a:effectLst>
              <a:outerShdw blurRad="40000" dist="23000" dir="5400000" rotWithShape="0">
                <a:srgbClr val="000000">
                  <a:alpha val="35000"/>
                </a:srgbClr>
              </a:outerShdw>
            </a:effectLst>
          </p:spPr>
          <p:txBody>
            <a:bodyPr anchor="ctr"/>
            <a:lstStyle/>
            <a:p>
              <a:pPr algn="ctr" eaLnBrk="0" hangingPunct="0">
                <a:spcAft>
                  <a:spcPts val="0"/>
                </a:spcAft>
              </a:pPr>
              <a:r>
                <a:rPr lang="en-US" sz="900">
                  <a:solidFill>
                    <a:srgbClr val="FFFFFF"/>
                  </a:solidFill>
                  <a:latin typeface="Gulim" panose="020B0600000101010101" pitchFamily="34" charset="-127"/>
                  <a:ea typeface="Gulim" panose="020B0600000101010101" pitchFamily="34" charset="-127"/>
                  <a:cs typeface="Gulim" panose="020B0600000101010101" pitchFamily="34" charset="-127"/>
                </a:rPr>
                <a:t>AP1</a:t>
              </a:r>
              <a:endParaRPr lang="en-US" sz="2700">
                <a:latin typeface="Gulim" panose="020B0600000101010101" pitchFamily="34" charset="-127"/>
                <a:ea typeface="Gulim" panose="020B0600000101010101" pitchFamily="34" charset="-127"/>
                <a:cs typeface="Gulim" panose="020B0600000101010101" pitchFamily="34" charset="-127"/>
              </a:endParaRPr>
            </a:p>
          </p:txBody>
        </p:sp>
        <p:cxnSp>
          <p:nvCxnSpPr>
            <p:cNvPr id="7" name="Straight Arrow Connector 6"/>
            <p:cNvCxnSpPr/>
            <p:nvPr/>
          </p:nvCxnSpPr>
          <p:spPr>
            <a:xfrm flipH="1" flipV="1">
              <a:off x="561975" y="226930"/>
              <a:ext cx="901731" cy="7583"/>
            </a:xfrm>
            <a:prstGeom prst="straightConnector1">
              <a:avLst/>
            </a:prstGeom>
            <a:noFill/>
            <a:ln w="25400" cap="flat" cmpd="sng" algn="ctr">
              <a:solidFill>
                <a:srgbClr val="00CC99"/>
              </a:solidFill>
              <a:prstDash val="solid"/>
              <a:headEnd type="none"/>
              <a:tailEnd type="arrow"/>
            </a:ln>
            <a:effectLst>
              <a:outerShdw blurRad="40000" dist="20000" dir="5400000" rotWithShape="0">
                <a:srgbClr val="000000">
                  <a:alpha val="38000"/>
                </a:srgbClr>
              </a:outerShdw>
            </a:effectLst>
          </p:spPr>
        </p:cxnSp>
      </p:grpSp>
      <p:sp>
        <p:nvSpPr>
          <p:cNvPr id="8"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10"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1"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3</a:t>
            </a:r>
          </a:p>
        </p:txBody>
      </p:sp>
    </p:spTree>
    <p:extLst>
      <p:ext uri="{BB962C8B-B14F-4D97-AF65-F5344CB8AC3E}">
        <p14:creationId xmlns:p14="http://schemas.microsoft.com/office/powerpoint/2010/main" val="3144614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1a:  MAC overhead without RTS/CTS</a:t>
            </a:r>
            <a:endParaRPr lang="en-US" dirty="0"/>
          </a:p>
        </p:txBody>
      </p:sp>
      <p:graphicFrame>
        <p:nvGraphicFramePr>
          <p:cNvPr id="10" name="Content Placeholder 7"/>
          <p:cNvGraphicFramePr>
            <a:graphicFrameLocks noGrp="1"/>
          </p:cNvGraphicFramePr>
          <p:nvPr>
            <p:ph idx="1"/>
            <p:extLst>
              <p:ext uri="{D42A27DB-BD31-4B8C-83A1-F6EECF244321}">
                <p14:modId xmlns:p14="http://schemas.microsoft.com/office/powerpoint/2010/main" val="3599348497"/>
              </p:ext>
            </p:extLst>
          </p:nvPr>
        </p:nvGraphicFramePr>
        <p:xfrm>
          <a:off x="1314451" y="1905000"/>
          <a:ext cx="6610349" cy="3869528"/>
        </p:xfrm>
        <a:graphic>
          <a:graphicData uri="http://schemas.openxmlformats.org/drawingml/2006/table">
            <a:tbl>
              <a:tblPr firstRow="1">
                <a:tableStyleId>{16D9F66E-5EB9-4882-86FB-DCBF35E3C3E4}</a:tableStyleId>
              </a:tblPr>
              <a:tblGrid>
                <a:gridCol w="2486222"/>
                <a:gridCol w="1252900"/>
                <a:gridCol w="2871227"/>
              </a:tblGrid>
              <a:tr h="758504">
                <a:tc>
                  <a:txBody>
                    <a:bodyPr/>
                    <a:lstStyle/>
                    <a:p>
                      <a:pPr algn="ctr" fontAlgn="b"/>
                      <a:r>
                        <a:rPr lang="en-US" sz="1400" u="none" strike="noStrike" dirty="0">
                          <a:effectLst/>
                        </a:rPr>
                        <a:t>MCS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MSDU</a:t>
                      </a:r>
                      <a:r>
                        <a:rPr lang="en-US" sz="1400" u="none" strike="noStrike" baseline="0" dirty="0" smtClean="0">
                          <a:effectLst/>
                        </a:rPr>
                        <a:t> </a:t>
                      </a:r>
                      <a:r>
                        <a:rPr lang="en-US" sz="1400" u="none" strike="noStrike" dirty="0" smtClean="0">
                          <a:effectLst/>
                        </a:rPr>
                        <a:t>Length</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rowSpan="4">
                  <a:txBody>
                    <a:bodyPr/>
                    <a:lstStyle/>
                    <a:p>
                      <a:pPr algn="ctr" fontAlgn="ctr"/>
                      <a:r>
                        <a:rPr lang="en-US" sz="1400" u="none" strike="noStrike">
                          <a:effectLst/>
                        </a:rPr>
                        <a:t>MCS 0 (BPSK ½) </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5.13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5.97</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6.08</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rowSpan="4">
                  <a:txBody>
                    <a:bodyPr/>
                    <a:lstStyle/>
                    <a:p>
                      <a:pPr algn="ctr" fontAlgn="ctr"/>
                      <a:r>
                        <a:rPr lang="en-US" sz="1400" u="none" strike="noStrike">
                          <a:effectLst/>
                        </a:rPr>
                        <a:t>MCS 8 (256 QAM ¾)</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22.83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35.50</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42.96</a:t>
                      </a:r>
                      <a:endParaRPr lang="en-US" sz="1400" b="0" i="0" u="none" strike="noStrike" dirty="0">
                        <a:solidFill>
                          <a:srgbClr val="000000"/>
                        </a:solidFill>
                        <a:effectLst/>
                        <a:latin typeface="Calibri" panose="020F0502020204030204" pitchFamily="34" charset="0"/>
                      </a:endParaRPr>
                    </a:p>
                  </a:txBody>
                  <a:tcPr marL="7144" marR="7144" marT="7144" marB="0" anchor="ctr"/>
                </a:tc>
              </a:tr>
              <a:tr h="38887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48.61</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5"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6" name="Slide Number Placeholder 2"/>
          <p:cNvSpPr>
            <a:spLocks noGrp="1"/>
          </p:cNvSpPr>
          <p:nvPr>
            <p:ph type="sldNum" sz="quarter" idx="12"/>
          </p:nvPr>
        </p:nvSpPr>
        <p:spPr>
          <a:xfrm>
            <a:off x="4393695" y="6475413"/>
            <a:ext cx="432812" cy="184666"/>
          </a:xfrm>
        </p:spPr>
        <p:txBody>
          <a:bodyPr/>
          <a:lstStyle/>
          <a:p>
            <a:pPr>
              <a:defRPr/>
            </a:pPr>
            <a:r>
              <a:rPr lang="en-US" dirty="0" smtClean="0"/>
              <a:t>Slide </a:t>
            </a:r>
            <a:r>
              <a:rPr lang="en-US" dirty="0"/>
              <a:t>4</a:t>
            </a:r>
          </a:p>
        </p:txBody>
      </p:sp>
    </p:spTree>
    <p:extLst>
      <p:ext uri="{BB962C8B-B14F-4D97-AF65-F5344CB8AC3E}">
        <p14:creationId xmlns:p14="http://schemas.microsoft.com/office/powerpoint/2010/main" val="1643737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1b:  MAC overhead with RTS/CTS</a:t>
            </a:r>
            <a:endParaRPr lang="en-US" dirty="0"/>
          </a:p>
        </p:txBody>
      </p:sp>
      <p:sp>
        <p:nvSpPr>
          <p:cNvPr id="6" name="Content Placeholder 5"/>
          <p:cNvSpPr>
            <a:spLocks noGrp="1"/>
          </p:cNvSpPr>
          <p:nvPr>
            <p:ph idx="1"/>
          </p:nvPr>
        </p:nvSpPr>
        <p:spPr/>
        <p:txBody>
          <a:bodyPr>
            <a:normAutofit fontScale="85000" lnSpcReduction="10000"/>
          </a:bodyPr>
          <a:lstStyle/>
          <a:p>
            <a:r>
              <a:rPr lang="en-US" dirty="0" smtClean="0"/>
              <a:t>Goal:</a:t>
            </a:r>
          </a:p>
          <a:p>
            <a:pPr lvl="1"/>
            <a:r>
              <a:rPr lang="en-US" dirty="0" smtClean="0"/>
              <a:t>This test case is designed to further verify whether the simulator can correctly handle the frame exchange procedure with RTS/CTS protection based on test1a. It also tests whether the correct overhead computation with RTS /CTS.</a:t>
            </a:r>
          </a:p>
          <a:p>
            <a:endParaRPr lang="en-US" dirty="0" smtClean="0"/>
          </a:p>
          <a:p>
            <a:r>
              <a:rPr lang="en-US" dirty="0" smtClean="0"/>
              <a:t>Assumptions:</a:t>
            </a:r>
          </a:p>
          <a:p>
            <a:pPr lvl="1"/>
            <a:r>
              <a:rPr lang="en-US" dirty="0" smtClean="0"/>
              <a:t>Assumption is that PER is 0</a:t>
            </a:r>
          </a:p>
          <a:p>
            <a:pPr lvl="1"/>
            <a:endParaRPr lang="en-US" dirty="0" smtClean="0"/>
          </a:p>
          <a:p>
            <a:r>
              <a:rPr lang="en-US" dirty="0" smtClean="0"/>
              <a:t>Parameters:</a:t>
            </a:r>
          </a:p>
          <a:p>
            <a:pPr lvl="1"/>
            <a:r>
              <a:rPr lang="en-US" dirty="0" smtClean="0"/>
              <a:t>MSDU length: [500, 1000, 1500, 2000] Bytes</a:t>
            </a:r>
          </a:p>
          <a:p>
            <a:pPr lvl="1"/>
            <a:r>
              <a:rPr lang="en-US" dirty="0" smtClean="0"/>
              <a:t>2 MPDUs per A-MPDU limit</a:t>
            </a:r>
          </a:p>
          <a:p>
            <a:pPr lvl="1"/>
            <a:r>
              <a:rPr lang="en-US" dirty="0" smtClean="0"/>
              <a:t>RTS/CTS is always on</a:t>
            </a:r>
          </a:p>
          <a:p>
            <a:pPr lvl="1"/>
            <a:r>
              <a:rPr lang="en-US" dirty="0" smtClean="0"/>
              <a:t>MCS = [0,8]  ( to clarify, run a sweep over MSDU length once for MCS 0, and once for MCS 8.</a:t>
            </a:r>
          </a:p>
        </p:txBody>
      </p:sp>
      <p:grpSp>
        <p:nvGrpSpPr>
          <p:cNvPr id="7" name="Group 6"/>
          <p:cNvGrpSpPr>
            <a:grpSpLocks/>
          </p:cNvGrpSpPr>
          <p:nvPr/>
        </p:nvGrpSpPr>
        <p:grpSpPr>
          <a:xfrm>
            <a:off x="5249466" y="3327440"/>
            <a:ext cx="2579130" cy="1061561"/>
            <a:chOff x="0" y="0"/>
            <a:chExt cx="1998000" cy="716400"/>
          </a:xfrm>
        </p:grpSpPr>
        <p:sp>
          <p:nvSpPr>
            <p:cNvPr id="8" name="Oval 7"/>
            <p:cNvSpPr/>
            <p:nvPr/>
          </p:nvSpPr>
          <p:spPr>
            <a:xfrm>
              <a:off x="0" y="252000"/>
              <a:ext cx="561975" cy="457200"/>
            </a:xfrm>
            <a:prstGeom prst="ellipse">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900">
                  <a:solidFill>
                    <a:srgbClr val="FFFFFF"/>
                  </a:solidFill>
                  <a:ea typeface="Gulim" panose="020B0600000101010101" pitchFamily="34" charset="-127"/>
                  <a:cs typeface="Times New Roman" panose="02020603050405020304" pitchFamily="18" charset="0"/>
                </a:rPr>
                <a:t>STA 1</a:t>
              </a:r>
              <a:endParaRPr lang="en-US" sz="3300">
                <a:latin typeface="Gulim" panose="020B0600000101010101" pitchFamily="34" charset="-127"/>
                <a:ea typeface="Gulim" panose="020B0600000101010101" pitchFamily="34" charset="-127"/>
                <a:cs typeface="Gulim" panose="020B0600000101010101" pitchFamily="34" charset="-127"/>
              </a:endParaRPr>
            </a:p>
          </p:txBody>
        </p:sp>
        <p:sp>
          <p:nvSpPr>
            <p:cNvPr id="9" name="Oval 8"/>
            <p:cNvSpPr/>
            <p:nvPr/>
          </p:nvSpPr>
          <p:spPr>
            <a:xfrm>
              <a:off x="1540800" y="259200"/>
              <a:ext cx="457200" cy="457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900">
                  <a:solidFill>
                    <a:srgbClr val="FFFFFF"/>
                  </a:solidFill>
                  <a:ea typeface="Gulim" panose="020B0600000101010101" pitchFamily="34" charset="-127"/>
                  <a:cs typeface="Times New Roman" panose="02020603050405020304" pitchFamily="18" charset="0"/>
                </a:rPr>
                <a:t>AP1</a:t>
              </a:r>
              <a:endParaRPr lang="en-US" sz="3300">
                <a:latin typeface="Gulim" panose="020B0600000101010101" pitchFamily="34" charset="-127"/>
                <a:ea typeface="Gulim" panose="020B0600000101010101" pitchFamily="34" charset="-127"/>
                <a:cs typeface="Gulim" panose="020B0600000101010101" pitchFamily="34" charset="-127"/>
              </a:endParaRPr>
            </a:p>
          </p:txBody>
        </p:sp>
        <p:cxnSp>
          <p:nvCxnSpPr>
            <p:cNvPr id="10" name="Straight Arrow Connector 9"/>
            <p:cNvCxnSpPr/>
            <p:nvPr/>
          </p:nvCxnSpPr>
          <p:spPr>
            <a:xfrm flipH="1">
              <a:off x="576000" y="511200"/>
              <a:ext cx="952500" cy="0"/>
            </a:xfrm>
            <a:prstGeom prst="straightConnector1">
              <a:avLst/>
            </a:prstGeom>
            <a:ln>
              <a:headEnd type="none"/>
              <a:tailEnd type="arrow"/>
            </a:ln>
          </p:spPr>
          <p:style>
            <a:lnRef idx="2">
              <a:schemeClr val="accent1"/>
            </a:lnRef>
            <a:fillRef idx="0">
              <a:schemeClr val="accent1"/>
            </a:fillRef>
            <a:effectRef idx="1">
              <a:schemeClr val="accent1"/>
            </a:effectRef>
            <a:fontRef idx="minor">
              <a:schemeClr val="tx1"/>
            </a:fontRef>
          </p:style>
        </p:cxnSp>
        <p:sp>
          <p:nvSpPr>
            <p:cNvPr id="11" name="TextBox 12"/>
            <p:cNvSpPr txBox="1">
              <a:spLocks noChangeArrowheads="1"/>
            </p:cNvSpPr>
            <p:nvPr/>
          </p:nvSpPr>
          <p:spPr bwMode="auto">
            <a:xfrm>
              <a:off x="842277" y="0"/>
              <a:ext cx="252336" cy="405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spcAft>
                  <a:spcPts val="0"/>
                </a:spcAft>
              </a:pPr>
              <a:r>
                <a:rPr lang="en-US" sz="3300">
                  <a:latin typeface="Gulim" panose="020B0600000101010101" pitchFamily="34" charset="-127"/>
                  <a:ea typeface="Gulim" panose="020B0600000101010101" pitchFamily="34" charset="-127"/>
                  <a:cs typeface="Gulim" panose="020B0600000101010101" pitchFamily="34" charset="-127"/>
                </a:rPr>
                <a:t> </a:t>
              </a:r>
            </a:p>
          </p:txBody>
        </p:sp>
      </p:grpSp>
      <p:sp>
        <p:nvSpPr>
          <p:cNvPr id="12"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13"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4"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r>
              <a:rPr lang="en-US" dirty="0" smtClean="0"/>
              <a:t>5</a:t>
            </a:r>
            <a:endParaRPr lang="en-US" dirty="0"/>
          </a:p>
        </p:txBody>
      </p:sp>
    </p:spTree>
    <p:extLst>
      <p:ext uri="{BB962C8B-B14F-4D97-AF65-F5344CB8AC3E}">
        <p14:creationId xmlns:p14="http://schemas.microsoft.com/office/powerpoint/2010/main" val="320641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1b:  MAC overhead with RTS/CTS</a:t>
            </a:r>
            <a:endParaRPr lang="en-US" dirty="0"/>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1201141439"/>
              </p:ext>
            </p:extLst>
          </p:nvPr>
        </p:nvGraphicFramePr>
        <p:xfrm>
          <a:off x="1219200" y="2057400"/>
          <a:ext cx="6781801" cy="3581402"/>
        </p:xfrm>
        <a:graphic>
          <a:graphicData uri="http://schemas.openxmlformats.org/drawingml/2006/table">
            <a:tbl>
              <a:tblPr firstRow="1">
                <a:tableStyleId>{16D9F66E-5EB9-4882-86FB-DCBF35E3C3E4}</a:tableStyleId>
              </a:tblPr>
              <a:tblGrid>
                <a:gridCol w="2550706"/>
                <a:gridCol w="1285397"/>
                <a:gridCol w="2945698"/>
              </a:tblGrid>
              <a:tr h="706634">
                <a:tc>
                  <a:txBody>
                    <a:bodyPr/>
                    <a:lstStyle/>
                    <a:p>
                      <a:pPr algn="ctr" fontAlgn="b"/>
                      <a:r>
                        <a:rPr lang="en-US" sz="1400" u="none" strike="noStrike" dirty="0">
                          <a:effectLst/>
                        </a:rPr>
                        <a:t>MCS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Length</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rowSpan="4">
                  <a:txBody>
                    <a:bodyPr/>
                    <a:lstStyle/>
                    <a:p>
                      <a:pPr algn="ctr" fontAlgn="ctr"/>
                      <a:r>
                        <a:rPr lang="en-US" sz="1400" u="none" strike="noStrike" dirty="0">
                          <a:effectLst/>
                        </a:rPr>
                        <a:t>MCS 0 (BPSK ½) </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4.74</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dirty="0">
                          <a:effectLst/>
                        </a:rPr>
                        <a:t>1000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5.48</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5.78</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5.94</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rowSpan="4">
                  <a:txBody>
                    <a:bodyPr/>
                    <a:lstStyle/>
                    <a:p>
                      <a:pPr algn="ctr" fontAlgn="ctr"/>
                      <a:r>
                        <a:rPr lang="en-US" sz="1400" u="none" strike="noStrike">
                          <a:effectLst/>
                        </a:rPr>
                        <a:t>MCS 8 (256 QAM ¾)</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16.72</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1000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27.66</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1500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34.96</a:t>
                      </a:r>
                      <a:endParaRPr lang="en-US" sz="1400" b="0" i="0" u="none" strike="noStrike" dirty="0">
                        <a:solidFill>
                          <a:srgbClr val="000000"/>
                        </a:solidFill>
                        <a:effectLst/>
                        <a:latin typeface="Calibri" panose="020F0502020204030204" pitchFamily="34" charset="0"/>
                      </a:endParaRPr>
                    </a:p>
                  </a:txBody>
                  <a:tcPr marL="7144" marR="7144" marT="7144" marB="0" anchor="ctr"/>
                </a:tc>
              </a:tr>
              <a:tr h="359346">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40.69</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5"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6"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r>
              <a:rPr lang="en-US" dirty="0" smtClean="0"/>
              <a:t>6</a:t>
            </a:r>
            <a:endParaRPr lang="en-US" dirty="0"/>
          </a:p>
        </p:txBody>
      </p:sp>
    </p:spTree>
    <p:extLst>
      <p:ext uri="{BB962C8B-B14F-4D97-AF65-F5344CB8AC3E}">
        <p14:creationId xmlns:p14="http://schemas.microsoft.com/office/powerpoint/2010/main" val="4135356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Test 2a: Deferral Test 1</a:t>
            </a:r>
            <a:endParaRPr lang="en-US" dirty="0"/>
          </a:p>
        </p:txBody>
      </p:sp>
      <p:sp>
        <p:nvSpPr>
          <p:cNvPr id="6" name="Content Placeholder 5"/>
          <p:cNvSpPr>
            <a:spLocks noGrp="1"/>
          </p:cNvSpPr>
          <p:nvPr>
            <p:ph idx="1"/>
          </p:nvPr>
        </p:nvSpPr>
        <p:spPr>
          <a:xfrm>
            <a:off x="609600" y="1600200"/>
            <a:ext cx="8103106" cy="4648200"/>
          </a:xfrm>
        </p:spPr>
        <p:txBody>
          <a:bodyPr>
            <a:noAutofit/>
          </a:bodyPr>
          <a:lstStyle/>
          <a:p>
            <a:r>
              <a:rPr lang="en-US" sz="1600" dirty="0" smtClean="0"/>
              <a:t>Goal:</a:t>
            </a:r>
          </a:p>
          <a:p>
            <a:pPr lvl="1"/>
            <a:r>
              <a:rPr lang="en-US" sz="1400" dirty="0" smtClean="0"/>
              <a:t>This test case is designed to verify whether the simulator can correctly handle deferral procedure after collision happens without hidden nodes. It also checks whether deferral because of energy levels is happening correctly.</a:t>
            </a:r>
          </a:p>
          <a:p>
            <a:r>
              <a:rPr lang="en-US" sz="1600" dirty="0" smtClean="0"/>
              <a:t>Assumptions:</a:t>
            </a:r>
          </a:p>
          <a:p>
            <a:pPr lvl="1"/>
            <a:r>
              <a:rPr lang="en-US" sz="1400" dirty="0" smtClean="0"/>
              <a:t>All devices are within energy detect range of each other.  </a:t>
            </a:r>
          </a:p>
          <a:p>
            <a:pPr lvl="1"/>
            <a:r>
              <a:rPr lang="en-US" sz="1400" dirty="0" smtClean="0"/>
              <a:t>When AP1 and AP2 start to transmit on the same slot, both packets are lost (PER= 100%). Otherwise packets get through 100%.  PER=0 %</a:t>
            </a:r>
          </a:p>
          <a:p>
            <a:r>
              <a:rPr lang="en-US" sz="1600" dirty="0" smtClean="0"/>
              <a:t>Note:</a:t>
            </a:r>
          </a:p>
          <a:p>
            <a:pPr lvl="1"/>
            <a:r>
              <a:rPr lang="en-US" sz="1400" dirty="0" smtClean="0"/>
              <a:t>AP1 and AP2 should defer to each other.</a:t>
            </a:r>
          </a:p>
          <a:p>
            <a:pPr lvl="1"/>
            <a:r>
              <a:rPr lang="en-US" sz="1400" dirty="0" smtClean="0"/>
              <a:t>The only packet loss is due to collisions when </a:t>
            </a:r>
            <a:r>
              <a:rPr lang="en-US" sz="1400" dirty="0" err="1" smtClean="0"/>
              <a:t>backoffs</a:t>
            </a:r>
            <a:r>
              <a:rPr lang="en-US" sz="1400" dirty="0" smtClean="0"/>
              <a:t> end at same time</a:t>
            </a:r>
          </a:p>
          <a:p>
            <a:r>
              <a:rPr lang="en-US" sz="1600" dirty="0" smtClean="0"/>
              <a:t>Parameters:</a:t>
            </a:r>
          </a:p>
          <a:p>
            <a:pPr lvl="1"/>
            <a:r>
              <a:rPr lang="en-US" sz="1400" dirty="0" smtClean="0"/>
              <a:t>MSDU length: [500, 1000, 1500, 2000] Bytes</a:t>
            </a:r>
          </a:p>
          <a:p>
            <a:pPr lvl="1"/>
            <a:r>
              <a:rPr lang="en-US" sz="1400" dirty="0" smtClean="0"/>
              <a:t>2 MPDUs per A-MPDU limit</a:t>
            </a:r>
          </a:p>
          <a:p>
            <a:pPr lvl="1"/>
            <a:r>
              <a:rPr lang="en-US" sz="1400" dirty="0" smtClean="0"/>
              <a:t>RTS/CTS [ OFF, ON]</a:t>
            </a:r>
          </a:p>
          <a:p>
            <a:pPr lvl="1"/>
            <a:r>
              <a:rPr lang="en-US" sz="1400" dirty="0" smtClean="0"/>
              <a:t>MCS = [0] </a:t>
            </a:r>
            <a:endParaRPr lang="en-US" sz="1400" dirty="0"/>
          </a:p>
        </p:txBody>
      </p:sp>
      <p:grpSp>
        <p:nvGrpSpPr>
          <p:cNvPr id="7" name="Group 6"/>
          <p:cNvGrpSpPr>
            <a:grpSpLocks/>
          </p:cNvGrpSpPr>
          <p:nvPr/>
        </p:nvGrpSpPr>
        <p:grpSpPr bwMode="auto">
          <a:xfrm>
            <a:off x="5562600" y="4572000"/>
            <a:ext cx="3352800" cy="1524000"/>
            <a:chOff x="0" y="0"/>
            <a:chExt cx="40242" cy="14470"/>
          </a:xfrm>
        </p:grpSpPr>
        <p:sp>
          <p:nvSpPr>
            <p:cNvPr id="8" name="Oval 7"/>
            <p:cNvSpPr>
              <a:spLocks noChangeArrowheads="1"/>
            </p:cNvSpPr>
            <p:nvPr/>
          </p:nvSpPr>
          <p:spPr bwMode="auto">
            <a:xfrm>
              <a:off x="19431" y="5715"/>
              <a:ext cx="6651" cy="4572"/>
            </a:xfrm>
            <a:prstGeom prst="ellipse">
              <a:avLst/>
            </a:prstGeom>
            <a:solidFill>
              <a:schemeClr val="bg2">
                <a:lumMod val="90000"/>
                <a:lumOff val="0"/>
              </a:schemeClr>
            </a:soli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675">
                  <a:solidFill>
                    <a:srgbClr val="FFFFFF"/>
                  </a:solidFill>
                  <a:latin typeface="Calibri" panose="020F0502020204030204" pitchFamily="34" charset="0"/>
                  <a:ea typeface="Gulim" panose="020B0600000101010101" pitchFamily="34" charset="-127"/>
                  <a:cs typeface="Times New Roman" panose="02020603050405020304" pitchFamily="18" charset="0"/>
                </a:rPr>
                <a:t>STA 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9" name="Oval 8"/>
            <p:cNvSpPr>
              <a:spLocks noChangeArrowheads="1"/>
            </p:cNvSpPr>
            <p:nvPr/>
          </p:nvSpPr>
          <p:spPr bwMode="auto">
            <a:xfrm>
              <a:off x="19954" y="1111"/>
              <a:ext cx="6128" cy="4572"/>
            </a:xfrm>
            <a:prstGeom prst="ellipse">
              <a:avLst/>
            </a:prstGeom>
            <a:gradFill rotWithShape="1">
              <a:gsLst>
                <a:gs pos="0">
                  <a:srgbClr val="2C5D98"/>
                </a:gs>
                <a:gs pos="80000">
                  <a:srgbClr val="3C7BC7"/>
                </a:gs>
                <a:gs pos="100000">
                  <a:srgbClr val="3A7CCB"/>
                </a:gs>
              </a:gsLst>
              <a:lin ang="16200000"/>
            </a:gra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750">
                  <a:solidFill>
                    <a:srgbClr val="FFFFFF"/>
                  </a:solidFill>
                  <a:latin typeface="Calibri" panose="020F0502020204030204" pitchFamily="34" charset="0"/>
                  <a:ea typeface="Gulim" panose="020B0600000101010101" pitchFamily="34" charset="-127"/>
                  <a:cs typeface="Times New Roman" panose="02020603050405020304" pitchFamily="18" charset="0"/>
                </a:rPr>
                <a:t>AP 2</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10" name="Oval 9"/>
            <p:cNvSpPr>
              <a:spLocks noChangeArrowheads="1"/>
            </p:cNvSpPr>
            <p:nvPr/>
          </p:nvSpPr>
          <p:spPr bwMode="auto">
            <a:xfrm>
              <a:off x="174" y="1127"/>
              <a:ext cx="6064" cy="4572"/>
            </a:xfrm>
            <a:prstGeom prst="ellipse">
              <a:avLst/>
            </a:prstGeom>
            <a:gradFill rotWithShape="1">
              <a:gsLst>
                <a:gs pos="0">
                  <a:srgbClr val="2C5D98"/>
                </a:gs>
                <a:gs pos="80000">
                  <a:srgbClr val="3C7BC7"/>
                </a:gs>
                <a:gs pos="100000">
                  <a:srgbClr val="3A7CCB"/>
                </a:gs>
              </a:gsLst>
              <a:lin ang="16200000"/>
            </a:gra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750">
                  <a:solidFill>
                    <a:srgbClr val="FFFFFF"/>
                  </a:solidFill>
                  <a:latin typeface="Calibri" panose="020F0502020204030204" pitchFamily="34" charset="0"/>
                  <a:ea typeface="Gulim" panose="020B0600000101010101" pitchFamily="34" charset="-127"/>
                  <a:cs typeface="Times New Roman" panose="02020603050405020304" pitchFamily="18" charset="0"/>
                </a:rPr>
                <a:t>AP1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11" name="Oval 10"/>
            <p:cNvSpPr>
              <a:spLocks noChangeArrowheads="1"/>
            </p:cNvSpPr>
            <p:nvPr/>
          </p:nvSpPr>
          <p:spPr bwMode="auto">
            <a:xfrm>
              <a:off x="0" y="5699"/>
              <a:ext cx="6794" cy="4572"/>
            </a:xfrm>
            <a:prstGeom prst="ellipse">
              <a:avLst/>
            </a:prstGeom>
            <a:solidFill>
              <a:schemeClr val="bg2">
                <a:lumMod val="90000"/>
                <a:lumOff val="0"/>
              </a:schemeClr>
            </a:solidFill>
            <a:ln w="9525">
              <a:solidFill>
                <a:schemeClr val="accent1">
                  <a:lumMod val="95000"/>
                  <a:lumOff val="0"/>
                </a:schemeClr>
              </a:solidFill>
              <a:round/>
              <a:headEnd/>
              <a:tailEnd/>
            </a:ln>
            <a:effectLst>
              <a:outerShdw dist="23000" dir="5400000" rotWithShape="0">
                <a:srgbClr val="000000">
                  <a:alpha val="34999"/>
                </a:srgbClr>
              </a:outerShdw>
            </a:effectLst>
          </p:spPr>
          <p:txBody>
            <a:bodyPr rot="0" vert="horz" wrap="square" lIns="68580" tIns="34290" rIns="68580" bIns="34290" anchor="ctr" anchorCtr="0" upright="1">
              <a:noAutofit/>
            </a:bodyPr>
            <a:lstStyle/>
            <a:p>
              <a:pPr algn="ctr" eaLnBrk="0" hangingPunct="0">
                <a:spcAft>
                  <a:spcPts val="0"/>
                </a:spcAft>
              </a:pPr>
              <a:r>
                <a:rPr lang="en-US" sz="750" dirty="0">
                  <a:solidFill>
                    <a:srgbClr val="FFFFFF"/>
                  </a:solidFill>
                  <a:latin typeface="Calibri" panose="020F0502020204030204" pitchFamily="34" charset="0"/>
                  <a:ea typeface="Gulim" panose="020B0600000101010101" pitchFamily="34" charset="-127"/>
                  <a:cs typeface="Times New Roman" panose="02020603050405020304" pitchFamily="18" charset="0"/>
                </a:rPr>
                <a:t>STA 2</a:t>
              </a:r>
              <a:endParaRPr lang="en-US" sz="900" dirty="0">
                <a:latin typeface="Gulim" panose="020B0600000101010101" pitchFamily="34" charset="-127"/>
                <a:ea typeface="Gulim" panose="020B0600000101010101" pitchFamily="34" charset="-127"/>
                <a:cs typeface="Gulim" panose="020B0600000101010101" pitchFamily="34" charset="-127"/>
              </a:endParaRPr>
            </a:p>
          </p:txBody>
        </p:sp>
        <p:cxnSp>
          <p:nvCxnSpPr>
            <p:cNvPr id="12" name="Straight Arrow Connector 11"/>
            <p:cNvCxnSpPr>
              <a:cxnSpLocks noChangeShapeType="1"/>
            </p:cNvCxnSpPr>
            <p:nvPr/>
          </p:nvCxnSpPr>
          <p:spPr bwMode="auto">
            <a:xfrm flipV="1">
              <a:off x="6794" y="5000"/>
              <a:ext cx="14065" cy="2985"/>
            </a:xfrm>
            <a:prstGeom prst="straightConnector1">
              <a:avLst/>
            </a:prstGeom>
            <a:noFill/>
            <a:ln w="25400">
              <a:solidFill>
                <a:schemeClr val="accent1">
                  <a:lumMod val="100000"/>
                  <a:lumOff val="0"/>
                </a:schemeClr>
              </a:solidFill>
              <a:round/>
              <a:headEnd type="arrow" w="med" len="med"/>
              <a:tailEnd/>
            </a:ln>
            <a:effectLst>
              <a:outerShdw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3" name="TextBox 15"/>
            <p:cNvSpPr txBox="1">
              <a:spLocks noChangeArrowheads="1"/>
            </p:cNvSpPr>
            <p:nvPr/>
          </p:nvSpPr>
          <p:spPr bwMode="auto">
            <a:xfrm>
              <a:off x="9095" y="0"/>
              <a:ext cx="2360" cy="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68580" tIns="34290" rIns="68580" bIns="34290" anchor="t" anchorCtr="0" upright="1">
              <a:sp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sp>
          <p:nvSpPr>
            <p:cNvPr id="14" name="TextBox 16"/>
            <p:cNvSpPr txBox="1">
              <a:spLocks noChangeArrowheads="1"/>
            </p:cNvSpPr>
            <p:nvPr/>
          </p:nvSpPr>
          <p:spPr bwMode="auto">
            <a:xfrm>
              <a:off x="11636" y="7494"/>
              <a:ext cx="2210" cy="2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68580" tIns="34290" rIns="68580" bIns="34290" anchor="t" anchorCtr="0" upright="1">
              <a:spAutoFit/>
            </a:bodyPr>
            <a:lstStyle/>
            <a:p>
              <a:pPr>
                <a:spcAft>
                  <a:spcPts val="0"/>
                </a:spcAft>
              </a:pPr>
              <a:r>
                <a:rPr lang="en-GB" sz="825">
                  <a:ea typeface="Times New Roman" panose="02020603050405020304" pitchFamily="18" charset="0"/>
                  <a:cs typeface="Gulim" panose="020B0600000101010101" pitchFamily="34" charset="-127"/>
                </a:rPr>
                <a:t> </a:t>
              </a:r>
              <a:endParaRPr lang="en-US" sz="825">
                <a:ea typeface="Times New Roman" panose="02020603050405020304" pitchFamily="18" charset="0"/>
                <a:cs typeface="Gulim" panose="020B0600000101010101" pitchFamily="34" charset="-127"/>
              </a:endParaRPr>
            </a:p>
          </p:txBody>
        </p:sp>
        <p:sp>
          <p:nvSpPr>
            <p:cNvPr id="15" name="TextBox 17"/>
            <p:cNvSpPr txBox="1">
              <a:spLocks noChangeArrowheads="1"/>
            </p:cNvSpPr>
            <p:nvPr/>
          </p:nvSpPr>
          <p:spPr bwMode="auto">
            <a:xfrm>
              <a:off x="10556" y="3398"/>
              <a:ext cx="2360" cy="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none" lIns="68580" tIns="34290" rIns="68580" bIns="34290" anchor="t" anchorCtr="0" upright="1">
              <a:sp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cxnSp>
          <p:nvCxnSpPr>
            <p:cNvPr id="16" name="Straight Arrow Connector 15"/>
            <p:cNvCxnSpPr>
              <a:cxnSpLocks noChangeShapeType="1"/>
            </p:cNvCxnSpPr>
            <p:nvPr/>
          </p:nvCxnSpPr>
          <p:spPr bwMode="auto">
            <a:xfrm flipH="1" flipV="1">
              <a:off x="6794" y="5318"/>
              <a:ext cx="12525" cy="2365"/>
            </a:xfrm>
            <a:prstGeom prst="straightConnector1">
              <a:avLst/>
            </a:prstGeom>
            <a:noFill/>
            <a:ln w="25400">
              <a:solidFill>
                <a:schemeClr val="accent1">
                  <a:lumMod val="100000"/>
                  <a:lumOff val="0"/>
                </a:schemeClr>
              </a:solidFill>
              <a:round/>
              <a:headEnd type="arrow" w="med" len="med"/>
              <a:tailEnd/>
            </a:ln>
            <a:effectLst>
              <a:outerShdw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7" name="TextBox 32"/>
            <p:cNvSpPr txBox="1">
              <a:spLocks noChangeArrowheads="1"/>
            </p:cNvSpPr>
            <p:nvPr/>
          </p:nvSpPr>
          <p:spPr bwMode="auto">
            <a:xfrm>
              <a:off x="1491" y="11699"/>
              <a:ext cx="38751" cy="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68580" tIns="34290" rIns="68580" bIns="34290" anchor="t" anchorCtr="0" upright="1">
              <a:spAutoFit/>
            </a:bodyPr>
            <a:lstStyle/>
            <a:p>
              <a:pPr eaLnBrk="0" hangingPunct="0">
                <a:spcAft>
                  <a:spcPts val="0"/>
                </a:spcAft>
              </a:pPr>
              <a:r>
                <a:rPr lang="en-US" sz="900">
                  <a:solidFill>
                    <a:srgbClr val="000000"/>
                  </a:solidFill>
                  <a:latin typeface="Gulim" panose="020B0600000101010101" pitchFamily="34" charset="-127"/>
                  <a:ea typeface="MS PGothic" panose="020B0600070205080204" pitchFamily="34" charset="-128"/>
                  <a:cs typeface="Times New Roman" panose="02020603050405020304" pitchFamily="18" charset="0"/>
                </a:rPr>
                <a:t>(AP1 and STA2 are essentially co-located)</a:t>
              </a:r>
              <a:endParaRPr lang="en-US" sz="900">
                <a:latin typeface="Gulim" panose="020B0600000101010101" pitchFamily="34" charset="-127"/>
                <a:ea typeface="Gulim" panose="020B0600000101010101" pitchFamily="34" charset="-127"/>
                <a:cs typeface="Gulim" panose="020B0600000101010101" pitchFamily="34" charset="-127"/>
              </a:endParaRPr>
            </a:p>
          </p:txBody>
        </p:sp>
      </p:grpSp>
      <p:sp>
        <p:nvSpPr>
          <p:cNvPr id="18"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19"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20"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r>
              <a:rPr lang="en-US" dirty="0" smtClean="0"/>
              <a:t>7</a:t>
            </a:r>
            <a:endParaRPr lang="en-US" dirty="0"/>
          </a:p>
        </p:txBody>
      </p:sp>
    </p:spTree>
    <p:extLst>
      <p:ext uri="{BB962C8B-B14F-4D97-AF65-F5344CB8AC3E}">
        <p14:creationId xmlns:p14="http://schemas.microsoft.com/office/powerpoint/2010/main" val="3660092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2a: Deferral Test 1</a:t>
            </a:r>
            <a:endParaRPr lang="en-US" dirty="0"/>
          </a:p>
        </p:txBody>
      </p:sp>
      <p:graphicFrame>
        <p:nvGraphicFramePr>
          <p:cNvPr id="10" name="Content Placeholder 3"/>
          <p:cNvGraphicFramePr>
            <a:graphicFrameLocks noGrp="1"/>
          </p:cNvGraphicFramePr>
          <p:nvPr>
            <p:ph idx="1"/>
            <p:extLst>
              <p:ext uri="{D42A27DB-BD31-4B8C-83A1-F6EECF244321}">
                <p14:modId xmlns:p14="http://schemas.microsoft.com/office/powerpoint/2010/main" val="1284676190"/>
              </p:ext>
            </p:extLst>
          </p:nvPr>
        </p:nvGraphicFramePr>
        <p:xfrm>
          <a:off x="1524000" y="1905000"/>
          <a:ext cx="6335818" cy="3733806"/>
        </p:xfrm>
        <a:graphic>
          <a:graphicData uri="http://schemas.openxmlformats.org/drawingml/2006/table">
            <a:tbl>
              <a:tblPr firstRow="1" bandRow="1">
                <a:tableStyleId>{16D9F66E-5EB9-4882-86FB-DCBF35E3C3E4}</a:tableStyleId>
              </a:tblPr>
              <a:tblGrid>
                <a:gridCol w="1476308"/>
                <a:gridCol w="1476308"/>
                <a:gridCol w="3383202"/>
              </a:tblGrid>
              <a:tr h="736702">
                <a:tc>
                  <a:txBody>
                    <a:bodyPr/>
                    <a:lstStyle/>
                    <a:p>
                      <a:pPr algn="ctr" fontAlgn="b"/>
                      <a:r>
                        <a:rPr lang="en-US" sz="1400" u="none" strike="noStrike" dirty="0">
                          <a:effectLst/>
                        </a:rPr>
                        <a:t>RTS/CTS</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Length</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DL Mean System </a:t>
                      </a:r>
                      <a:r>
                        <a:rPr lang="en-US" sz="1400" u="none" strike="noStrike" dirty="0" smtClean="0">
                          <a:effectLst/>
                        </a:rPr>
                        <a:t>T-Put (Mbps)</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rowSpan="4">
                  <a:txBody>
                    <a:bodyPr/>
                    <a:lstStyle/>
                    <a:p>
                      <a:pPr algn="ctr" fontAlgn="ctr"/>
                      <a:r>
                        <a:rPr lang="en-US" sz="1400" u="none" strike="noStrike" dirty="0">
                          <a:effectLst/>
                        </a:rPr>
                        <a:t>Off</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4.94</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1000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5.49</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1500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5.70</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5.81</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rowSpan="4">
                  <a:txBody>
                    <a:bodyPr/>
                    <a:lstStyle/>
                    <a:p>
                      <a:pPr algn="ctr" fontAlgn="ctr"/>
                      <a:r>
                        <a:rPr lang="en-US" sz="1400" u="none" strike="noStrike" dirty="0">
                          <a:effectLst/>
                        </a:rPr>
                        <a:t>On</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a:effectLst/>
                        </a:rPr>
                        <a:t>500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4.83</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1000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5.52</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dirty="0">
                          <a:effectLst/>
                        </a:rPr>
                        <a:t>1500</a:t>
                      </a:r>
                      <a:endParaRPr lang="en-US"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5.81</a:t>
                      </a:r>
                      <a:endParaRPr lang="en-US" sz="1400" b="0" i="0" u="none" strike="noStrike" dirty="0">
                        <a:solidFill>
                          <a:srgbClr val="000000"/>
                        </a:solidFill>
                        <a:effectLst/>
                        <a:latin typeface="Calibri" panose="020F0502020204030204" pitchFamily="34" charset="0"/>
                      </a:endParaRPr>
                    </a:p>
                  </a:txBody>
                  <a:tcPr marL="7144" marR="7144" marT="7144" marB="0" anchor="ctr"/>
                </a:tc>
              </a:tr>
              <a:tr h="374638">
                <a:tc vMerge="1">
                  <a:txBody>
                    <a:bodyPr/>
                    <a:lstStyle/>
                    <a:p>
                      <a:endParaRPr lang="en-US"/>
                    </a:p>
                  </a:txBody>
                  <a:tcPr/>
                </a:tc>
                <a:tc>
                  <a:txBody>
                    <a:bodyPr/>
                    <a:lstStyle/>
                    <a:p>
                      <a:pPr algn="ctr" fontAlgn="b"/>
                      <a:r>
                        <a:rPr lang="en-US" sz="1400" u="none" strike="noStrike">
                          <a:effectLst/>
                        </a:rPr>
                        <a:t>2000</a:t>
                      </a:r>
                      <a:endParaRPr lang="en-US"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fontAlgn="b"/>
                      <a:r>
                        <a:rPr lang="en-US" sz="1400" u="none" strike="noStrike" dirty="0" smtClean="0">
                          <a:effectLst/>
                        </a:rPr>
                        <a:t>5.96</a:t>
                      </a:r>
                      <a:endParaRPr lang="en-US" sz="1400" b="0" i="0" u="none" strike="noStrike" dirty="0">
                        <a:solidFill>
                          <a:srgbClr val="000000"/>
                        </a:solidFill>
                        <a:effectLst/>
                        <a:latin typeface="Calibri" panose="020F0502020204030204" pitchFamily="34" charset="0"/>
                      </a:endParaRPr>
                    </a:p>
                  </a:txBody>
                  <a:tcPr marL="7144" marR="7144" marT="7144" marB="0" anchor="ctr"/>
                </a:tc>
              </a:tr>
            </a:tbl>
          </a:graphicData>
        </a:graphic>
      </p:graphicFrame>
      <p:sp>
        <p:nvSpPr>
          <p:cNvPr id="4"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5"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6"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r>
              <a:rPr lang="en-US" dirty="0" smtClean="0"/>
              <a:t>8</a:t>
            </a:r>
            <a:endParaRPr lang="en-US" dirty="0"/>
          </a:p>
        </p:txBody>
      </p:sp>
    </p:spTree>
    <p:extLst>
      <p:ext uri="{BB962C8B-B14F-4D97-AF65-F5344CB8AC3E}">
        <p14:creationId xmlns:p14="http://schemas.microsoft.com/office/powerpoint/2010/main" val="3101507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2b: Deferral Test 2</a:t>
            </a:r>
            <a:endParaRPr lang="en-US" dirty="0"/>
          </a:p>
        </p:txBody>
      </p:sp>
      <p:sp>
        <p:nvSpPr>
          <p:cNvPr id="5" name="Content Placeholder 4"/>
          <p:cNvSpPr>
            <a:spLocks noGrp="1"/>
          </p:cNvSpPr>
          <p:nvPr>
            <p:ph idx="1"/>
          </p:nvPr>
        </p:nvSpPr>
        <p:spPr>
          <a:xfrm>
            <a:off x="401287" y="1408030"/>
            <a:ext cx="8212172" cy="4724400"/>
          </a:xfrm>
        </p:spPr>
        <p:txBody>
          <a:bodyPr>
            <a:noAutofit/>
          </a:bodyPr>
          <a:lstStyle/>
          <a:p>
            <a:r>
              <a:rPr lang="en-US" sz="1400" dirty="0" smtClean="0"/>
              <a:t>Goal:</a:t>
            </a:r>
          </a:p>
          <a:p>
            <a:pPr lvl="1"/>
            <a:r>
              <a:rPr lang="en-US" sz="1200" dirty="0" smtClean="0"/>
              <a:t>This test case is designed to verify whether the simulator can correctly  handle deferral procedure after collision happens with the existing of hidden nodes.</a:t>
            </a:r>
          </a:p>
          <a:p>
            <a:r>
              <a:rPr lang="en-US" sz="1400" dirty="0" smtClean="0"/>
              <a:t>Assumptions:</a:t>
            </a:r>
          </a:p>
          <a:p>
            <a:pPr lvl="1"/>
            <a:r>
              <a:rPr lang="en-US" sz="1200" dirty="0" smtClean="0"/>
              <a:t>AP1 and AP2 can not hear each other. ( ever) </a:t>
            </a:r>
          </a:p>
          <a:p>
            <a:pPr lvl="1"/>
            <a:r>
              <a:rPr lang="en-US" sz="1200" dirty="0" smtClean="0"/>
              <a:t>Interference Assumptions:</a:t>
            </a:r>
          </a:p>
          <a:p>
            <a:pPr lvl="2"/>
            <a:r>
              <a:rPr lang="en-US" sz="1100" dirty="0" smtClean="0"/>
              <a:t>If any part of an MPDU sees interference, that MPDU should fail</a:t>
            </a:r>
          </a:p>
          <a:p>
            <a:pPr lvl="2"/>
            <a:r>
              <a:rPr lang="en-US" sz="1100" dirty="0" smtClean="0"/>
              <a:t>If any part of a data  preamble sees interference, all MPDUs should fail</a:t>
            </a:r>
          </a:p>
          <a:p>
            <a:pPr lvl="2"/>
            <a:r>
              <a:rPr lang="en-US" sz="1100" dirty="0" smtClean="0"/>
              <a:t>If an MPDU, or data </a:t>
            </a:r>
            <a:r>
              <a:rPr lang="en-US" sz="1100" dirty="0" err="1" smtClean="0"/>
              <a:t>premable</a:t>
            </a:r>
            <a:r>
              <a:rPr lang="en-US" sz="1100" dirty="0" smtClean="0"/>
              <a:t> sees no interference, it should pass</a:t>
            </a:r>
          </a:p>
          <a:p>
            <a:pPr lvl="2"/>
            <a:r>
              <a:rPr lang="en-US" sz="1100" dirty="0" smtClean="0"/>
              <a:t>If an ACK overlaps with the transmission of an OBSS AP, the PER on the ACK should be 0. (i.e. the ACK should pass)</a:t>
            </a:r>
          </a:p>
          <a:p>
            <a:pPr lvl="1"/>
            <a:r>
              <a:rPr lang="en-US" sz="1200" dirty="0" err="1" smtClean="0"/>
              <a:t>Backoff</a:t>
            </a:r>
            <a:r>
              <a:rPr lang="en-US" sz="1200" dirty="0" smtClean="0"/>
              <a:t> </a:t>
            </a:r>
          </a:p>
          <a:p>
            <a:pPr lvl="2"/>
            <a:r>
              <a:rPr lang="en-US" sz="1100" dirty="0" smtClean="0"/>
              <a:t>If no ACK is received, the transmitter should double it’s CW.</a:t>
            </a:r>
          </a:p>
          <a:p>
            <a:pPr lvl="2"/>
            <a:r>
              <a:rPr lang="en-US" sz="1100" dirty="0" smtClean="0"/>
              <a:t>If an ACK is received, the transmitter should reset its CW  </a:t>
            </a:r>
          </a:p>
          <a:p>
            <a:pPr lvl="2"/>
            <a:r>
              <a:rPr lang="en-US" sz="1100" dirty="0" smtClean="0"/>
              <a:t>If no MPDUs are decoded, no ACK should be sent. 	</a:t>
            </a:r>
          </a:p>
          <a:p>
            <a:pPr lvl="2"/>
            <a:r>
              <a:rPr lang="en-US" sz="1100" dirty="0" smtClean="0"/>
              <a:t> After 10 missing ACKS, the CW should be reset.</a:t>
            </a:r>
          </a:p>
          <a:p>
            <a:pPr lvl="1"/>
            <a:r>
              <a:rPr lang="en-US" sz="1200" dirty="0" smtClean="0"/>
              <a:t> PER definition</a:t>
            </a:r>
          </a:p>
          <a:p>
            <a:pPr lvl="2"/>
            <a:r>
              <a:rPr lang="en-US" sz="1100" dirty="0" smtClean="0"/>
              <a:t>PER= 1-Acked data MPDUs/Total data MPDUs sent  </a:t>
            </a:r>
          </a:p>
          <a:p>
            <a:pPr lvl="2"/>
            <a:r>
              <a:rPr lang="en-US" sz="1100" dirty="0" smtClean="0"/>
              <a:t> TPUT can be computed from number of successfully </a:t>
            </a:r>
            <a:r>
              <a:rPr lang="en-US" sz="1100" dirty="0" err="1" smtClean="0"/>
              <a:t>ACKed</a:t>
            </a:r>
            <a:r>
              <a:rPr lang="en-US" sz="1100" dirty="0" smtClean="0"/>
              <a:t> MPDUs and the total time</a:t>
            </a:r>
          </a:p>
          <a:p>
            <a:pPr lvl="1"/>
            <a:r>
              <a:rPr lang="en-US" sz="1200" dirty="0" smtClean="0"/>
              <a:t> </a:t>
            </a:r>
            <a:r>
              <a:rPr lang="en-US" sz="1200" dirty="0" err="1" smtClean="0"/>
              <a:t>ACKed</a:t>
            </a:r>
            <a:r>
              <a:rPr lang="en-US" sz="1200" dirty="0" smtClean="0"/>
              <a:t> data MPDUs are  measured by the transmitters</a:t>
            </a:r>
            <a:endParaRPr lang="en-US" sz="1400" dirty="0" smtClean="0"/>
          </a:p>
          <a:p>
            <a:r>
              <a:rPr lang="en-US" sz="1400" dirty="0" smtClean="0"/>
              <a:t>Parameters:</a:t>
            </a:r>
          </a:p>
          <a:p>
            <a:pPr lvl="1"/>
            <a:r>
              <a:rPr lang="en-US" sz="1200" dirty="0" smtClean="0"/>
              <a:t>MSDU length:[1500Bytes]</a:t>
            </a:r>
          </a:p>
          <a:p>
            <a:pPr lvl="1"/>
            <a:r>
              <a:rPr lang="en-US" sz="1200" dirty="0" smtClean="0"/>
              <a:t>RTS/CTS [ OFF]</a:t>
            </a:r>
          </a:p>
          <a:p>
            <a:pPr lvl="1"/>
            <a:r>
              <a:rPr lang="en-US" sz="1200" dirty="0" smtClean="0"/>
              <a:t>MCS = [0] </a:t>
            </a:r>
          </a:p>
          <a:p>
            <a:endParaRPr lang="en-US" sz="1400" dirty="0"/>
          </a:p>
        </p:txBody>
      </p:sp>
      <p:grpSp>
        <p:nvGrpSpPr>
          <p:cNvPr id="6" name="Group 5"/>
          <p:cNvGrpSpPr>
            <a:grpSpLocks/>
          </p:cNvGrpSpPr>
          <p:nvPr/>
        </p:nvGrpSpPr>
        <p:grpSpPr>
          <a:xfrm>
            <a:off x="5334000" y="4993481"/>
            <a:ext cx="3505200" cy="1331119"/>
            <a:chOff x="0" y="0"/>
            <a:chExt cx="6980237" cy="998537"/>
          </a:xfrm>
        </p:grpSpPr>
        <p:sp>
          <p:nvSpPr>
            <p:cNvPr id="7" name="Oval 6"/>
            <p:cNvSpPr/>
            <p:nvPr/>
          </p:nvSpPr>
          <p:spPr>
            <a:xfrm>
              <a:off x="2782887" y="541337"/>
              <a:ext cx="722313" cy="457200"/>
            </a:xfrm>
            <a:prstGeom prst="ellipse">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525">
                  <a:solidFill>
                    <a:srgbClr val="FFFFFF"/>
                  </a:solidFill>
                  <a:ea typeface="Gulim" panose="020B0600000101010101" pitchFamily="34" charset="-127"/>
                  <a:cs typeface="Times New Roman" panose="02020603050405020304" pitchFamily="18" charset="0"/>
                </a:rPr>
                <a:t>STA 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8" name="Oval 7"/>
            <p:cNvSpPr/>
            <p:nvPr/>
          </p:nvSpPr>
          <p:spPr>
            <a:xfrm>
              <a:off x="6353175" y="227012"/>
              <a:ext cx="627062" cy="457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525">
                  <a:solidFill>
                    <a:srgbClr val="FFFFFF"/>
                  </a:solidFill>
                  <a:ea typeface="Gulim" panose="020B0600000101010101" pitchFamily="34" charset="-127"/>
                  <a:cs typeface="Times New Roman" panose="02020603050405020304" pitchFamily="18" charset="0"/>
                </a:rPr>
                <a:t>AP 2</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9" name="Oval 8"/>
            <p:cNvSpPr/>
            <p:nvPr/>
          </p:nvSpPr>
          <p:spPr>
            <a:xfrm>
              <a:off x="0" y="369887"/>
              <a:ext cx="566737" cy="4572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600">
                  <a:solidFill>
                    <a:srgbClr val="FFFFFF"/>
                  </a:solidFill>
                  <a:ea typeface="Gulim" panose="020B0600000101010101" pitchFamily="34" charset="-127"/>
                  <a:cs typeface="Times New Roman" panose="02020603050405020304" pitchFamily="18" charset="0"/>
                </a:rPr>
                <a:t>AP1</a:t>
              </a:r>
              <a:endParaRPr lang="en-US" sz="900">
                <a:latin typeface="Gulim" panose="020B0600000101010101" pitchFamily="34" charset="-127"/>
                <a:ea typeface="Gulim" panose="020B0600000101010101" pitchFamily="34" charset="-127"/>
                <a:cs typeface="Gulim" panose="020B0600000101010101" pitchFamily="34" charset="-127"/>
              </a:endParaRPr>
            </a:p>
          </p:txBody>
        </p:sp>
        <p:sp>
          <p:nvSpPr>
            <p:cNvPr id="10" name="Oval 9"/>
            <p:cNvSpPr/>
            <p:nvPr/>
          </p:nvSpPr>
          <p:spPr>
            <a:xfrm>
              <a:off x="2590800" y="60325"/>
              <a:ext cx="754062" cy="457200"/>
            </a:xfrm>
            <a:prstGeom prst="ellipse">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anchor="ctr"/>
            <a:lstStyle/>
            <a:p>
              <a:pPr algn="ctr" eaLnBrk="0" hangingPunct="0">
                <a:spcAft>
                  <a:spcPts val="0"/>
                </a:spcAft>
              </a:pPr>
              <a:r>
                <a:rPr lang="en-US" sz="525">
                  <a:solidFill>
                    <a:srgbClr val="FFFFFF"/>
                  </a:solidFill>
                  <a:ea typeface="Gulim" panose="020B0600000101010101" pitchFamily="34" charset="-127"/>
                  <a:cs typeface="Times New Roman" panose="02020603050405020304" pitchFamily="18" charset="0"/>
                </a:rPr>
                <a:t>STA 2</a:t>
              </a:r>
              <a:endParaRPr lang="en-US" sz="900">
                <a:latin typeface="Gulim" panose="020B0600000101010101" pitchFamily="34" charset="-127"/>
                <a:ea typeface="Gulim" panose="020B0600000101010101" pitchFamily="34" charset="-127"/>
                <a:cs typeface="Gulim" panose="020B0600000101010101" pitchFamily="34" charset="-127"/>
              </a:endParaRPr>
            </a:p>
          </p:txBody>
        </p:sp>
        <p:cxnSp>
          <p:nvCxnSpPr>
            <p:cNvPr id="11" name="Straight Arrow Connector 10"/>
            <p:cNvCxnSpPr>
              <a:stCxn id="10" idx="6"/>
            </p:cNvCxnSpPr>
            <p:nvPr/>
          </p:nvCxnSpPr>
          <p:spPr>
            <a:xfrm>
              <a:off x="3344862" y="288925"/>
              <a:ext cx="3008313" cy="207962"/>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2"/>
            </p:cNvCxnSpPr>
            <p:nvPr/>
          </p:nvCxnSpPr>
          <p:spPr>
            <a:xfrm flipH="1" flipV="1">
              <a:off x="452437" y="598487"/>
              <a:ext cx="2330450" cy="171450"/>
            </a:xfrm>
            <a:prstGeom prst="straightConnector1">
              <a:avLst/>
            </a:prstGeom>
            <a:ln>
              <a:headEnd type="arrow"/>
              <a:tailEnd type="none"/>
            </a:ln>
          </p:spPr>
          <p:style>
            <a:lnRef idx="2">
              <a:schemeClr val="accent1"/>
            </a:lnRef>
            <a:fillRef idx="0">
              <a:schemeClr val="accent1"/>
            </a:fillRef>
            <a:effectRef idx="1">
              <a:schemeClr val="accent1"/>
            </a:effectRef>
            <a:fontRef idx="minor">
              <a:schemeClr val="tx1"/>
            </a:fontRef>
          </p:style>
        </p:cxnSp>
        <p:sp>
          <p:nvSpPr>
            <p:cNvPr id="13" name="TextBox 16"/>
            <p:cNvSpPr txBox="1">
              <a:spLocks noChangeArrowheads="1"/>
            </p:cNvSpPr>
            <p:nvPr/>
          </p:nvSpPr>
          <p:spPr bwMode="auto">
            <a:xfrm>
              <a:off x="3817764" y="0"/>
              <a:ext cx="1185361"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sp>
          <p:nvSpPr>
            <p:cNvPr id="14" name="TextBox 17"/>
            <p:cNvSpPr txBox="1">
              <a:spLocks noChangeArrowheads="1"/>
            </p:cNvSpPr>
            <p:nvPr/>
          </p:nvSpPr>
          <p:spPr bwMode="auto">
            <a:xfrm>
              <a:off x="1425543" y="227012"/>
              <a:ext cx="881552" cy="371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eaLnBrk="0" hangingPunct="0">
                <a:spcAft>
                  <a:spcPts val="0"/>
                </a:spcAft>
              </a:pPr>
              <a:r>
                <a:rPr lang="en-US" sz="900">
                  <a:latin typeface="Gulim" panose="020B0600000101010101" pitchFamily="34" charset="-127"/>
                  <a:ea typeface="Gulim" panose="020B0600000101010101" pitchFamily="34" charset="-127"/>
                  <a:cs typeface="Gulim" panose="020B0600000101010101" pitchFamily="34" charset="-127"/>
                </a:rPr>
                <a:t> </a:t>
              </a:r>
            </a:p>
          </p:txBody>
        </p:sp>
      </p:grpSp>
      <p:sp>
        <p:nvSpPr>
          <p:cNvPr id="15" name="Date Placeholder 3"/>
          <p:cNvSpPr>
            <a:spLocks noGrp="1"/>
          </p:cNvSpPr>
          <p:nvPr>
            <p:ph type="dt" sz="quarter" idx="10"/>
          </p:nvPr>
        </p:nvSpPr>
        <p:spPr>
          <a:xfrm>
            <a:off x="696913" y="332601"/>
            <a:ext cx="1579600" cy="276999"/>
          </a:xfrm>
        </p:spPr>
        <p:txBody>
          <a:bodyPr/>
          <a:lstStyle/>
          <a:p>
            <a:pPr>
              <a:defRPr/>
            </a:pPr>
            <a:r>
              <a:rPr lang="en-US" dirty="0" smtClean="0"/>
              <a:t>September 2014</a:t>
            </a:r>
            <a:endParaRPr lang="en-US" dirty="0"/>
          </a:p>
        </p:txBody>
      </p:sp>
      <p:sp>
        <p:nvSpPr>
          <p:cNvPr id="16" name="Footer Placeholder 4"/>
          <p:cNvSpPr>
            <a:spLocks noGrp="1"/>
          </p:cNvSpPr>
          <p:nvPr>
            <p:ph type="ftr" sz="quarter" idx="11"/>
          </p:nvPr>
        </p:nvSpPr>
        <p:spPr>
          <a:xfrm>
            <a:off x="7672019" y="6475413"/>
            <a:ext cx="871906" cy="184666"/>
          </a:xfrm>
        </p:spPr>
        <p:txBody>
          <a:bodyPr/>
          <a:lstStyle/>
          <a:p>
            <a:pPr>
              <a:defRPr/>
            </a:pPr>
            <a:r>
              <a:rPr lang="en-US" dirty="0" smtClean="0"/>
              <a:t>Esa Tuomaala</a:t>
            </a:r>
            <a:endParaRPr lang="en-US" dirty="0"/>
          </a:p>
        </p:txBody>
      </p:sp>
      <p:sp>
        <p:nvSpPr>
          <p:cNvPr id="17" name="Slide Number Placeholder 2"/>
          <p:cNvSpPr>
            <a:spLocks noGrp="1"/>
          </p:cNvSpPr>
          <p:nvPr>
            <p:ph type="sldNum" sz="quarter" idx="12"/>
          </p:nvPr>
        </p:nvSpPr>
        <p:spPr>
          <a:xfrm>
            <a:off x="4393695" y="6475413"/>
            <a:ext cx="432811" cy="184666"/>
          </a:xfrm>
        </p:spPr>
        <p:txBody>
          <a:bodyPr/>
          <a:lstStyle/>
          <a:p>
            <a:pPr>
              <a:defRPr/>
            </a:pPr>
            <a:r>
              <a:rPr lang="en-US" dirty="0" smtClean="0"/>
              <a:t>Slide </a:t>
            </a:r>
            <a:fld id="{C1789BC7-C074-42CC-ADF8-5107DF6BD1C1}" type="slidenum">
              <a:rPr lang="en-US" smtClean="0"/>
              <a:pPr>
                <a:defRPr/>
              </a:pPr>
              <a:t>9</a:t>
            </a:fld>
            <a:endParaRPr lang="en-US" dirty="0"/>
          </a:p>
        </p:txBody>
      </p:sp>
    </p:spTree>
    <p:extLst>
      <p:ext uri="{BB962C8B-B14F-4D97-AF65-F5344CB8AC3E}">
        <p14:creationId xmlns:p14="http://schemas.microsoft.com/office/powerpoint/2010/main" val="115645847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171371</TotalTime>
  <Words>836</Words>
  <Application>Microsoft Office PowerPoint</Application>
  <PresentationFormat>On-screen Show (4:3)</PresentationFormat>
  <Paragraphs>221</Paragraphs>
  <Slides>10</Slides>
  <Notes>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9" baseType="lpstr">
      <vt:lpstr>Gulim</vt:lpstr>
      <vt:lpstr>MS PGothic</vt:lpstr>
      <vt:lpstr>Arial</vt:lpstr>
      <vt:lpstr>Arial</vt:lpstr>
      <vt:lpstr>Calibri</vt:lpstr>
      <vt:lpstr>Times New Roman</vt:lpstr>
      <vt:lpstr>802-11-Submission</vt:lpstr>
      <vt:lpstr>Custom Design</vt:lpstr>
      <vt:lpstr>Microsoft Word 97 - 2003 Document</vt:lpstr>
      <vt:lpstr>MAC Calibration Results for Tests 1 and 2</vt:lpstr>
      <vt:lpstr>Overview</vt:lpstr>
      <vt:lpstr>Test 1a:  MAC overhead without RTS/CTS</vt:lpstr>
      <vt:lpstr>Test 1a:  MAC overhead without RTS/CTS</vt:lpstr>
      <vt:lpstr>Test 1b:  MAC overhead with RTS/CTS</vt:lpstr>
      <vt:lpstr>Test 1b:  MAC overhead with RTS/CTS</vt:lpstr>
      <vt:lpstr>Test 2a: Deferral Test 1</vt:lpstr>
      <vt:lpstr>Test 2a: Deferral Test 1</vt:lpstr>
      <vt:lpstr>Test 2b: Deferral Test 2</vt:lpstr>
      <vt:lpstr>Test 2b: Deferral Test 2</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Tuomaala Esa (Nokia-CTO/Berkeley)</cp:lastModifiedBy>
  <cp:revision>1568</cp:revision>
  <cp:lastPrinted>1998-02-10T13:28:06Z</cp:lastPrinted>
  <dcterms:created xsi:type="dcterms:W3CDTF">2007-05-21T21:00:37Z</dcterms:created>
  <dcterms:modified xsi:type="dcterms:W3CDTF">2014-09-15T13:30:23Z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e628d3dd-4d9c-4d32-a90f-32e0b4016f05</vt:lpwstr>
  </property>
  <property fmtid="{D5CDD505-2E9C-101B-9397-08002B2CF9AE}" pid="4" name="NokiaConfidentiality">
    <vt:lpwstr>Public</vt:lpwstr>
  </property>
</Properties>
</file>