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3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7" r:id="rId11"/>
    <p:sldId id="278" r:id="rId12"/>
    <p:sldId id="279" r:id="rId13"/>
    <p:sldId id="281" r:id="rId14"/>
    <p:sldId id="284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-121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doc.: IEEE 802.11-14/1214r0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Page </a:t>
            </a:r>
            <a:fld id="{874EAC36-B2E6-4B38-9815-1826A777907E}" type="slidenum">
              <a:rPr lang="en-US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07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15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3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Leif Wilhelmsson,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802.11-14/1214r1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Impact </a:t>
            </a:r>
            <a:r>
              <a:rPr lang="en-GB" dirty="0"/>
              <a:t>of correlated shadowing in 802.11ax system </a:t>
            </a:r>
            <a:r>
              <a:rPr lang="en-GB" dirty="0" smtClean="0"/>
              <a:t>evaluations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432931"/>
              </p:ext>
            </p:extLst>
          </p:nvPr>
        </p:nvGraphicFramePr>
        <p:xfrm>
          <a:off x="606425" y="3088505"/>
          <a:ext cx="8091488" cy="545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19615" imgH="5550194" progId="Word.Document.8">
                  <p:embed/>
                </p:oleObj>
              </mc:Choice>
              <mc:Fallback>
                <p:oleObj name="Document" r:id="rId4" imgW="8219615" imgH="555019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3088505"/>
                        <a:ext cx="8091488" cy="5453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correlated shadow fading</a:t>
            </a:r>
            <a:br>
              <a:rPr lang="en-US" dirty="0" smtClean="0"/>
            </a:br>
            <a:r>
              <a:rPr lang="en-US" dirty="0" smtClean="0"/>
              <a:t>Test 2 – DL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3284984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the 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percentile the uncorrelated fading underestimates the SINR up to 5 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07676"/>
            <a:ext cx="52308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3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correlated shadow fading</a:t>
            </a:r>
            <a:br>
              <a:rPr lang="en-US" dirty="0" smtClean="0"/>
            </a:br>
            <a:r>
              <a:rPr lang="en-US" dirty="0" smtClean="0"/>
              <a:t>Test 3 – UL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2852936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At the 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percentile the uncorrelated fading underestimates the SINR up to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dB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32856"/>
            <a:ext cx="52308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9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113213"/>
          </a:xfrm>
        </p:spPr>
        <p:txBody>
          <a:bodyPr/>
          <a:lstStyle/>
          <a:p>
            <a:r>
              <a:rPr lang="en-US" b="0" dirty="0" smtClean="0"/>
              <a:t>It is proposed to use correlated shadowing in the systems evaluations to better reflect real world conditions</a:t>
            </a:r>
          </a:p>
          <a:p>
            <a:r>
              <a:rPr lang="en-US" b="0" dirty="0" smtClean="0"/>
              <a:t>It is proposed to calculated the shadowing for the individual links by:</a:t>
            </a:r>
          </a:p>
          <a:p>
            <a:r>
              <a:rPr lang="en-US" b="0" dirty="0"/>
              <a:t>	</a:t>
            </a:r>
            <a:r>
              <a:rPr lang="en-US" b="0" dirty="0" smtClean="0"/>
              <a:t>1) Generating a map for the scenario where a shadowing value is associated with a location, and where the correlation in spatial domain is achieved by filtering</a:t>
            </a:r>
          </a:p>
          <a:p>
            <a:r>
              <a:rPr lang="en-US" b="0" dirty="0"/>
              <a:t>	</a:t>
            </a:r>
            <a:r>
              <a:rPr lang="en-US" b="0" dirty="0" smtClean="0"/>
              <a:t>2)  For each link calculate the shadowing by the average of the shadowing values as the corresponding nodes</a:t>
            </a:r>
          </a:p>
          <a:p>
            <a:r>
              <a:rPr lang="en-US" b="0" dirty="0" smtClean="0"/>
              <a:t>What correlation distance to use is still TBD, and it is expected that different scenarios will need different values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9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40817"/>
            <a:ext cx="8208912" cy="4208463"/>
          </a:xfrm>
          <a:ln/>
        </p:spPr>
        <p:txBody>
          <a:bodyPr/>
          <a:lstStyle/>
          <a:p>
            <a:r>
              <a:rPr lang="en-US" sz="1800" b="0" dirty="0"/>
              <a:t>[1]</a:t>
            </a:r>
            <a:r>
              <a:rPr lang="en-GB" sz="1800" b="0" dirty="0"/>
              <a:t> </a:t>
            </a:r>
            <a:r>
              <a:rPr lang="en-GB" sz="1800" b="0" dirty="0" smtClean="0"/>
              <a:t>“Path loss model for scenario 1”, N. Jindal and R. </a:t>
            </a:r>
            <a:r>
              <a:rPr lang="en-GB" sz="1800" b="0" dirty="0" err="1" smtClean="0"/>
              <a:t>Porat</a:t>
            </a:r>
            <a:r>
              <a:rPr lang="en-GB" sz="1800" b="0" dirty="0" smtClean="0"/>
              <a:t>, IEEE 802.11-14/0577r1</a:t>
            </a:r>
          </a:p>
          <a:p>
            <a:r>
              <a:rPr lang="en-GB" sz="1800" b="0" dirty="0" smtClean="0"/>
              <a:t>[2] “11ax evaluation methodology”, R. </a:t>
            </a:r>
            <a:r>
              <a:rPr lang="en-GB" sz="1800" b="0" dirty="0" err="1" smtClean="0"/>
              <a:t>Porat</a:t>
            </a:r>
            <a:r>
              <a:rPr lang="en-GB" sz="1800" b="0" dirty="0" smtClean="0"/>
              <a:t> et al</a:t>
            </a:r>
            <a:r>
              <a:rPr lang="en-GB" sz="1800" b="0" dirty="0"/>
              <a:t>., IEEE </a:t>
            </a:r>
            <a:r>
              <a:rPr lang="en-GB" sz="1800" b="0" dirty="0" smtClean="0"/>
              <a:t>802.11-14/0571r3</a:t>
            </a:r>
          </a:p>
          <a:p>
            <a:r>
              <a:rPr lang="en-GB" sz="1800" b="0" dirty="0" smtClean="0"/>
              <a:t>[3] “Box 1 and Box 2 calibration results”, N. Jindal et al., </a:t>
            </a:r>
            <a:r>
              <a:rPr lang="en-GB" sz="1800" b="0" dirty="0"/>
              <a:t>IEEE </a:t>
            </a:r>
            <a:r>
              <a:rPr lang="en-GB" sz="1800" b="0" dirty="0" smtClean="0"/>
              <a:t>802.11-14/0800r15</a:t>
            </a:r>
          </a:p>
          <a:p>
            <a:r>
              <a:rPr lang="en-GB" sz="1800" b="0" dirty="0" smtClean="0"/>
              <a:t>[4] “</a:t>
            </a:r>
            <a:r>
              <a:rPr lang="en-GB" sz="1800" b="0" dirty="0" err="1" smtClean="0"/>
              <a:t>TGax</a:t>
            </a:r>
            <a:r>
              <a:rPr lang="en-GB" sz="1800" b="0" dirty="0" smtClean="0"/>
              <a:t> simulation scenarios”, S. Merlin et </a:t>
            </a:r>
            <a:r>
              <a:rPr lang="en-GB" sz="1800" b="0" dirty="0"/>
              <a:t>al., IEEE </a:t>
            </a:r>
            <a:r>
              <a:rPr lang="en-GB" sz="1800" b="0" dirty="0" smtClean="0"/>
              <a:t>802.11-14/0980r0 </a:t>
            </a:r>
          </a:p>
          <a:p>
            <a:r>
              <a:rPr lang="en-GB" sz="1800" b="0" dirty="0" smtClean="0"/>
              <a:t>[5] “Correlation model for shadow fading in mobile radio systems”, M. </a:t>
            </a:r>
            <a:r>
              <a:rPr lang="en-GB" sz="1800" b="0" dirty="0" err="1" smtClean="0"/>
              <a:t>Gudmundson</a:t>
            </a:r>
            <a:r>
              <a:rPr lang="en-GB" sz="1800" b="0" dirty="0" smtClean="0"/>
              <a:t>, </a:t>
            </a:r>
            <a:r>
              <a:rPr lang="en-GB" sz="1800" b="0" i="1" dirty="0" smtClean="0"/>
              <a:t>Electronic Letter</a:t>
            </a:r>
            <a:r>
              <a:rPr lang="en-US" sz="1800" b="0" i="1" dirty="0" smtClean="0"/>
              <a:t>s,</a:t>
            </a:r>
            <a:r>
              <a:rPr lang="en-US" sz="1800" dirty="0" smtClean="0"/>
              <a:t>	</a:t>
            </a:r>
            <a:r>
              <a:rPr lang="en-US" sz="1800" b="0" dirty="0" smtClean="0"/>
              <a:t>pp. 2145-2146, </a:t>
            </a:r>
            <a:r>
              <a:rPr lang="en-US" sz="1800" b="0" dirty="0"/>
              <a:t>November, 1991</a:t>
            </a:r>
            <a:r>
              <a:rPr lang="en-US" sz="1800" b="0" dirty="0" smtClean="0"/>
              <a:t>.</a:t>
            </a:r>
          </a:p>
          <a:p>
            <a:r>
              <a:rPr lang="en-US" sz="1800" b="0" dirty="0" smtClean="0"/>
              <a:t>[6] “</a:t>
            </a:r>
            <a:r>
              <a:rPr lang="en-US" sz="1800" b="0" dirty="0"/>
              <a:t>Further advancements for E-UTRA physical layer aspects</a:t>
            </a:r>
            <a:r>
              <a:rPr lang="en-US" sz="1800" b="0" dirty="0" smtClean="0"/>
              <a:t>”, </a:t>
            </a:r>
            <a:r>
              <a:rPr lang="en-US" sz="1800" b="0" dirty="0"/>
              <a:t>3GPP </a:t>
            </a:r>
            <a:r>
              <a:rPr lang="en-US" sz="1800" b="0" dirty="0" smtClean="0"/>
              <a:t>TR-36-814</a:t>
            </a:r>
          </a:p>
          <a:p>
            <a:r>
              <a:rPr lang="en-US" sz="1800" b="0" dirty="0" smtClean="0"/>
              <a:t>[7]  “Coordinated multi-point operation for LTE physical layer  aspects”, 3GPP </a:t>
            </a:r>
            <a:r>
              <a:rPr lang="en-US" sz="1800" b="0" dirty="0"/>
              <a:t>TR 36.819 </a:t>
            </a:r>
            <a:r>
              <a:rPr lang="en-US" sz="1800" b="0" dirty="0" smtClean="0"/>
              <a:t>v11.0</a:t>
            </a:r>
            <a:endParaRPr lang="en-US" sz="1800" b="0" dirty="0"/>
          </a:p>
          <a:p>
            <a:r>
              <a:rPr lang="en-US" sz="1800" b="0" dirty="0" smtClean="0"/>
              <a:t>[8]  “Correlation properties of large scale fading based on indoor measurements”,</a:t>
            </a:r>
            <a:r>
              <a:rPr lang="en-US" sz="1800" dirty="0"/>
              <a:t> </a:t>
            </a:r>
            <a:r>
              <a:rPr lang="en-US" sz="1800" b="0" dirty="0"/>
              <a:t>N. </a:t>
            </a:r>
            <a:r>
              <a:rPr lang="en-US" sz="1800" b="0" dirty="0" err="1"/>
              <a:t>Jalden</a:t>
            </a:r>
            <a:r>
              <a:rPr lang="en-US" sz="1800" b="0" dirty="0"/>
              <a:t>, P. Zetterberg, B. </a:t>
            </a:r>
            <a:r>
              <a:rPr lang="en-US" sz="1800" b="0" dirty="0" err="1"/>
              <a:t>Ottersten</a:t>
            </a:r>
            <a:r>
              <a:rPr lang="en-US" sz="1800" b="0" dirty="0"/>
              <a:t>, A. Hong, and R. </a:t>
            </a:r>
            <a:r>
              <a:rPr lang="en-US" sz="1800" b="0" dirty="0" err="1"/>
              <a:t>Thoma</a:t>
            </a:r>
            <a:r>
              <a:rPr lang="en-US" sz="1800" b="0" dirty="0" smtClean="0"/>
              <a:t>̈, </a:t>
            </a:r>
            <a:r>
              <a:rPr lang="en-US" sz="1800" b="0" i="1" dirty="0" smtClean="0"/>
              <a:t>IEEE WCNC</a:t>
            </a:r>
            <a:r>
              <a:rPr lang="en-US" sz="1800" b="0" dirty="0" smtClean="0"/>
              <a:t>, March 2007 </a:t>
            </a:r>
            <a:endParaRPr lang="en-US" sz="1800" b="0" dirty="0"/>
          </a:p>
          <a:p>
            <a:r>
              <a:rPr lang="en-US" sz="1800" b="0" dirty="0" smtClean="0"/>
              <a:t>[9] “IEEE 802.11ax channel model document”, J. Liu et al. </a:t>
            </a:r>
            <a:r>
              <a:rPr lang="en-GB" sz="1800" b="0" dirty="0"/>
              <a:t>IEEE </a:t>
            </a:r>
            <a:r>
              <a:rPr lang="en-GB" sz="1800" b="0" dirty="0" smtClean="0"/>
              <a:t>802.11-14/0882r11</a:t>
            </a:r>
            <a:endParaRPr lang="en-US" sz="1800" b="0" dirty="0"/>
          </a:p>
          <a:p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480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March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3132138" y="3248025"/>
            <a:ext cx="264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BACKUP SLIDES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901F8C0-AE70-4EC7-937F-97DB970F38A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7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072198" y="6475413"/>
            <a:ext cx="247014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15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Numerical examples: Box 1 calibrations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32288"/>
          </a:xfrm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In our system simulator we have implemented the Enterprise scenario (ss2) [1] and evaluated the five tests specified for the Box 1 calibration as described in [2].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Results are compared to those from other companies compiled in [3] in case of uncorrelated shadowing.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The simulations are then redone, but with correlated shadowing to see the impact. For purpose of illustration we have used correlation distance 1m and 10m.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5478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71" y="2229475"/>
            <a:ext cx="4025923" cy="292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29475"/>
            <a:ext cx="4121942" cy="2934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6239" y="1700808"/>
            <a:ext cx="9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00808"/>
            <a:ext cx="9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9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6239" y="1700808"/>
            <a:ext cx="9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00808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4 DL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94" y="2564904"/>
            <a:ext cx="4104456" cy="29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4904"/>
            <a:ext cx="4104456" cy="29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9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06239" y="1700808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4 UL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700808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5 DL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06" y="2708920"/>
            <a:ext cx="354698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173" y="2524125"/>
            <a:ext cx="374205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47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471421"/>
            <a:ext cx="7494588" cy="1085371"/>
          </a:xfrm>
        </p:spPr>
        <p:txBody>
          <a:bodyPr/>
          <a:lstStyle/>
          <a:p>
            <a:r>
              <a:rPr lang="en-US" dirty="0" smtClean="0"/>
              <a:t>Box 1calibraiton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1883415"/>
            <a:ext cx="1410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5 UL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51152"/>
            <a:ext cx="4712344" cy="325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Leif Wilhelmsson,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this contribution we </a:t>
            </a:r>
            <a:r>
              <a:rPr lang="en-US" b="0" dirty="0" smtClean="0"/>
              <a:t>compare some simulation results for Box 1 calibration with what is obtained if one instead of uncorrelated shadowing would account for spatial correlation.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For the edge users (5%-tile) a significant difference is seen.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We </a:t>
            </a:r>
            <a:r>
              <a:rPr lang="en-US" b="0" dirty="0"/>
              <a:t>also propose </a:t>
            </a:r>
            <a:r>
              <a:rPr lang="en-US" b="0" dirty="0" smtClean="0"/>
              <a:t>a simple way to </a:t>
            </a:r>
            <a:r>
              <a:rPr lang="en-US" b="0" dirty="0"/>
              <a:t>implement </a:t>
            </a:r>
            <a:r>
              <a:rPr lang="en-US" b="0" dirty="0" smtClean="0"/>
              <a:t>correlated shadowing in system simulators</a:t>
            </a:r>
            <a:endParaRPr lang="en-US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7641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6800" rIns="90000" bIns="46800"/>
          <a:lstStyle/>
          <a:p>
            <a:r>
              <a:rPr lang="en-US" dirty="0" smtClean="0"/>
              <a:t>Contents</a:t>
            </a:r>
          </a:p>
        </p:txBody>
      </p:sp>
      <p:sp>
        <p:nvSpPr>
          <p:cNvPr id="512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90656" cy="4113213"/>
          </a:xfrm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Background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endParaRPr lang="en-US" dirty="0" smtClean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Uncorrelated vs. Correlated </a:t>
            </a:r>
            <a:r>
              <a:rPr lang="en-US" dirty="0" smtClean="0">
                <a:ea typeface="MS PGothic" pitchFamily="34" charset="-128"/>
              </a:rPr>
              <a:t>Shadowing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endParaRPr lang="en-US" dirty="0" smtClean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Some numerical examples for Box1, Enterprise </a:t>
            </a:r>
            <a:r>
              <a:rPr lang="en-US" dirty="0" smtClean="0">
                <a:ea typeface="MS PGothic" pitchFamily="34" charset="-128"/>
              </a:rPr>
              <a:t>scenario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endParaRPr lang="en-US" dirty="0" smtClean="0">
              <a:ea typeface="MS PGothic" pitchFamily="34" charset="-128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 smtClean="0">
                <a:ea typeface="MS PGothic" pitchFamily="34" charset="-128"/>
              </a:rPr>
              <a:t>Proposal </a:t>
            </a:r>
            <a:r>
              <a:rPr lang="en-US" dirty="0">
                <a:ea typeface="MS PGothic" pitchFamily="34" charset="-128"/>
              </a:rPr>
              <a:t>for how to model correlated shadowing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ea typeface="MS PGothic" pitchFamily="34" charset="-128"/>
              </a:rPr>
              <a:t>Correlation Map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ea typeface="MS PGothic" pitchFamily="34" charset="-128"/>
              </a:rPr>
              <a:t>Calculation of link shadowing </a:t>
            </a:r>
            <a:r>
              <a:rPr lang="en-US" dirty="0" smtClean="0">
                <a:ea typeface="MS PGothic" pitchFamily="34" charset="-128"/>
              </a:rPr>
              <a:t>component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22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In [1], it was argued that uncorrelated shadowing may give unrealistic results. In an attempt to somewhat reduce this issue it was proposed to reduce the variance of the shadowing for LNOS  </a:t>
            </a:r>
          </a:p>
          <a:p>
            <a:r>
              <a:rPr lang="en-US" sz="2000" b="0" dirty="0" smtClean="0"/>
              <a:t>In  [9], uncorrelated shadowing is still assumed, and it has been decided not to solve the above issue by changing parameters in well-established models</a:t>
            </a:r>
          </a:p>
          <a:p>
            <a:r>
              <a:rPr lang="en-US" sz="2000" b="0" dirty="0" smtClean="0"/>
              <a:t>In [2] significant efforts are made to ensure accurate results. For instance by considering SINR on individual sub-carriers rather than just average </a:t>
            </a:r>
            <a:r>
              <a:rPr lang="en-US" sz="2000" b="0" dirty="0" err="1" smtClean="0"/>
              <a:t>pathloss</a:t>
            </a:r>
            <a:r>
              <a:rPr lang="en-US" sz="2000" b="0" dirty="0" smtClean="0"/>
              <a:t>. To motivate these efforts it seems appropriate not to oversimplify other parts and by that somewhat reduce the significance of the obtained numerical results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Leif Wilhelmsson, Ericsson AB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79DA01B-72C1-49F9-8104-D62EC862E77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3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Freeform 8"/>
          <p:cNvSpPr>
            <a:spLocks noChangeAspect="1" noEditPoints="1"/>
          </p:cNvSpPr>
          <p:nvPr/>
        </p:nvSpPr>
        <p:spPr bwMode="auto">
          <a:xfrm>
            <a:off x="3670300" y="5219700"/>
            <a:ext cx="422275" cy="609600"/>
          </a:xfrm>
          <a:custGeom>
            <a:avLst/>
            <a:gdLst>
              <a:gd name="T0" fmla="*/ 2147483647 w 325"/>
              <a:gd name="T1" fmla="*/ 2147483647 h 468"/>
              <a:gd name="T2" fmla="*/ 2147483647 w 325"/>
              <a:gd name="T3" fmla="*/ 2147483647 h 468"/>
              <a:gd name="T4" fmla="*/ 2147483647 w 325"/>
              <a:gd name="T5" fmla="*/ 2147483647 h 468"/>
              <a:gd name="T6" fmla="*/ 2147483647 w 325"/>
              <a:gd name="T7" fmla="*/ 2147483647 h 468"/>
              <a:gd name="T8" fmla="*/ 2147483647 w 325"/>
              <a:gd name="T9" fmla="*/ 2147483647 h 468"/>
              <a:gd name="T10" fmla="*/ 2147483647 w 325"/>
              <a:gd name="T11" fmla="*/ 2147483647 h 468"/>
              <a:gd name="T12" fmla="*/ 2147483647 w 325"/>
              <a:gd name="T13" fmla="*/ 2147483647 h 468"/>
              <a:gd name="T14" fmla="*/ 2147483647 w 325"/>
              <a:gd name="T15" fmla="*/ 2147483647 h 468"/>
              <a:gd name="T16" fmla="*/ 2147483647 w 325"/>
              <a:gd name="T17" fmla="*/ 2147483647 h 468"/>
              <a:gd name="T18" fmla="*/ 2147483647 w 325"/>
              <a:gd name="T19" fmla="*/ 2147483647 h 468"/>
              <a:gd name="T20" fmla="*/ 2147483647 w 325"/>
              <a:gd name="T21" fmla="*/ 2147483647 h 468"/>
              <a:gd name="T22" fmla="*/ 2147483647 w 325"/>
              <a:gd name="T23" fmla="*/ 2147483647 h 468"/>
              <a:gd name="T24" fmla="*/ 2147483647 w 325"/>
              <a:gd name="T25" fmla="*/ 2147483647 h 468"/>
              <a:gd name="T26" fmla="*/ 2147483647 w 325"/>
              <a:gd name="T27" fmla="*/ 0 h 468"/>
              <a:gd name="T28" fmla="*/ 0 w 325"/>
              <a:gd name="T29" fmla="*/ 2147483647 h 468"/>
              <a:gd name="T30" fmla="*/ 2147483647 w 325"/>
              <a:gd name="T31" fmla="*/ 2147483647 h 468"/>
              <a:gd name="T32" fmla="*/ 2147483647 w 325"/>
              <a:gd name="T33" fmla="*/ 2147483647 h 468"/>
              <a:gd name="T34" fmla="*/ 2147483647 w 325"/>
              <a:gd name="T35" fmla="*/ 2147483647 h 468"/>
              <a:gd name="T36" fmla="*/ 2147483647 w 325"/>
              <a:gd name="T37" fmla="*/ 2147483647 h 468"/>
              <a:gd name="T38" fmla="*/ 2147483647 w 325"/>
              <a:gd name="T39" fmla="*/ 2147483647 h 468"/>
              <a:gd name="T40" fmla="*/ 2147483647 w 325"/>
              <a:gd name="T41" fmla="*/ 2147483647 h 468"/>
              <a:gd name="T42" fmla="*/ 2147483647 w 325"/>
              <a:gd name="T43" fmla="*/ 2147483647 h 468"/>
              <a:gd name="T44" fmla="*/ 2147483647 w 325"/>
              <a:gd name="T45" fmla="*/ 2147483647 h 468"/>
              <a:gd name="T46" fmla="*/ 2147483647 w 325"/>
              <a:gd name="T47" fmla="*/ 2147483647 h 468"/>
              <a:gd name="T48" fmla="*/ 2147483647 w 325"/>
              <a:gd name="T49" fmla="*/ 2147483647 h 468"/>
              <a:gd name="T50" fmla="*/ 2147483647 w 325"/>
              <a:gd name="T51" fmla="*/ 2147483647 h 468"/>
              <a:gd name="T52" fmla="*/ 2147483647 w 325"/>
              <a:gd name="T53" fmla="*/ 2147483647 h 468"/>
              <a:gd name="T54" fmla="*/ 2147483647 w 325"/>
              <a:gd name="T55" fmla="*/ 2147483647 h 468"/>
              <a:gd name="T56" fmla="*/ 2147483647 w 325"/>
              <a:gd name="T57" fmla="*/ 2147483647 h 468"/>
              <a:gd name="T58" fmla="*/ 2147483647 w 325"/>
              <a:gd name="T59" fmla="*/ 2147483647 h 468"/>
              <a:gd name="T60" fmla="*/ 2147483647 w 325"/>
              <a:gd name="T61" fmla="*/ 2147483647 h 468"/>
              <a:gd name="T62" fmla="*/ 2147483647 w 325"/>
              <a:gd name="T63" fmla="*/ 2147483647 h 468"/>
              <a:gd name="T64" fmla="*/ 2147483647 w 325"/>
              <a:gd name="T65" fmla="*/ 2147483647 h 468"/>
              <a:gd name="T66" fmla="*/ 2147483647 w 325"/>
              <a:gd name="T67" fmla="*/ 2147483647 h 468"/>
              <a:gd name="T68" fmla="*/ 2147483647 w 325"/>
              <a:gd name="T69" fmla="*/ 2147483647 h 468"/>
              <a:gd name="T70" fmla="*/ 2147483647 w 325"/>
              <a:gd name="T71" fmla="*/ 2147483647 h 468"/>
              <a:gd name="T72" fmla="*/ 2147483647 w 325"/>
              <a:gd name="T73" fmla="*/ 2147483647 h 468"/>
              <a:gd name="T74" fmla="*/ 2147483647 w 325"/>
              <a:gd name="T75" fmla="*/ 2147483647 h 468"/>
              <a:gd name="T76" fmla="*/ 2147483647 w 325"/>
              <a:gd name="T77" fmla="*/ 2147483647 h 468"/>
              <a:gd name="T78" fmla="*/ 2147483647 w 325"/>
              <a:gd name="T79" fmla="*/ 2147483647 h 468"/>
              <a:gd name="T80" fmla="*/ 2147483647 w 325"/>
              <a:gd name="T81" fmla="*/ 2147483647 h 468"/>
              <a:gd name="T82" fmla="*/ 2147483647 w 325"/>
              <a:gd name="T83" fmla="*/ 2147483647 h 468"/>
              <a:gd name="T84" fmla="*/ 2147483647 w 325"/>
              <a:gd name="T85" fmla="*/ 2147483647 h 468"/>
              <a:gd name="T86" fmla="*/ 2147483647 w 325"/>
              <a:gd name="T87" fmla="*/ 2147483647 h 468"/>
              <a:gd name="T88" fmla="*/ 2147483647 w 325"/>
              <a:gd name="T89" fmla="*/ 2147483647 h 468"/>
              <a:gd name="T90" fmla="*/ 2147483647 w 325"/>
              <a:gd name="T91" fmla="*/ 2147483647 h 468"/>
              <a:gd name="T92" fmla="*/ 2147483647 w 325"/>
              <a:gd name="T93" fmla="*/ 2147483647 h 468"/>
              <a:gd name="T94" fmla="*/ 2147483647 w 325"/>
              <a:gd name="T95" fmla="*/ 2147483647 h 468"/>
              <a:gd name="T96" fmla="*/ 2147483647 w 325"/>
              <a:gd name="T97" fmla="*/ 2147483647 h 468"/>
              <a:gd name="T98" fmla="*/ 2147483647 w 325"/>
              <a:gd name="T99" fmla="*/ 2147483647 h 468"/>
              <a:gd name="T100" fmla="*/ 2147483647 w 325"/>
              <a:gd name="T101" fmla="*/ 2147483647 h 4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25" h="468">
                <a:moveTo>
                  <a:pt x="304" y="257"/>
                </a:moveTo>
                <a:cubicBezTo>
                  <a:pt x="304" y="79"/>
                  <a:pt x="304" y="79"/>
                  <a:pt x="304" y="79"/>
                </a:cubicBezTo>
                <a:cubicBezTo>
                  <a:pt x="304" y="74"/>
                  <a:pt x="301" y="71"/>
                  <a:pt x="296" y="71"/>
                </a:cubicBezTo>
                <a:cubicBezTo>
                  <a:pt x="292" y="71"/>
                  <a:pt x="288" y="74"/>
                  <a:pt x="288" y="79"/>
                </a:cubicBezTo>
                <a:cubicBezTo>
                  <a:pt x="288" y="257"/>
                  <a:pt x="288" y="257"/>
                  <a:pt x="288" y="257"/>
                </a:cubicBezTo>
                <a:cubicBezTo>
                  <a:pt x="286" y="258"/>
                  <a:pt x="283" y="259"/>
                  <a:pt x="281" y="261"/>
                </a:cubicBezTo>
                <a:cubicBezTo>
                  <a:pt x="279" y="258"/>
                  <a:pt x="276" y="255"/>
                  <a:pt x="273" y="253"/>
                </a:cubicBezTo>
                <a:cubicBezTo>
                  <a:pt x="273" y="53"/>
                  <a:pt x="273" y="53"/>
                  <a:pt x="273" y="53"/>
                </a:cubicBezTo>
                <a:cubicBezTo>
                  <a:pt x="273" y="40"/>
                  <a:pt x="265" y="32"/>
                  <a:pt x="252" y="32"/>
                </a:cubicBezTo>
                <a:cubicBezTo>
                  <a:pt x="53" y="32"/>
                  <a:pt x="53" y="32"/>
                  <a:pt x="53" y="32"/>
                </a:cubicBezTo>
                <a:cubicBezTo>
                  <a:pt x="40" y="32"/>
                  <a:pt x="32" y="40"/>
                  <a:pt x="32" y="53"/>
                </a:cubicBezTo>
                <a:cubicBezTo>
                  <a:pt x="32" y="328"/>
                  <a:pt x="32" y="328"/>
                  <a:pt x="32" y="328"/>
                </a:cubicBezTo>
                <a:cubicBezTo>
                  <a:pt x="32" y="342"/>
                  <a:pt x="39" y="349"/>
                  <a:pt x="53" y="349"/>
                </a:cubicBezTo>
                <a:cubicBezTo>
                  <a:pt x="107" y="349"/>
                  <a:pt x="107" y="349"/>
                  <a:pt x="107" y="349"/>
                </a:cubicBezTo>
                <a:cubicBezTo>
                  <a:pt x="110" y="363"/>
                  <a:pt x="114" y="375"/>
                  <a:pt x="118" y="385"/>
                </a:cubicBezTo>
                <a:cubicBezTo>
                  <a:pt x="119" y="387"/>
                  <a:pt x="121" y="390"/>
                  <a:pt x="122" y="393"/>
                </a:cubicBezTo>
                <a:cubicBezTo>
                  <a:pt x="31" y="393"/>
                  <a:pt x="31" y="393"/>
                  <a:pt x="31" y="393"/>
                </a:cubicBezTo>
                <a:cubicBezTo>
                  <a:pt x="23" y="393"/>
                  <a:pt x="16" y="387"/>
                  <a:pt x="16" y="379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27"/>
                  <a:pt x="23" y="16"/>
                  <a:pt x="36" y="16"/>
                </a:cubicBezTo>
                <a:cubicBezTo>
                  <a:pt x="274" y="16"/>
                  <a:pt x="274" y="16"/>
                  <a:pt x="274" y="16"/>
                </a:cubicBezTo>
                <a:cubicBezTo>
                  <a:pt x="282" y="16"/>
                  <a:pt x="288" y="23"/>
                  <a:pt x="288" y="31"/>
                </a:cubicBezTo>
                <a:cubicBezTo>
                  <a:pt x="288" y="47"/>
                  <a:pt x="288" y="47"/>
                  <a:pt x="288" y="47"/>
                </a:cubicBezTo>
                <a:cubicBezTo>
                  <a:pt x="288" y="51"/>
                  <a:pt x="292" y="55"/>
                  <a:pt x="296" y="55"/>
                </a:cubicBezTo>
                <a:cubicBezTo>
                  <a:pt x="301" y="55"/>
                  <a:pt x="304" y="51"/>
                  <a:pt x="304" y="47"/>
                </a:cubicBezTo>
                <a:cubicBezTo>
                  <a:pt x="304" y="31"/>
                  <a:pt x="304" y="31"/>
                  <a:pt x="304" y="31"/>
                </a:cubicBezTo>
                <a:cubicBezTo>
                  <a:pt x="304" y="14"/>
                  <a:pt x="291" y="0"/>
                  <a:pt x="27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7"/>
                </a:cubicBezTo>
                <a:cubicBezTo>
                  <a:pt x="0" y="379"/>
                  <a:pt x="0" y="379"/>
                  <a:pt x="0" y="379"/>
                </a:cubicBezTo>
                <a:cubicBezTo>
                  <a:pt x="0" y="396"/>
                  <a:pt x="14" y="409"/>
                  <a:pt x="31" y="409"/>
                </a:cubicBezTo>
                <a:cubicBezTo>
                  <a:pt x="132" y="409"/>
                  <a:pt x="132" y="409"/>
                  <a:pt x="132" y="409"/>
                </a:cubicBezTo>
                <a:cubicBezTo>
                  <a:pt x="150" y="435"/>
                  <a:pt x="182" y="468"/>
                  <a:pt x="235" y="468"/>
                </a:cubicBezTo>
                <a:cubicBezTo>
                  <a:pt x="294" y="468"/>
                  <a:pt x="325" y="427"/>
                  <a:pt x="325" y="386"/>
                </a:cubicBezTo>
                <a:cubicBezTo>
                  <a:pt x="325" y="282"/>
                  <a:pt x="325" y="282"/>
                  <a:pt x="325" y="282"/>
                </a:cubicBezTo>
                <a:cubicBezTo>
                  <a:pt x="325" y="270"/>
                  <a:pt x="316" y="260"/>
                  <a:pt x="304" y="257"/>
                </a:cubicBezTo>
                <a:close/>
                <a:moveTo>
                  <a:pt x="94" y="271"/>
                </a:moveTo>
                <a:cubicBezTo>
                  <a:pt x="95" y="280"/>
                  <a:pt x="98" y="307"/>
                  <a:pt x="103" y="333"/>
                </a:cubicBezTo>
                <a:cubicBezTo>
                  <a:pt x="53" y="333"/>
                  <a:pt x="53" y="333"/>
                  <a:pt x="53" y="333"/>
                </a:cubicBezTo>
                <a:cubicBezTo>
                  <a:pt x="48" y="333"/>
                  <a:pt x="48" y="333"/>
                  <a:pt x="48" y="328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49"/>
                  <a:pt x="49" y="48"/>
                  <a:pt x="53" y="48"/>
                </a:cubicBezTo>
                <a:cubicBezTo>
                  <a:pt x="252" y="48"/>
                  <a:pt x="252" y="48"/>
                  <a:pt x="252" y="48"/>
                </a:cubicBezTo>
                <a:cubicBezTo>
                  <a:pt x="256" y="48"/>
                  <a:pt x="257" y="49"/>
                  <a:pt x="257" y="53"/>
                </a:cubicBezTo>
                <a:cubicBezTo>
                  <a:pt x="257" y="249"/>
                  <a:pt x="257" y="249"/>
                  <a:pt x="257" y="249"/>
                </a:cubicBezTo>
                <a:cubicBezTo>
                  <a:pt x="256" y="249"/>
                  <a:pt x="256" y="249"/>
                  <a:pt x="256" y="249"/>
                </a:cubicBezTo>
                <a:cubicBezTo>
                  <a:pt x="250" y="249"/>
                  <a:pt x="245" y="251"/>
                  <a:pt x="240" y="254"/>
                </a:cubicBezTo>
                <a:cubicBezTo>
                  <a:pt x="235" y="248"/>
                  <a:pt x="227" y="244"/>
                  <a:pt x="218" y="244"/>
                </a:cubicBezTo>
                <a:cubicBezTo>
                  <a:pt x="217" y="244"/>
                  <a:pt x="217" y="244"/>
                  <a:pt x="217" y="244"/>
                </a:cubicBezTo>
                <a:cubicBezTo>
                  <a:pt x="213" y="244"/>
                  <a:pt x="209" y="244"/>
                  <a:pt x="206" y="246"/>
                </a:cubicBezTo>
                <a:cubicBezTo>
                  <a:pt x="206" y="177"/>
                  <a:pt x="206" y="177"/>
                  <a:pt x="206" y="177"/>
                </a:cubicBezTo>
                <a:cubicBezTo>
                  <a:pt x="206" y="162"/>
                  <a:pt x="194" y="150"/>
                  <a:pt x="179" y="150"/>
                </a:cubicBezTo>
                <a:cubicBezTo>
                  <a:pt x="178" y="150"/>
                  <a:pt x="178" y="150"/>
                  <a:pt x="178" y="150"/>
                </a:cubicBezTo>
                <a:cubicBezTo>
                  <a:pt x="163" y="150"/>
                  <a:pt x="152" y="162"/>
                  <a:pt x="152" y="177"/>
                </a:cubicBezTo>
                <a:cubicBezTo>
                  <a:pt x="152" y="305"/>
                  <a:pt x="152" y="305"/>
                  <a:pt x="152" y="305"/>
                </a:cubicBezTo>
                <a:cubicBezTo>
                  <a:pt x="149" y="289"/>
                  <a:pt x="145" y="269"/>
                  <a:pt x="135" y="253"/>
                </a:cubicBezTo>
                <a:cubicBezTo>
                  <a:pt x="135" y="252"/>
                  <a:pt x="135" y="252"/>
                  <a:pt x="135" y="252"/>
                </a:cubicBezTo>
                <a:cubicBezTo>
                  <a:pt x="127" y="242"/>
                  <a:pt x="120" y="240"/>
                  <a:pt x="115" y="240"/>
                </a:cubicBezTo>
                <a:cubicBezTo>
                  <a:pt x="109" y="240"/>
                  <a:pt x="104" y="242"/>
                  <a:pt x="101" y="246"/>
                </a:cubicBezTo>
                <a:cubicBezTo>
                  <a:pt x="95" y="252"/>
                  <a:pt x="93" y="261"/>
                  <a:pt x="94" y="271"/>
                </a:cubicBezTo>
                <a:close/>
                <a:moveTo>
                  <a:pt x="309" y="386"/>
                </a:moveTo>
                <a:cubicBezTo>
                  <a:pt x="309" y="418"/>
                  <a:pt x="286" y="452"/>
                  <a:pt x="235" y="452"/>
                </a:cubicBezTo>
                <a:cubicBezTo>
                  <a:pt x="173" y="452"/>
                  <a:pt x="143" y="400"/>
                  <a:pt x="133" y="378"/>
                </a:cubicBezTo>
                <a:cubicBezTo>
                  <a:pt x="121" y="352"/>
                  <a:pt x="112" y="293"/>
                  <a:pt x="110" y="270"/>
                </a:cubicBezTo>
                <a:cubicBezTo>
                  <a:pt x="109" y="263"/>
                  <a:pt x="111" y="259"/>
                  <a:pt x="112" y="257"/>
                </a:cubicBezTo>
                <a:cubicBezTo>
                  <a:pt x="113" y="256"/>
                  <a:pt x="114" y="256"/>
                  <a:pt x="115" y="256"/>
                </a:cubicBezTo>
                <a:cubicBezTo>
                  <a:pt x="116" y="256"/>
                  <a:pt x="118" y="257"/>
                  <a:pt x="121" y="261"/>
                </a:cubicBezTo>
                <a:cubicBezTo>
                  <a:pt x="130" y="276"/>
                  <a:pt x="133" y="294"/>
                  <a:pt x="136" y="309"/>
                </a:cubicBezTo>
                <a:cubicBezTo>
                  <a:pt x="139" y="327"/>
                  <a:pt x="142" y="344"/>
                  <a:pt x="157" y="344"/>
                </a:cubicBezTo>
                <a:cubicBezTo>
                  <a:pt x="159" y="344"/>
                  <a:pt x="160" y="344"/>
                  <a:pt x="161" y="344"/>
                </a:cubicBezTo>
                <a:cubicBezTo>
                  <a:pt x="165" y="343"/>
                  <a:pt x="168" y="340"/>
                  <a:pt x="168" y="336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168" y="171"/>
                  <a:pt x="172" y="166"/>
                  <a:pt x="178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5" y="166"/>
                  <a:pt x="190" y="171"/>
                  <a:pt x="190" y="177"/>
                </a:cubicBezTo>
                <a:cubicBezTo>
                  <a:pt x="190" y="270"/>
                  <a:pt x="190" y="270"/>
                  <a:pt x="190" y="270"/>
                </a:cubicBezTo>
                <a:cubicBezTo>
                  <a:pt x="190" y="274"/>
                  <a:pt x="193" y="278"/>
                  <a:pt x="198" y="278"/>
                </a:cubicBezTo>
                <a:cubicBezTo>
                  <a:pt x="202" y="278"/>
                  <a:pt x="206" y="274"/>
                  <a:pt x="206" y="270"/>
                </a:cubicBezTo>
                <a:cubicBezTo>
                  <a:pt x="206" y="264"/>
                  <a:pt x="211" y="260"/>
                  <a:pt x="217" y="260"/>
                </a:cubicBezTo>
                <a:cubicBezTo>
                  <a:pt x="218" y="260"/>
                  <a:pt x="218" y="260"/>
                  <a:pt x="218" y="260"/>
                </a:cubicBezTo>
                <a:cubicBezTo>
                  <a:pt x="224" y="260"/>
                  <a:pt x="229" y="264"/>
                  <a:pt x="229" y="270"/>
                </a:cubicBezTo>
                <a:cubicBezTo>
                  <a:pt x="229" y="275"/>
                  <a:pt x="229" y="275"/>
                  <a:pt x="229" y="275"/>
                </a:cubicBezTo>
                <a:cubicBezTo>
                  <a:pt x="229" y="280"/>
                  <a:pt x="233" y="283"/>
                  <a:pt x="237" y="283"/>
                </a:cubicBezTo>
                <a:cubicBezTo>
                  <a:pt x="242" y="283"/>
                  <a:pt x="245" y="280"/>
                  <a:pt x="245" y="275"/>
                </a:cubicBezTo>
                <a:cubicBezTo>
                  <a:pt x="245" y="270"/>
                  <a:pt x="250" y="265"/>
                  <a:pt x="256" y="265"/>
                </a:cubicBezTo>
                <a:cubicBezTo>
                  <a:pt x="258" y="265"/>
                  <a:pt x="258" y="265"/>
                  <a:pt x="258" y="265"/>
                </a:cubicBezTo>
                <a:cubicBezTo>
                  <a:pt x="264" y="265"/>
                  <a:pt x="269" y="270"/>
                  <a:pt x="269" y="275"/>
                </a:cubicBezTo>
                <a:cubicBezTo>
                  <a:pt x="269" y="282"/>
                  <a:pt x="269" y="282"/>
                  <a:pt x="269" y="282"/>
                </a:cubicBezTo>
                <a:cubicBezTo>
                  <a:pt x="269" y="287"/>
                  <a:pt x="273" y="290"/>
                  <a:pt x="277" y="290"/>
                </a:cubicBezTo>
                <a:cubicBezTo>
                  <a:pt x="281" y="290"/>
                  <a:pt x="285" y="287"/>
                  <a:pt x="285" y="282"/>
                </a:cubicBezTo>
                <a:cubicBezTo>
                  <a:pt x="285" y="277"/>
                  <a:pt x="290" y="272"/>
                  <a:pt x="296" y="272"/>
                </a:cubicBezTo>
                <a:cubicBezTo>
                  <a:pt x="298" y="272"/>
                  <a:pt x="298" y="272"/>
                  <a:pt x="298" y="272"/>
                </a:cubicBezTo>
                <a:cubicBezTo>
                  <a:pt x="304" y="272"/>
                  <a:pt x="309" y="277"/>
                  <a:pt x="309" y="282"/>
                </a:cubicBezTo>
                <a:lnTo>
                  <a:pt x="309" y="386"/>
                </a:lnTo>
                <a:close/>
                <a:moveTo>
                  <a:pt x="88" y="380"/>
                </a:moveTo>
                <a:cubicBezTo>
                  <a:pt x="91" y="380"/>
                  <a:pt x="93" y="378"/>
                  <a:pt x="93" y="375"/>
                </a:cubicBezTo>
                <a:cubicBezTo>
                  <a:pt x="93" y="367"/>
                  <a:pt x="93" y="367"/>
                  <a:pt x="93" y="367"/>
                </a:cubicBezTo>
                <a:cubicBezTo>
                  <a:pt x="93" y="365"/>
                  <a:pt x="91" y="363"/>
                  <a:pt x="88" y="363"/>
                </a:cubicBezTo>
                <a:cubicBezTo>
                  <a:pt x="70" y="363"/>
                  <a:pt x="70" y="363"/>
                  <a:pt x="70" y="363"/>
                </a:cubicBezTo>
                <a:cubicBezTo>
                  <a:pt x="68" y="363"/>
                  <a:pt x="66" y="365"/>
                  <a:pt x="66" y="367"/>
                </a:cubicBezTo>
                <a:cubicBezTo>
                  <a:pt x="66" y="375"/>
                  <a:pt x="66" y="375"/>
                  <a:pt x="66" y="375"/>
                </a:cubicBezTo>
                <a:cubicBezTo>
                  <a:pt x="66" y="378"/>
                  <a:pt x="68" y="380"/>
                  <a:pt x="70" y="380"/>
                </a:cubicBezTo>
                <a:lnTo>
                  <a:pt x="88" y="3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Freeform 3"/>
          <p:cNvSpPr>
            <a:spLocks noChangeAspect="1" noEditPoints="1"/>
          </p:cNvSpPr>
          <p:nvPr/>
        </p:nvSpPr>
        <p:spPr bwMode="auto">
          <a:xfrm>
            <a:off x="12080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Freeform 3"/>
          <p:cNvSpPr>
            <a:spLocks noChangeAspect="1" noEditPoints="1"/>
          </p:cNvSpPr>
          <p:nvPr/>
        </p:nvSpPr>
        <p:spPr bwMode="auto">
          <a:xfrm>
            <a:off x="34432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1857375" y="3390900"/>
            <a:ext cx="1666875" cy="18288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2506663" y="5403850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hlink"/>
                </a:solidFill>
              </a:rPr>
              <a:t>Point C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847725" y="3506788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A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360614" y="2331044"/>
            <a:ext cx="1309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B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019550" y="5854700"/>
            <a:ext cx="1468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Mapping</a:t>
            </a:r>
            <a:br>
              <a:rPr lang="en-US"/>
            </a:br>
            <a:r>
              <a:rPr lang="en-US"/>
              <a:t>of positions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Uncorrelated shadowing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25275" y="2573804"/>
            <a:ext cx="4387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shadow fading for </a:t>
            </a:r>
            <a:r>
              <a:rPr lang="en-US" b="1" dirty="0" smtClean="0">
                <a:solidFill>
                  <a:schemeClr val="tx1"/>
                </a:solidFill>
              </a:rPr>
              <a:t>links</a:t>
            </a:r>
            <a:r>
              <a:rPr lang="en-US" dirty="0" smtClean="0">
                <a:solidFill>
                  <a:schemeClr val="tx1"/>
                </a:solidFill>
              </a:rPr>
              <a:t> AC and BC are taken as independent random log-normal variables. This implies no correlation between a node’s gain to different transmitters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3767930" y="3543300"/>
            <a:ext cx="0" cy="154305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60614" y="451279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6732" y="390366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7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Correlated Shadowing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Typically, different radio links to the same node are assumed to have correlated radio properties, i.e., the shadow fading models the local environment which should remain constant. For instance, if a node is in a drawer, all its links should be affected</a:t>
            </a:r>
          </a:p>
          <a:p>
            <a:endParaRPr lang="en-US" b="0" dirty="0" smtClean="0"/>
          </a:p>
          <a:p>
            <a:r>
              <a:rPr lang="en-US" b="0" dirty="0" smtClean="0"/>
              <a:t>Two radio links that are very similar in the spatial domain can be expected to experience similar shadowing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8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Correlated shadow fading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Correlated shadow fading is described in [5] - [8]</a:t>
                </a:r>
              </a:p>
              <a:p>
                <a:endParaRPr lang="en-US" b="0" dirty="0"/>
              </a:p>
              <a:p>
                <a:r>
                  <a:rPr lang="en-US" b="0" dirty="0" smtClean="0"/>
                  <a:t>The shadow fading variation is characterized by the correlation distance </a:t>
                </a:r>
                <a14:m>
                  <m:oMath xmlns:m="http://schemas.openxmlformats.org/officeDocument/2006/math">
                    <m:r>
                      <a:rPr lang="el-GR" b="0" i="1">
                        <a:latin typeface="Cambria Math"/>
                      </a:rPr>
                      <m:t>𝛾</m:t>
                    </m:r>
                    <m:r>
                      <a:rPr lang="sv-SE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b="0" dirty="0" smtClean="0"/>
                  <a:t>meaning </a:t>
                </a:r>
                <a:r>
                  <a:rPr lang="en-US" b="0" dirty="0"/>
                  <a:t>that the random map is </a:t>
                </a:r>
                <a:r>
                  <a:rPr lang="en-US" b="0" dirty="0" err="1"/>
                  <a:t>autocorrelated</a:t>
                </a:r>
                <a:r>
                  <a:rPr lang="en-US" b="0" dirty="0"/>
                  <a:t> for distances </a:t>
                </a:r>
                <a:r>
                  <a:rPr lang="en-US" b="0" i="1" dirty="0"/>
                  <a:t>d</a:t>
                </a:r>
                <a:r>
                  <a:rPr lang="en-US" b="0" dirty="0"/>
                  <a:t> with the distribution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>
                            <a:latin typeface="Cambria Math"/>
                          </a:rPr>
                          <m:t>−</m:t>
                        </m:r>
                        <m:r>
                          <a:rPr lang="sv-SE" b="0" i="1">
                            <a:latin typeface="Cambria Math"/>
                          </a:rPr>
                          <m:t>𝑑</m:t>
                        </m:r>
                        <m:r>
                          <a:rPr lang="sv-SE" b="0" i="1">
                            <a:latin typeface="Cambria Math"/>
                          </a:rPr>
                          <m:t>/</m:t>
                        </m:r>
                        <m:r>
                          <a:rPr lang="el-GR" b="0" i="1">
                            <a:latin typeface="Cambria Math"/>
                          </a:rPr>
                          <m:t>𝛾</m:t>
                        </m:r>
                      </m:sup>
                    </m:sSup>
                  </m:oMath>
                </a14:m>
                <a:r>
                  <a:rPr lang="en-US" b="0" dirty="0"/>
                  <a:t> </a:t>
                </a:r>
                <a:r>
                  <a:rPr lang="en-US" b="0" dirty="0" smtClean="0"/>
                  <a:t>[7]</a:t>
                </a:r>
                <a:endParaRPr lang="en-US" b="0" dirty="0"/>
              </a:p>
              <a:p>
                <a:endParaRPr lang="en-US" b="0" dirty="0" smtClean="0"/>
              </a:p>
              <a:p>
                <a:r>
                  <a:rPr lang="en-US" b="0" dirty="0" smtClean="0"/>
                  <a:t>Each </a:t>
                </a:r>
                <a:r>
                  <a:rPr lang="en-US" dirty="0" smtClean="0"/>
                  <a:t>node</a:t>
                </a:r>
                <a:r>
                  <a:rPr lang="en-US" b="0" dirty="0" smtClean="0"/>
                  <a:t> has a shadow fading realization and for each pair of nodes the </a:t>
                </a:r>
                <a:r>
                  <a:rPr lang="en-US" dirty="0" smtClean="0"/>
                  <a:t>link shadow gain is an equal weight combination of both nodes realizations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 b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7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Freeform 8"/>
          <p:cNvSpPr>
            <a:spLocks noChangeAspect="1" noEditPoints="1"/>
          </p:cNvSpPr>
          <p:nvPr/>
        </p:nvSpPr>
        <p:spPr bwMode="auto">
          <a:xfrm>
            <a:off x="3670300" y="5219700"/>
            <a:ext cx="422275" cy="609600"/>
          </a:xfrm>
          <a:custGeom>
            <a:avLst/>
            <a:gdLst>
              <a:gd name="T0" fmla="*/ 2147483647 w 325"/>
              <a:gd name="T1" fmla="*/ 2147483647 h 468"/>
              <a:gd name="T2" fmla="*/ 2147483647 w 325"/>
              <a:gd name="T3" fmla="*/ 2147483647 h 468"/>
              <a:gd name="T4" fmla="*/ 2147483647 w 325"/>
              <a:gd name="T5" fmla="*/ 2147483647 h 468"/>
              <a:gd name="T6" fmla="*/ 2147483647 w 325"/>
              <a:gd name="T7" fmla="*/ 2147483647 h 468"/>
              <a:gd name="T8" fmla="*/ 2147483647 w 325"/>
              <a:gd name="T9" fmla="*/ 2147483647 h 468"/>
              <a:gd name="T10" fmla="*/ 2147483647 w 325"/>
              <a:gd name="T11" fmla="*/ 2147483647 h 468"/>
              <a:gd name="T12" fmla="*/ 2147483647 w 325"/>
              <a:gd name="T13" fmla="*/ 2147483647 h 468"/>
              <a:gd name="T14" fmla="*/ 2147483647 w 325"/>
              <a:gd name="T15" fmla="*/ 2147483647 h 468"/>
              <a:gd name="T16" fmla="*/ 2147483647 w 325"/>
              <a:gd name="T17" fmla="*/ 2147483647 h 468"/>
              <a:gd name="T18" fmla="*/ 2147483647 w 325"/>
              <a:gd name="T19" fmla="*/ 2147483647 h 468"/>
              <a:gd name="T20" fmla="*/ 2147483647 w 325"/>
              <a:gd name="T21" fmla="*/ 2147483647 h 468"/>
              <a:gd name="T22" fmla="*/ 2147483647 w 325"/>
              <a:gd name="T23" fmla="*/ 2147483647 h 468"/>
              <a:gd name="T24" fmla="*/ 2147483647 w 325"/>
              <a:gd name="T25" fmla="*/ 2147483647 h 468"/>
              <a:gd name="T26" fmla="*/ 2147483647 w 325"/>
              <a:gd name="T27" fmla="*/ 0 h 468"/>
              <a:gd name="T28" fmla="*/ 0 w 325"/>
              <a:gd name="T29" fmla="*/ 2147483647 h 468"/>
              <a:gd name="T30" fmla="*/ 2147483647 w 325"/>
              <a:gd name="T31" fmla="*/ 2147483647 h 468"/>
              <a:gd name="T32" fmla="*/ 2147483647 w 325"/>
              <a:gd name="T33" fmla="*/ 2147483647 h 468"/>
              <a:gd name="T34" fmla="*/ 2147483647 w 325"/>
              <a:gd name="T35" fmla="*/ 2147483647 h 468"/>
              <a:gd name="T36" fmla="*/ 2147483647 w 325"/>
              <a:gd name="T37" fmla="*/ 2147483647 h 468"/>
              <a:gd name="T38" fmla="*/ 2147483647 w 325"/>
              <a:gd name="T39" fmla="*/ 2147483647 h 468"/>
              <a:gd name="T40" fmla="*/ 2147483647 w 325"/>
              <a:gd name="T41" fmla="*/ 2147483647 h 468"/>
              <a:gd name="T42" fmla="*/ 2147483647 w 325"/>
              <a:gd name="T43" fmla="*/ 2147483647 h 468"/>
              <a:gd name="T44" fmla="*/ 2147483647 w 325"/>
              <a:gd name="T45" fmla="*/ 2147483647 h 468"/>
              <a:gd name="T46" fmla="*/ 2147483647 w 325"/>
              <a:gd name="T47" fmla="*/ 2147483647 h 468"/>
              <a:gd name="T48" fmla="*/ 2147483647 w 325"/>
              <a:gd name="T49" fmla="*/ 2147483647 h 468"/>
              <a:gd name="T50" fmla="*/ 2147483647 w 325"/>
              <a:gd name="T51" fmla="*/ 2147483647 h 468"/>
              <a:gd name="T52" fmla="*/ 2147483647 w 325"/>
              <a:gd name="T53" fmla="*/ 2147483647 h 468"/>
              <a:gd name="T54" fmla="*/ 2147483647 w 325"/>
              <a:gd name="T55" fmla="*/ 2147483647 h 468"/>
              <a:gd name="T56" fmla="*/ 2147483647 w 325"/>
              <a:gd name="T57" fmla="*/ 2147483647 h 468"/>
              <a:gd name="T58" fmla="*/ 2147483647 w 325"/>
              <a:gd name="T59" fmla="*/ 2147483647 h 468"/>
              <a:gd name="T60" fmla="*/ 2147483647 w 325"/>
              <a:gd name="T61" fmla="*/ 2147483647 h 468"/>
              <a:gd name="T62" fmla="*/ 2147483647 w 325"/>
              <a:gd name="T63" fmla="*/ 2147483647 h 468"/>
              <a:gd name="T64" fmla="*/ 2147483647 w 325"/>
              <a:gd name="T65" fmla="*/ 2147483647 h 468"/>
              <a:gd name="T66" fmla="*/ 2147483647 w 325"/>
              <a:gd name="T67" fmla="*/ 2147483647 h 468"/>
              <a:gd name="T68" fmla="*/ 2147483647 w 325"/>
              <a:gd name="T69" fmla="*/ 2147483647 h 468"/>
              <a:gd name="T70" fmla="*/ 2147483647 w 325"/>
              <a:gd name="T71" fmla="*/ 2147483647 h 468"/>
              <a:gd name="T72" fmla="*/ 2147483647 w 325"/>
              <a:gd name="T73" fmla="*/ 2147483647 h 468"/>
              <a:gd name="T74" fmla="*/ 2147483647 w 325"/>
              <a:gd name="T75" fmla="*/ 2147483647 h 468"/>
              <a:gd name="T76" fmla="*/ 2147483647 w 325"/>
              <a:gd name="T77" fmla="*/ 2147483647 h 468"/>
              <a:gd name="T78" fmla="*/ 2147483647 w 325"/>
              <a:gd name="T79" fmla="*/ 2147483647 h 468"/>
              <a:gd name="T80" fmla="*/ 2147483647 w 325"/>
              <a:gd name="T81" fmla="*/ 2147483647 h 468"/>
              <a:gd name="T82" fmla="*/ 2147483647 w 325"/>
              <a:gd name="T83" fmla="*/ 2147483647 h 468"/>
              <a:gd name="T84" fmla="*/ 2147483647 w 325"/>
              <a:gd name="T85" fmla="*/ 2147483647 h 468"/>
              <a:gd name="T86" fmla="*/ 2147483647 w 325"/>
              <a:gd name="T87" fmla="*/ 2147483647 h 468"/>
              <a:gd name="T88" fmla="*/ 2147483647 w 325"/>
              <a:gd name="T89" fmla="*/ 2147483647 h 468"/>
              <a:gd name="T90" fmla="*/ 2147483647 w 325"/>
              <a:gd name="T91" fmla="*/ 2147483647 h 468"/>
              <a:gd name="T92" fmla="*/ 2147483647 w 325"/>
              <a:gd name="T93" fmla="*/ 2147483647 h 468"/>
              <a:gd name="T94" fmla="*/ 2147483647 w 325"/>
              <a:gd name="T95" fmla="*/ 2147483647 h 468"/>
              <a:gd name="T96" fmla="*/ 2147483647 w 325"/>
              <a:gd name="T97" fmla="*/ 2147483647 h 468"/>
              <a:gd name="T98" fmla="*/ 2147483647 w 325"/>
              <a:gd name="T99" fmla="*/ 2147483647 h 468"/>
              <a:gd name="T100" fmla="*/ 2147483647 w 325"/>
              <a:gd name="T101" fmla="*/ 2147483647 h 4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25" h="468">
                <a:moveTo>
                  <a:pt x="304" y="257"/>
                </a:moveTo>
                <a:cubicBezTo>
                  <a:pt x="304" y="79"/>
                  <a:pt x="304" y="79"/>
                  <a:pt x="304" y="79"/>
                </a:cubicBezTo>
                <a:cubicBezTo>
                  <a:pt x="304" y="74"/>
                  <a:pt x="301" y="71"/>
                  <a:pt x="296" y="71"/>
                </a:cubicBezTo>
                <a:cubicBezTo>
                  <a:pt x="292" y="71"/>
                  <a:pt x="288" y="74"/>
                  <a:pt x="288" y="79"/>
                </a:cubicBezTo>
                <a:cubicBezTo>
                  <a:pt x="288" y="257"/>
                  <a:pt x="288" y="257"/>
                  <a:pt x="288" y="257"/>
                </a:cubicBezTo>
                <a:cubicBezTo>
                  <a:pt x="286" y="258"/>
                  <a:pt x="283" y="259"/>
                  <a:pt x="281" y="261"/>
                </a:cubicBezTo>
                <a:cubicBezTo>
                  <a:pt x="279" y="258"/>
                  <a:pt x="276" y="255"/>
                  <a:pt x="273" y="253"/>
                </a:cubicBezTo>
                <a:cubicBezTo>
                  <a:pt x="273" y="53"/>
                  <a:pt x="273" y="53"/>
                  <a:pt x="273" y="53"/>
                </a:cubicBezTo>
                <a:cubicBezTo>
                  <a:pt x="273" y="40"/>
                  <a:pt x="265" y="32"/>
                  <a:pt x="252" y="32"/>
                </a:cubicBezTo>
                <a:cubicBezTo>
                  <a:pt x="53" y="32"/>
                  <a:pt x="53" y="32"/>
                  <a:pt x="53" y="32"/>
                </a:cubicBezTo>
                <a:cubicBezTo>
                  <a:pt x="40" y="32"/>
                  <a:pt x="32" y="40"/>
                  <a:pt x="32" y="53"/>
                </a:cubicBezTo>
                <a:cubicBezTo>
                  <a:pt x="32" y="328"/>
                  <a:pt x="32" y="328"/>
                  <a:pt x="32" y="328"/>
                </a:cubicBezTo>
                <a:cubicBezTo>
                  <a:pt x="32" y="342"/>
                  <a:pt x="39" y="349"/>
                  <a:pt x="53" y="349"/>
                </a:cubicBezTo>
                <a:cubicBezTo>
                  <a:pt x="107" y="349"/>
                  <a:pt x="107" y="349"/>
                  <a:pt x="107" y="349"/>
                </a:cubicBezTo>
                <a:cubicBezTo>
                  <a:pt x="110" y="363"/>
                  <a:pt x="114" y="375"/>
                  <a:pt x="118" y="385"/>
                </a:cubicBezTo>
                <a:cubicBezTo>
                  <a:pt x="119" y="387"/>
                  <a:pt x="121" y="390"/>
                  <a:pt x="122" y="393"/>
                </a:cubicBezTo>
                <a:cubicBezTo>
                  <a:pt x="31" y="393"/>
                  <a:pt x="31" y="393"/>
                  <a:pt x="31" y="393"/>
                </a:cubicBezTo>
                <a:cubicBezTo>
                  <a:pt x="23" y="393"/>
                  <a:pt x="16" y="387"/>
                  <a:pt x="16" y="379"/>
                </a:cubicBezTo>
                <a:cubicBezTo>
                  <a:pt x="16" y="37"/>
                  <a:pt x="16" y="37"/>
                  <a:pt x="16" y="37"/>
                </a:cubicBezTo>
                <a:cubicBezTo>
                  <a:pt x="16" y="27"/>
                  <a:pt x="23" y="16"/>
                  <a:pt x="36" y="16"/>
                </a:cubicBezTo>
                <a:cubicBezTo>
                  <a:pt x="274" y="16"/>
                  <a:pt x="274" y="16"/>
                  <a:pt x="274" y="16"/>
                </a:cubicBezTo>
                <a:cubicBezTo>
                  <a:pt x="282" y="16"/>
                  <a:pt x="288" y="23"/>
                  <a:pt x="288" y="31"/>
                </a:cubicBezTo>
                <a:cubicBezTo>
                  <a:pt x="288" y="47"/>
                  <a:pt x="288" y="47"/>
                  <a:pt x="288" y="47"/>
                </a:cubicBezTo>
                <a:cubicBezTo>
                  <a:pt x="288" y="51"/>
                  <a:pt x="292" y="55"/>
                  <a:pt x="296" y="55"/>
                </a:cubicBezTo>
                <a:cubicBezTo>
                  <a:pt x="301" y="55"/>
                  <a:pt x="304" y="51"/>
                  <a:pt x="304" y="47"/>
                </a:cubicBezTo>
                <a:cubicBezTo>
                  <a:pt x="304" y="31"/>
                  <a:pt x="304" y="31"/>
                  <a:pt x="304" y="31"/>
                </a:cubicBezTo>
                <a:cubicBezTo>
                  <a:pt x="304" y="14"/>
                  <a:pt x="291" y="0"/>
                  <a:pt x="274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7"/>
                </a:cubicBezTo>
                <a:cubicBezTo>
                  <a:pt x="0" y="379"/>
                  <a:pt x="0" y="379"/>
                  <a:pt x="0" y="379"/>
                </a:cubicBezTo>
                <a:cubicBezTo>
                  <a:pt x="0" y="396"/>
                  <a:pt x="14" y="409"/>
                  <a:pt x="31" y="409"/>
                </a:cubicBezTo>
                <a:cubicBezTo>
                  <a:pt x="132" y="409"/>
                  <a:pt x="132" y="409"/>
                  <a:pt x="132" y="409"/>
                </a:cubicBezTo>
                <a:cubicBezTo>
                  <a:pt x="150" y="435"/>
                  <a:pt x="182" y="468"/>
                  <a:pt x="235" y="468"/>
                </a:cubicBezTo>
                <a:cubicBezTo>
                  <a:pt x="294" y="468"/>
                  <a:pt x="325" y="427"/>
                  <a:pt x="325" y="386"/>
                </a:cubicBezTo>
                <a:cubicBezTo>
                  <a:pt x="325" y="282"/>
                  <a:pt x="325" y="282"/>
                  <a:pt x="325" y="282"/>
                </a:cubicBezTo>
                <a:cubicBezTo>
                  <a:pt x="325" y="270"/>
                  <a:pt x="316" y="260"/>
                  <a:pt x="304" y="257"/>
                </a:cubicBezTo>
                <a:close/>
                <a:moveTo>
                  <a:pt x="94" y="271"/>
                </a:moveTo>
                <a:cubicBezTo>
                  <a:pt x="95" y="280"/>
                  <a:pt x="98" y="307"/>
                  <a:pt x="103" y="333"/>
                </a:cubicBezTo>
                <a:cubicBezTo>
                  <a:pt x="53" y="333"/>
                  <a:pt x="53" y="333"/>
                  <a:pt x="53" y="333"/>
                </a:cubicBezTo>
                <a:cubicBezTo>
                  <a:pt x="48" y="333"/>
                  <a:pt x="48" y="333"/>
                  <a:pt x="48" y="328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49"/>
                  <a:pt x="49" y="48"/>
                  <a:pt x="53" y="48"/>
                </a:cubicBezTo>
                <a:cubicBezTo>
                  <a:pt x="252" y="48"/>
                  <a:pt x="252" y="48"/>
                  <a:pt x="252" y="48"/>
                </a:cubicBezTo>
                <a:cubicBezTo>
                  <a:pt x="256" y="48"/>
                  <a:pt x="257" y="49"/>
                  <a:pt x="257" y="53"/>
                </a:cubicBezTo>
                <a:cubicBezTo>
                  <a:pt x="257" y="249"/>
                  <a:pt x="257" y="249"/>
                  <a:pt x="257" y="249"/>
                </a:cubicBezTo>
                <a:cubicBezTo>
                  <a:pt x="256" y="249"/>
                  <a:pt x="256" y="249"/>
                  <a:pt x="256" y="249"/>
                </a:cubicBezTo>
                <a:cubicBezTo>
                  <a:pt x="250" y="249"/>
                  <a:pt x="245" y="251"/>
                  <a:pt x="240" y="254"/>
                </a:cubicBezTo>
                <a:cubicBezTo>
                  <a:pt x="235" y="248"/>
                  <a:pt x="227" y="244"/>
                  <a:pt x="218" y="244"/>
                </a:cubicBezTo>
                <a:cubicBezTo>
                  <a:pt x="217" y="244"/>
                  <a:pt x="217" y="244"/>
                  <a:pt x="217" y="244"/>
                </a:cubicBezTo>
                <a:cubicBezTo>
                  <a:pt x="213" y="244"/>
                  <a:pt x="209" y="244"/>
                  <a:pt x="206" y="246"/>
                </a:cubicBezTo>
                <a:cubicBezTo>
                  <a:pt x="206" y="177"/>
                  <a:pt x="206" y="177"/>
                  <a:pt x="206" y="177"/>
                </a:cubicBezTo>
                <a:cubicBezTo>
                  <a:pt x="206" y="162"/>
                  <a:pt x="194" y="150"/>
                  <a:pt x="179" y="150"/>
                </a:cubicBezTo>
                <a:cubicBezTo>
                  <a:pt x="178" y="150"/>
                  <a:pt x="178" y="150"/>
                  <a:pt x="178" y="150"/>
                </a:cubicBezTo>
                <a:cubicBezTo>
                  <a:pt x="163" y="150"/>
                  <a:pt x="152" y="162"/>
                  <a:pt x="152" y="177"/>
                </a:cubicBezTo>
                <a:cubicBezTo>
                  <a:pt x="152" y="305"/>
                  <a:pt x="152" y="305"/>
                  <a:pt x="152" y="305"/>
                </a:cubicBezTo>
                <a:cubicBezTo>
                  <a:pt x="149" y="289"/>
                  <a:pt x="145" y="269"/>
                  <a:pt x="135" y="253"/>
                </a:cubicBezTo>
                <a:cubicBezTo>
                  <a:pt x="135" y="252"/>
                  <a:pt x="135" y="252"/>
                  <a:pt x="135" y="252"/>
                </a:cubicBezTo>
                <a:cubicBezTo>
                  <a:pt x="127" y="242"/>
                  <a:pt x="120" y="240"/>
                  <a:pt x="115" y="240"/>
                </a:cubicBezTo>
                <a:cubicBezTo>
                  <a:pt x="109" y="240"/>
                  <a:pt x="104" y="242"/>
                  <a:pt x="101" y="246"/>
                </a:cubicBezTo>
                <a:cubicBezTo>
                  <a:pt x="95" y="252"/>
                  <a:pt x="93" y="261"/>
                  <a:pt x="94" y="271"/>
                </a:cubicBezTo>
                <a:close/>
                <a:moveTo>
                  <a:pt x="309" y="386"/>
                </a:moveTo>
                <a:cubicBezTo>
                  <a:pt x="309" y="418"/>
                  <a:pt x="286" y="452"/>
                  <a:pt x="235" y="452"/>
                </a:cubicBezTo>
                <a:cubicBezTo>
                  <a:pt x="173" y="452"/>
                  <a:pt x="143" y="400"/>
                  <a:pt x="133" y="378"/>
                </a:cubicBezTo>
                <a:cubicBezTo>
                  <a:pt x="121" y="352"/>
                  <a:pt x="112" y="293"/>
                  <a:pt x="110" y="270"/>
                </a:cubicBezTo>
                <a:cubicBezTo>
                  <a:pt x="109" y="263"/>
                  <a:pt x="111" y="259"/>
                  <a:pt x="112" y="257"/>
                </a:cubicBezTo>
                <a:cubicBezTo>
                  <a:pt x="113" y="256"/>
                  <a:pt x="114" y="256"/>
                  <a:pt x="115" y="256"/>
                </a:cubicBezTo>
                <a:cubicBezTo>
                  <a:pt x="116" y="256"/>
                  <a:pt x="118" y="257"/>
                  <a:pt x="121" y="261"/>
                </a:cubicBezTo>
                <a:cubicBezTo>
                  <a:pt x="130" y="276"/>
                  <a:pt x="133" y="294"/>
                  <a:pt x="136" y="309"/>
                </a:cubicBezTo>
                <a:cubicBezTo>
                  <a:pt x="139" y="327"/>
                  <a:pt x="142" y="344"/>
                  <a:pt x="157" y="344"/>
                </a:cubicBezTo>
                <a:cubicBezTo>
                  <a:pt x="159" y="344"/>
                  <a:pt x="160" y="344"/>
                  <a:pt x="161" y="344"/>
                </a:cubicBezTo>
                <a:cubicBezTo>
                  <a:pt x="165" y="343"/>
                  <a:pt x="168" y="340"/>
                  <a:pt x="168" y="336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168" y="171"/>
                  <a:pt x="172" y="166"/>
                  <a:pt x="178" y="166"/>
                </a:cubicBezTo>
                <a:cubicBezTo>
                  <a:pt x="179" y="166"/>
                  <a:pt x="179" y="166"/>
                  <a:pt x="179" y="166"/>
                </a:cubicBezTo>
                <a:cubicBezTo>
                  <a:pt x="185" y="166"/>
                  <a:pt x="190" y="171"/>
                  <a:pt x="190" y="177"/>
                </a:cubicBezTo>
                <a:cubicBezTo>
                  <a:pt x="190" y="270"/>
                  <a:pt x="190" y="270"/>
                  <a:pt x="190" y="270"/>
                </a:cubicBezTo>
                <a:cubicBezTo>
                  <a:pt x="190" y="274"/>
                  <a:pt x="193" y="278"/>
                  <a:pt x="198" y="278"/>
                </a:cubicBezTo>
                <a:cubicBezTo>
                  <a:pt x="202" y="278"/>
                  <a:pt x="206" y="274"/>
                  <a:pt x="206" y="270"/>
                </a:cubicBezTo>
                <a:cubicBezTo>
                  <a:pt x="206" y="264"/>
                  <a:pt x="211" y="260"/>
                  <a:pt x="217" y="260"/>
                </a:cubicBezTo>
                <a:cubicBezTo>
                  <a:pt x="218" y="260"/>
                  <a:pt x="218" y="260"/>
                  <a:pt x="218" y="260"/>
                </a:cubicBezTo>
                <a:cubicBezTo>
                  <a:pt x="224" y="260"/>
                  <a:pt x="229" y="264"/>
                  <a:pt x="229" y="270"/>
                </a:cubicBezTo>
                <a:cubicBezTo>
                  <a:pt x="229" y="275"/>
                  <a:pt x="229" y="275"/>
                  <a:pt x="229" y="275"/>
                </a:cubicBezTo>
                <a:cubicBezTo>
                  <a:pt x="229" y="280"/>
                  <a:pt x="233" y="283"/>
                  <a:pt x="237" y="283"/>
                </a:cubicBezTo>
                <a:cubicBezTo>
                  <a:pt x="242" y="283"/>
                  <a:pt x="245" y="280"/>
                  <a:pt x="245" y="275"/>
                </a:cubicBezTo>
                <a:cubicBezTo>
                  <a:pt x="245" y="270"/>
                  <a:pt x="250" y="265"/>
                  <a:pt x="256" y="265"/>
                </a:cubicBezTo>
                <a:cubicBezTo>
                  <a:pt x="258" y="265"/>
                  <a:pt x="258" y="265"/>
                  <a:pt x="258" y="265"/>
                </a:cubicBezTo>
                <a:cubicBezTo>
                  <a:pt x="264" y="265"/>
                  <a:pt x="269" y="270"/>
                  <a:pt x="269" y="275"/>
                </a:cubicBezTo>
                <a:cubicBezTo>
                  <a:pt x="269" y="282"/>
                  <a:pt x="269" y="282"/>
                  <a:pt x="269" y="282"/>
                </a:cubicBezTo>
                <a:cubicBezTo>
                  <a:pt x="269" y="287"/>
                  <a:pt x="273" y="290"/>
                  <a:pt x="277" y="290"/>
                </a:cubicBezTo>
                <a:cubicBezTo>
                  <a:pt x="281" y="290"/>
                  <a:pt x="285" y="287"/>
                  <a:pt x="285" y="282"/>
                </a:cubicBezTo>
                <a:cubicBezTo>
                  <a:pt x="285" y="277"/>
                  <a:pt x="290" y="272"/>
                  <a:pt x="296" y="272"/>
                </a:cubicBezTo>
                <a:cubicBezTo>
                  <a:pt x="298" y="272"/>
                  <a:pt x="298" y="272"/>
                  <a:pt x="298" y="272"/>
                </a:cubicBezTo>
                <a:cubicBezTo>
                  <a:pt x="304" y="272"/>
                  <a:pt x="309" y="277"/>
                  <a:pt x="309" y="282"/>
                </a:cubicBezTo>
                <a:lnTo>
                  <a:pt x="309" y="386"/>
                </a:lnTo>
                <a:close/>
                <a:moveTo>
                  <a:pt x="88" y="380"/>
                </a:moveTo>
                <a:cubicBezTo>
                  <a:pt x="91" y="380"/>
                  <a:pt x="93" y="378"/>
                  <a:pt x="93" y="375"/>
                </a:cubicBezTo>
                <a:cubicBezTo>
                  <a:pt x="93" y="367"/>
                  <a:pt x="93" y="367"/>
                  <a:pt x="93" y="367"/>
                </a:cubicBezTo>
                <a:cubicBezTo>
                  <a:pt x="93" y="365"/>
                  <a:pt x="91" y="363"/>
                  <a:pt x="88" y="363"/>
                </a:cubicBezTo>
                <a:cubicBezTo>
                  <a:pt x="70" y="363"/>
                  <a:pt x="70" y="363"/>
                  <a:pt x="70" y="363"/>
                </a:cubicBezTo>
                <a:cubicBezTo>
                  <a:pt x="68" y="363"/>
                  <a:pt x="66" y="365"/>
                  <a:pt x="66" y="367"/>
                </a:cubicBezTo>
                <a:cubicBezTo>
                  <a:pt x="66" y="375"/>
                  <a:pt x="66" y="375"/>
                  <a:pt x="66" y="375"/>
                </a:cubicBezTo>
                <a:cubicBezTo>
                  <a:pt x="66" y="378"/>
                  <a:pt x="68" y="380"/>
                  <a:pt x="70" y="380"/>
                </a:cubicBezTo>
                <a:lnTo>
                  <a:pt x="88" y="3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Freeform 3"/>
          <p:cNvSpPr>
            <a:spLocks noChangeAspect="1" noEditPoints="1"/>
          </p:cNvSpPr>
          <p:nvPr/>
        </p:nvSpPr>
        <p:spPr bwMode="auto">
          <a:xfrm>
            <a:off x="12080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Freeform 3"/>
          <p:cNvSpPr>
            <a:spLocks noChangeAspect="1" noEditPoints="1"/>
          </p:cNvSpPr>
          <p:nvPr/>
        </p:nvSpPr>
        <p:spPr bwMode="auto">
          <a:xfrm>
            <a:off x="3443288" y="2654300"/>
            <a:ext cx="649287" cy="736600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1857375" y="3390900"/>
            <a:ext cx="1666875" cy="18288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9954" name="Picture 18" descr="1-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2" t="9285" r="21970" b="9285"/>
          <a:stretch>
            <a:fillRect/>
          </a:stretch>
        </p:blipFill>
        <p:spPr bwMode="auto">
          <a:xfrm>
            <a:off x="5487988" y="4871897"/>
            <a:ext cx="1119187" cy="133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6628725" y="4882100"/>
            <a:ext cx="13731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i="1" dirty="0">
                <a:solidFill>
                  <a:schemeClr val="bg2"/>
                </a:solidFill>
              </a:rPr>
              <a:t>R</a:t>
            </a:r>
            <a:r>
              <a:rPr lang="en-US" sz="1600" i="1" dirty="0" smtClean="0">
                <a:solidFill>
                  <a:schemeClr val="bg2"/>
                </a:solidFill>
              </a:rPr>
              <a:t>andom</a:t>
            </a:r>
            <a:r>
              <a:rPr lang="en-US" sz="1600" i="1" dirty="0">
                <a:solidFill>
                  <a:schemeClr val="bg2"/>
                </a:solidFill>
              </a:rPr>
              <a:t/>
            </a:r>
            <a:br>
              <a:rPr lang="en-US" sz="1600" i="1" dirty="0">
                <a:solidFill>
                  <a:schemeClr val="bg2"/>
                </a:solidFill>
              </a:rPr>
            </a:br>
            <a:r>
              <a:rPr lang="en-US" sz="1600" i="1" dirty="0">
                <a:solidFill>
                  <a:schemeClr val="bg2"/>
                </a:solidFill>
              </a:rPr>
              <a:t>log-normal </a:t>
            </a:r>
            <a:r>
              <a:rPr lang="en-US" sz="1600" i="1" dirty="0" smtClean="0">
                <a:solidFill>
                  <a:schemeClr val="bg2"/>
                </a:solidFill>
              </a:rPr>
              <a:t>map with correlated values</a:t>
            </a:r>
            <a:endParaRPr lang="en-US" sz="1600" i="1" dirty="0">
              <a:solidFill>
                <a:schemeClr val="bg2"/>
              </a:solidFill>
            </a:endParaRP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2506663" y="5403850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hlink"/>
                </a:solidFill>
              </a:rPr>
              <a:t>Point C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847725" y="3506788"/>
            <a:ext cx="100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A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2360614" y="2331044"/>
            <a:ext cx="1309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Point B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5737225" y="5688013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238875" y="5272088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019550" y="5854700"/>
            <a:ext cx="1468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Mapping</a:t>
            </a:r>
            <a:br>
              <a:rPr lang="en-US"/>
            </a:br>
            <a:r>
              <a:rPr lang="en-US"/>
              <a:t>of positions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Correlated shadow fading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13250" y="2053104"/>
            <a:ext cx="4387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shadow fading is taken as a combination of map values for A and C for link AC and B and C for link BC in order to capture correlations. This means less difference between AC and 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5640097" y="5086350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3767930" y="3543300"/>
            <a:ext cx="0" cy="154305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360614" y="451279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226732" y="390366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5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143636" y="6475413"/>
            <a:ext cx="2398702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</a:t>
            </a:r>
            <a:r>
              <a:rPr lang="en-US" dirty="0" smtClean="0"/>
              <a:t>orrelated shadow fading – impact on SINR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The reduced variation in gain to different transmitters for a node will result in smaller tails in the SINR distribution, as S and I will vary in the same direction to a larger extent.</a:t>
            </a:r>
          </a:p>
          <a:p>
            <a:endParaRPr lang="en-US" b="0" dirty="0"/>
          </a:p>
          <a:p>
            <a:r>
              <a:rPr lang="en-US" b="0" dirty="0" smtClean="0"/>
              <a:t>To exemplify, we have used a shadowing with a correlation distance  </a:t>
            </a:r>
            <a:r>
              <a:rPr lang="el-GR" b="0" dirty="0" smtClean="0"/>
              <a:t>γ</a:t>
            </a:r>
            <a:r>
              <a:rPr lang="en-US" b="0" dirty="0" smtClean="0"/>
              <a:t>=1 m and 10 m, representing the range of typical  values [7]</a:t>
            </a:r>
          </a:p>
          <a:p>
            <a:endParaRPr lang="en-US" b="0" dirty="0" smtClean="0"/>
          </a:p>
          <a:p>
            <a:r>
              <a:rPr lang="en-US" b="0" dirty="0" smtClean="0"/>
              <a:t> The total shadow fading is taken as the equal weighted sum of the values for each pair of nodes</a:t>
            </a:r>
            <a:endParaRPr lang="en-US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September 2014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8179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136</TotalTime>
  <Words>1029</Words>
  <Application>Microsoft Office PowerPoint</Application>
  <PresentationFormat>On-screen Show (4:3)</PresentationFormat>
  <Paragraphs>163</Paragraphs>
  <Slides>19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 (1)</vt:lpstr>
      <vt:lpstr>Document</vt:lpstr>
      <vt:lpstr>Impact of correlated shadowing in 802.11ax system evaluations</vt:lpstr>
      <vt:lpstr>Abstract</vt:lpstr>
      <vt:lpstr>Contents</vt:lpstr>
      <vt:lpstr>Background</vt:lpstr>
      <vt:lpstr>Uncorrelated shadowing</vt:lpstr>
      <vt:lpstr>Correlated Shadowing</vt:lpstr>
      <vt:lpstr>Correlated shadow fading</vt:lpstr>
      <vt:lpstr>Correlated shadow fading</vt:lpstr>
      <vt:lpstr>Correlated shadow fading – impact on SINR</vt:lpstr>
      <vt:lpstr>Results for correlated shadow fading Test 2 – DL only</vt:lpstr>
      <vt:lpstr>Results for correlated shadow fading Test 3 – UL only</vt:lpstr>
      <vt:lpstr>Proposal</vt:lpstr>
      <vt:lpstr>References</vt:lpstr>
      <vt:lpstr>PowerPoint Presentation</vt:lpstr>
      <vt:lpstr>Numerical examples: Box 1 calibrations</vt:lpstr>
      <vt:lpstr>Box 1calibraiton</vt:lpstr>
      <vt:lpstr>Box 1calibraiton</vt:lpstr>
      <vt:lpstr>Box 1calibraiton</vt:lpstr>
      <vt:lpstr>Box 1calibraiton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Leif Wilhelmsson R</cp:lastModifiedBy>
  <cp:revision>9</cp:revision>
  <cp:lastPrinted>1601-01-01T00:00:00Z</cp:lastPrinted>
  <dcterms:created xsi:type="dcterms:W3CDTF">2014-09-15T05:33:08Z</dcterms:created>
  <dcterms:modified xsi:type="dcterms:W3CDTF">2014-09-16T06:33:24Z</dcterms:modified>
</cp:coreProperties>
</file>