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64" d="100"/>
          <a:sy n="64" d="100"/>
        </p:scale>
        <p:origin x="-522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802.11-14/1214r0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Leif Wilhelmsson, Ericsson AB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802.11-14/1214r0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Leif Wilhelmsson, Ericsson AB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802.11-14/1214r0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Leif Wilhelmsson, Ericsson AB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4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doc.: IEEE 802.11-14/1214r0</a:t>
            </a:r>
            <a:endParaRPr lang="en-US" sz="14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4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March 2014</a:t>
            </a:r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Leif Wilhelmsson, Ericsson</a:t>
            </a:r>
          </a:p>
        </p:txBody>
      </p:sp>
      <p:sp>
        <p:nvSpPr>
          <p:cNvPr id="3072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Page </a:t>
            </a:r>
            <a:fld id="{874EAC36-B2E6-4B38-9815-1826A777907E}" type="slidenum">
              <a:rPr lang="en-US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US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072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3072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802.11-14/1214r0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802.11-14/1214r0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9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802.11-14/1214r0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Leif Wilhelmsson, Ericsson AB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96875" y="1800000"/>
            <a:ext cx="8351839" cy="385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xfrm>
            <a:off x="696913" y="333375"/>
            <a:ext cx="1874837" cy="2730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5631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Leif Wilhelmsson, Ericsson AB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Leif Wilhelmsson, Ericsson AB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Leif Wilhelmsson, Ericsson AB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Leif Wilhelmsson, Ericsson AB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Leif Wilhelmsson, Ericsson AB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Leif Wilhelmsson, Ericsson AB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Leif Wilhelmsson, Ericsson AB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Leif Wilhelmsson, Ericsson AB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Leif Wilhelmsson, Ericsson AB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802.11-14/1214r0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Leif Wilhelmsson, Ericsson AB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Impact </a:t>
            </a:r>
            <a:r>
              <a:rPr lang="en-GB" dirty="0"/>
              <a:t>of correlated shadowing in 802.11ax system </a:t>
            </a:r>
            <a:r>
              <a:rPr lang="en-GB" dirty="0" smtClean="0"/>
              <a:t>evaluations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97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2014-09-15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92419"/>
              </p:ext>
            </p:extLst>
          </p:nvPr>
        </p:nvGraphicFramePr>
        <p:xfrm>
          <a:off x="606425" y="2422525"/>
          <a:ext cx="8091488" cy="545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Document" r:id="rId4" imgW="8219615" imgH="5550194" progId="Word.Document.8">
                  <p:embed/>
                </p:oleObj>
              </mc:Choice>
              <mc:Fallback>
                <p:oleObj name="Document" r:id="rId4" imgW="8219615" imgH="555019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425" y="2422525"/>
                        <a:ext cx="8091488" cy="54530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171" y="2229475"/>
            <a:ext cx="4025923" cy="2927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229475"/>
            <a:ext cx="4121942" cy="2934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471421"/>
            <a:ext cx="7494588" cy="1085371"/>
          </a:xfrm>
        </p:spPr>
        <p:txBody>
          <a:bodyPr/>
          <a:lstStyle/>
          <a:p>
            <a:r>
              <a:rPr lang="en-US" dirty="0" smtClean="0"/>
              <a:t>Box 1calibraiton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06239" y="1700808"/>
            <a:ext cx="9230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Test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72200" y="1700808"/>
            <a:ext cx="9230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Test 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874837" cy="273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September</a:t>
            </a: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2014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497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471421"/>
            <a:ext cx="7494588" cy="1085371"/>
          </a:xfrm>
        </p:spPr>
        <p:txBody>
          <a:bodyPr/>
          <a:lstStyle/>
          <a:p>
            <a:r>
              <a:rPr lang="en-US" dirty="0" smtClean="0"/>
              <a:t>Box 1calibraiton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06239" y="1700808"/>
            <a:ext cx="9230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Test 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72200" y="1700808"/>
            <a:ext cx="1410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Test 4 DL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294" y="2564904"/>
            <a:ext cx="4104456" cy="292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564904"/>
            <a:ext cx="4104456" cy="292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874837" cy="273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September</a:t>
            </a: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2014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992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471421"/>
            <a:ext cx="7494588" cy="1085371"/>
          </a:xfrm>
        </p:spPr>
        <p:txBody>
          <a:bodyPr/>
          <a:lstStyle/>
          <a:p>
            <a:r>
              <a:rPr lang="en-US" dirty="0" smtClean="0"/>
              <a:t>Box 1calibraiton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06239" y="1700808"/>
            <a:ext cx="1410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Test 4 UL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72200" y="1700808"/>
            <a:ext cx="1410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Test 5 DL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906" y="2708920"/>
            <a:ext cx="3546988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1173" y="2524125"/>
            <a:ext cx="3742053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874837" cy="273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September</a:t>
            </a: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2014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475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471421"/>
            <a:ext cx="7494588" cy="1085371"/>
          </a:xfrm>
        </p:spPr>
        <p:txBody>
          <a:bodyPr/>
          <a:lstStyle/>
          <a:p>
            <a:r>
              <a:rPr lang="en-US" dirty="0" smtClean="0"/>
              <a:t>Box 1calibraiton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491880" y="1883415"/>
            <a:ext cx="1410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Test 5 UL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351152"/>
            <a:ext cx="4712344" cy="3252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874837" cy="273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September</a:t>
            </a: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2014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81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for correlated shadow fading</a:t>
            </a:r>
            <a:br>
              <a:rPr lang="en-US" dirty="0" smtClean="0"/>
            </a:br>
            <a:r>
              <a:rPr lang="en-US" dirty="0" smtClean="0"/>
              <a:t>Test 2 – DL only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39552" y="3284984"/>
            <a:ext cx="28803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At the 5</a:t>
            </a:r>
            <a:r>
              <a:rPr lang="en-US" baseline="30000" dirty="0" smtClean="0">
                <a:solidFill>
                  <a:schemeClr val="tx1"/>
                </a:solidFill>
              </a:rPr>
              <a:t>th</a:t>
            </a:r>
            <a:r>
              <a:rPr lang="en-US" dirty="0" smtClean="0">
                <a:solidFill>
                  <a:schemeClr val="tx1"/>
                </a:solidFill>
              </a:rPr>
              <a:t> percentile the uncorrelated fading underestimates the SINR up to 5 dB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988840"/>
            <a:ext cx="5230813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September</a:t>
            </a: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2014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22365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for correlated shadow fading</a:t>
            </a:r>
            <a:br>
              <a:rPr lang="en-US" dirty="0" smtClean="0"/>
            </a:br>
            <a:r>
              <a:rPr lang="en-US" dirty="0" smtClean="0"/>
              <a:t>Test 3 – UL only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539552" y="2852936"/>
            <a:ext cx="28803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At the 5</a:t>
            </a:r>
            <a:r>
              <a:rPr lang="en-US" baseline="30000" dirty="0" smtClean="0">
                <a:solidFill>
                  <a:schemeClr val="tx1"/>
                </a:solidFill>
              </a:rPr>
              <a:t>th</a:t>
            </a:r>
            <a:r>
              <a:rPr lang="en-US" dirty="0" smtClean="0">
                <a:solidFill>
                  <a:schemeClr val="tx1"/>
                </a:solidFill>
              </a:rPr>
              <a:t> percentile the uncorrelated fading underestimates the SINR up to </a:t>
            </a:r>
            <a:r>
              <a:rPr lang="en-US" dirty="0">
                <a:solidFill>
                  <a:schemeClr val="tx1"/>
                </a:solidFill>
              </a:rPr>
              <a:t>4</a:t>
            </a:r>
            <a:r>
              <a:rPr lang="en-US" dirty="0" smtClean="0">
                <a:solidFill>
                  <a:schemeClr val="tx1"/>
                </a:solidFill>
              </a:rPr>
              <a:t> dB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132856"/>
            <a:ext cx="5230813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September</a:t>
            </a: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2014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9988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0813" cy="4113213"/>
          </a:xfrm>
        </p:spPr>
        <p:txBody>
          <a:bodyPr/>
          <a:lstStyle/>
          <a:p>
            <a:r>
              <a:rPr lang="en-US" b="0" dirty="0" smtClean="0"/>
              <a:t>It is proposed to use correlated shadowing in the systems evaluations to better reflect real world conditions</a:t>
            </a:r>
          </a:p>
          <a:p>
            <a:r>
              <a:rPr lang="en-US" b="0" dirty="0" smtClean="0"/>
              <a:t>It is proposed to calculated the shadowing for the individual links by:</a:t>
            </a:r>
          </a:p>
          <a:p>
            <a:r>
              <a:rPr lang="en-US" b="0" dirty="0"/>
              <a:t>	</a:t>
            </a:r>
            <a:r>
              <a:rPr lang="en-US" b="0" dirty="0" smtClean="0"/>
              <a:t>1) Generating a map for the scenario where a shadowing value is associated with a location, and where the correlation in spatial domain is achieved by filtering</a:t>
            </a:r>
          </a:p>
          <a:p>
            <a:r>
              <a:rPr lang="en-US" b="0" dirty="0"/>
              <a:t>	</a:t>
            </a:r>
            <a:r>
              <a:rPr lang="en-US" b="0" dirty="0" smtClean="0"/>
              <a:t>2)  For each link calculate the shadowing by the average of the shadowing values as the corresponding nodes</a:t>
            </a:r>
          </a:p>
          <a:p>
            <a:r>
              <a:rPr lang="en-US" b="0" dirty="0" smtClean="0"/>
              <a:t>What correlation distance to use is still TBD, and it is expected that different scenarios will need different values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Leif Wilhelmsson, Ericsson AB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379DA01B-72C1-49F9-8104-D62EC862E77B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9854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Considering </a:t>
            </a:r>
            <a:r>
              <a:rPr lang="en-US" b="0" dirty="0" smtClean="0"/>
              <a:t>Box </a:t>
            </a:r>
            <a:r>
              <a:rPr lang="en-US" b="0" dirty="0" smtClean="0"/>
              <a:t>1 </a:t>
            </a:r>
            <a:r>
              <a:rPr lang="en-US" b="0" dirty="0" smtClean="0"/>
              <a:t>calibration </a:t>
            </a:r>
            <a:r>
              <a:rPr lang="en-US" b="0" dirty="0" smtClean="0"/>
              <a:t>results for the enterprise </a:t>
            </a:r>
            <a:r>
              <a:rPr lang="en-US" b="0" dirty="0" smtClean="0"/>
              <a:t>scenario, we hav</a:t>
            </a:r>
            <a:r>
              <a:rPr lang="en-US" b="0" dirty="0" smtClean="0"/>
              <a:t>e seen very good agreement between companies</a:t>
            </a:r>
            <a:r>
              <a:rPr lang="en-US" b="0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However, when </a:t>
            </a:r>
            <a:r>
              <a:rPr lang="en-US" b="0" dirty="0" smtClean="0"/>
              <a:t>correlated shadow fading is applied</a:t>
            </a:r>
            <a:r>
              <a:rPr lang="en-US" b="0" dirty="0" smtClean="0"/>
              <a:t>, a large difference is seen compared to these aligned results.  Especially for </a:t>
            </a:r>
            <a:r>
              <a:rPr lang="en-US" b="0" dirty="0" smtClean="0"/>
              <a:t>edge users.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Given </a:t>
            </a:r>
            <a:r>
              <a:rPr lang="en-US" b="0" dirty="0" smtClean="0"/>
              <a:t>the large impact of shadow correlation, it can not be neglected if we are targeting accurate results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 proposal for how to include correlated shadowing in th</a:t>
            </a:r>
            <a:r>
              <a:rPr lang="en-US" b="0" dirty="0" smtClean="0"/>
              <a:t>e system simulations is presented which we believe would substantially improve the accuracy of system simulations</a:t>
            </a: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September</a:t>
            </a: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2014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28606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6215074" y="6475413"/>
            <a:ext cx="2327264" cy="18097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740817"/>
            <a:ext cx="8208912" cy="4208463"/>
          </a:xfrm>
          <a:ln/>
        </p:spPr>
        <p:txBody>
          <a:bodyPr/>
          <a:lstStyle/>
          <a:p>
            <a:r>
              <a:rPr lang="en-US" sz="1800" b="0" dirty="0"/>
              <a:t>[1]</a:t>
            </a:r>
            <a:r>
              <a:rPr lang="en-GB" sz="1800" b="0" dirty="0"/>
              <a:t> </a:t>
            </a:r>
            <a:r>
              <a:rPr lang="en-GB" sz="1800" b="0" dirty="0" smtClean="0"/>
              <a:t>“Path loss model for scenario 1”, N. Jindal and R. </a:t>
            </a:r>
            <a:r>
              <a:rPr lang="en-GB" sz="1800" b="0" dirty="0" err="1" smtClean="0"/>
              <a:t>Porat</a:t>
            </a:r>
            <a:r>
              <a:rPr lang="en-GB" sz="1800" b="0" dirty="0" smtClean="0"/>
              <a:t>, IEEE 802.11-14/0577r1</a:t>
            </a:r>
          </a:p>
          <a:p>
            <a:r>
              <a:rPr lang="en-GB" sz="1800" b="0" dirty="0" smtClean="0"/>
              <a:t>[2] “11ax evaluation methodology”, R. </a:t>
            </a:r>
            <a:r>
              <a:rPr lang="en-GB" sz="1800" b="0" dirty="0" err="1" smtClean="0"/>
              <a:t>Porat</a:t>
            </a:r>
            <a:r>
              <a:rPr lang="en-GB" sz="1800" b="0" dirty="0" smtClean="0"/>
              <a:t> et al</a:t>
            </a:r>
            <a:r>
              <a:rPr lang="en-GB" sz="1800" b="0" dirty="0"/>
              <a:t>., IEEE </a:t>
            </a:r>
            <a:r>
              <a:rPr lang="en-GB" sz="1800" b="0" dirty="0" smtClean="0"/>
              <a:t>802.11-14/0571r3</a:t>
            </a:r>
          </a:p>
          <a:p>
            <a:r>
              <a:rPr lang="en-GB" sz="1800" b="0" dirty="0" smtClean="0"/>
              <a:t>[3] “Box 1 and Box 2 calibration results”, N. Jindal et al.</a:t>
            </a:r>
            <a:r>
              <a:rPr lang="en-GB" sz="1800" b="0" dirty="0" smtClean="0"/>
              <a:t>, </a:t>
            </a:r>
            <a:r>
              <a:rPr lang="en-GB" sz="1800" b="0" dirty="0"/>
              <a:t>IEEE </a:t>
            </a:r>
            <a:r>
              <a:rPr lang="en-GB" sz="1800" b="0" dirty="0" smtClean="0"/>
              <a:t>802.11-14/0800r15</a:t>
            </a:r>
          </a:p>
          <a:p>
            <a:r>
              <a:rPr lang="en-GB" sz="1800" b="0" dirty="0" smtClean="0"/>
              <a:t>[4] “</a:t>
            </a:r>
            <a:r>
              <a:rPr lang="en-GB" sz="1800" b="0" dirty="0" err="1" smtClean="0"/>
              <a:t>TGax</a:t>
            </a:r>
            <a:r>
              <a:rPr lang="en-GB" sz="1800" b="0" dirty="0" smtClean="0"/>
              <a:t> simulation scenarios”, S. Merlin et </a:t>
            </a:r>
            <a:r>
              <a:rPr lang="en-GB" sz="1800" b="0" dirty="0"/>
              <a:t>al., IEEE </a:t>
            </a:r>
            <a:r>
              <a:rPr lang="en-GB" sz="1800" b="0" dirty="0" smtClean="0"/>
              <a:t>802.11-14/0980r0 </a:t>
            </a:r>
          </a:p>
          <a:p>
            <a:r>
              <a:rPr lang="en-GB" sz="1800" b="0" dirty="0" smtClean="0"/>
              <a:t>[5] “Correlation model for shadow fading in mobile radio systems”, M. </a:t>
            </a:r>
            <a:r>
              <a:rPr lang="en-GB" sz="1800" b="0" dirty="0" err="1" smtClean="0"/>
              <a:t>Gudmundson</a:t>
            </a:r>
            <a:r>
              <a:rPr lang="en-GB" sz="1800" b="0" dirty="0" smtClean="0"/>
              <a:t>, </a:t>
            </a:r>
            <a:r>
              <a:rPr lang="en-GB" sz="1800" b="0" i="1" dirty="0" smtClean="0"/>
              <a:t>Electronic Letter</a:t>
            </a:r>
            <a:r>
              <a:rPr lang="en-US" sz="1800" b="0" i="1" dirty="0" smtClean="0"/>
              <a:t>s,</a:t>
            </a:r>
            <a:r>
              <a:rPr lang="en-US" sz="1800" dirty="0" smtClean="0"/>
              <a:t>	</a:t>
            </a:r>
            <a:r>
              <a:rPr lang="en-US" sz="1800" b="0" dirty="0" smtClean="0"/>
              <a:t>pp. 2145-2146, </a:t>
            </a:r>
            <a:r>
              <a:rPr lang="en-US" sz="1800" b="0" dirty="0"/>
              <a:t>November, 1991</a:t>
            </a:r>
            <a:r>
              <a:rPr lang="en-US" sz="1800" b="0" dirty="0" smtClean="0"/>
              <a:t>.</a:t>
            </a:r>
          </a:p>
          <a:p>
            <a:r>
              <a:rPr lang="en-US" sz="1800" b="0" dirty="0" smtClean="0"/>
              <a:t>[6] “</a:t>
            </a:r>
            <a:r>
              <a:rPr lang="en-US" sz="1800" b="0" dirty="0"/>
              <a:t>Further advancements for E-UTRA physical layer aspects</a:t>
            </a:r>
            <a:r>
              <a:rPr lang="en-US" sz="1800" b="0" dirty="0" smtClean="0"/>
              <a:t>”, </a:t>
            </a:r>
            <a:r>
              <a:rPr lang="en-US" sz="1800" b="0" dirty="0"/>
              <a:t>3GPP </a:t>
            </a:r>
            <a:r>
              <a:rPr lang="en-US" sz="1800" b="0" dirty="0" smtClean="0"/>
              <a:t>TR-36-814</a:t>
            </a:r>
          </a:p>
          <a:p>
            <a:r>
              <a:rPr lang="en-US" sz="1800" b="0" dirty="0" smtClean="0"/>
              <a:t>[7]  “Coordinated multi-point operation for LTE physical layer  aspects”, 3GPP </a:t>
            </a:r>
            <a:r>
              <a:rPr lang="en-US" sz="1800" b="0" dirty="0"/>
              <a:t>TR 36.819 </a:t>
            </a:r>
            <a:r>
              <a:rPr lang="en-US" sz="1800" b="0" dirty="0" smtClean="0"/>
              <a:t>v11.0</a:t>
            </a:r>
            <a:endParaRPr lang="en-US" sz="1800" b="0" dirty="0"/>
          </a:p>
          <a:p>
            <a:r>
              <a:rPr lang="en-US" sz="1800" b="0" dirty="0" smtClean="0"/>
              <a:t>[8]  “Correlation properties of large scale fading based on indoor measurements”,</a:t>
            </a:r>
            <a:r>
              <a:rPr lang="en-US" sz="1800" dirty="0"/>
              <a:t> </a:t>
            </a:r>
            <a:r>
              <a:rPr lang="en-US" sz="1800" b="0" dirty="0"/>
              <a:t>N. </a:t>
            </a:r>
            <a:r>
              <a:rPr lang="en-US" sz="1800" b="0" dirty="0" err="1"/>
              <a:t>Jalden</a:t>
            </a:r>
            <a:r>
              <a:rPr lang="en-US" sz="1800" b="0" dirty="0"/>
              <a:t>, P. Zetterberg, B. </a:t>
            </a:r>
            <a:r>
              <a:rPr lang="en-US" sz="1800" b="0" dirty="0" err="1"/>
              <a:t>Ottersten</a:t>
            </a:r>
            <a:r>
              <a:rPr lang="en-US" sz="1800" b="0" dirty="0"/>
              <a:t>, A. Hong, and R. </a:t>
            </a:r>
            <a:r>
              <a:rPr lang="en-US" sz="1800" b="0" dirty="0" err="1"/>
              <a:t>Thoma</a:t>
            </a:r>
            <a:r>
              <a:rPr lang="en-US" sz="1800" b="0" dirty="0" smtClean="0"/>
              <a:t>̈, </a:t>
            </a:r>
            <a:r>
              <a:rPr lang="en-US" sz="1800" b="0" i="1" dirty="0" smtClean="0"/>
              <a:t>IEEE WCNC</a:t>
            </a:r>
            <a:r>
              <a:rPr lang="en-US" sz="1800" b="0" dirty="0" smtClean="0"/>
              <a:t>, March 2007 </a:t>
            </a:r>
            <a:endParaRPr lang="en-US" sz="1800" b="0" dirty="0"/>
          </a:p>
          <a:p>
            <a:r>
              <a:rPr lang="en-US" sz="1800" b="0" dirty="0" smtClean="0"/>
              <a:t>[9] “IEEE 802.11ax channel model document”, J. Liu et al. </a:t>
            </a:r>
            <a:r>
              <a:rPr lang="en-GB" sz="1800" b="0" dirty="0"/>
              <a:t>IEEE </a:t>
            </a:r>
            <a:r>
              <a:rPr lang="en-GB" sz="1800" b="0" dirty="0" smtClean="0"/>
              <a:t>802.11-14/0882r11</a:t>
            </a:r>
            <a:endParaRPr lang="en-US" sz="1800" b="0" dirty="0"/>
          </a:p>
          <a:p>
            <a:endParaRPr lang="en-US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September</a:t>
            </a: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2014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34805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Do you agree to  improve the channel model used for system simulations by including correlated shadowing? </a:t>
            </a:r>
          </a:p>
          <a:p>
            <a:endParaRPr lang="en-US" b="0" dirty="0"/>
          </a:p>
          <a:p>
            <a:endParaRPr lang="en-US" b="0" dirty="0" smtClean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Leif Wilhelmsson, Ericsson AB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379DA01B-72C1-49F9-8104-D62EC862E77B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725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1"/>
          <p:cNvSpPr>
            <a:spLocks noGrp="1" noChangeArrowheads="1"/>
          </p:cNvSpPr>
          <p:nvPr>
            <p:ph type="title"/>
          </p:nvPr>
        </p:nvSpPr>
        <p:spPr/>
        <p:txBody>
          <a:bodyPr lIns="90000" tIns="46800" rIns="90000" bIns="46800"/>
          <a:lstStyle/>
          <a:p>
            <a:r>
              <a:rPr lang="en-US" dirty="0" smtClean="0"/>
              <a:t>Contents</a:t>
            </a:r>
          </a:p>
        </p:txBody>
      </p:sp>
      <p:sp>
        <p:nvSpPr>
          <p:cNvPr id="512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dirty="0" smtClean="0">
                <a:ea typeface="MS PGothic" pitchFamily="34" charset="-128"/>
              </a:rPr>
              <a:t>Background</a:t>
            </a:r>
          </a:p>
          <a:p>
            <a:pPr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dirty="0" smtClean="0">
                <a:ea typeface="MS PGothic" pitchFamily="34" charset="-128"/>
              </a:rPr>
              <a:t>Uncorrelated vs. Correlated Shadowing</a:t>
            </a:r>
            <a:endParaRPr lang="en-US" dirty="0" smtClean="0">
              <a:ea typeface="MS PGothic" pitchFamily="34" charset="-128"/>
            </a:endParaRPr>
          </a:p>
          <a:p>
            <a:pPr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dirty="0" smtClean="0">
                <a:ea typeface="MS PGothic" pitchFamily="34" charset="-128"/>
              </a:rPr>
              <a:t>Numerical examples for Box1, Enterprise scenario</a:t>
            </a:r>
          </a:p>
          <a:p>
            <a:pPr lvl="1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dirty="0" smtClean="0">
                <a:ea typeface="MS PGothic" pitchFamily="34" charset="-128"/>
              </a:rPr>
              <a:t>Comparison of companies results for u</a:t>
            </a:r>
            <a:r>
              <a:rPr lang="en-US" dirty="0" smtClean="0">
                <a:ea typeface="MS PGothic" pitchFamily="34" charset="-128"/>
              </a:rPr>
              <a:t>ncorrelated shadowing</a:t>
            </a:r>
          </a:p>
          <a:p>
            <a:pPr lvl="1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dirty="0" smtClean="0">
                <a:ea typeface="MS PGothic" pitchFamily="34" charset="-128"/>
              </a:rPr>
              <a:t>Comparison of uncorrelated and correlated shadowing</a:t>
            </a:r>
            <a:r>
              <a:rPr lang="en-US" dirty="0" smtClean="0">
                <a:ea typeface="MS PGothic" pitchFamily="34" charset="-128"/>
              </a:rPr>
              <a:t> </a:t>
            </a:r>
            <a:endParaRPr lang="en-US" dirty="0" smtClean="0">
              <a:ea typeface="MS PGothic" pitchFamily="34" charset="-128"/>
            </a:endParaRPr>
          </a:p>
          <a:p>
            <a:pPr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dirty="0">
                <a:ea typeface="MS PGothic" pitchFamily="34" charset="-128"/>
              </a:rPr>
              <a:t>Proposal for how to model correlated shadowing</a:t>
            </a:r>
          </a:p>
          <a:p>
            <a:pPr lvl="1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dirty="0">
                <a:ea typeface="MS PGothic" pitchFamily="34" charset="-128"/>
              </a:rPr>
              <a:t>Correlation Map</a:t>
            </a:r>
          </a:p>
          <a:p>
            <a:pPr lvl="1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dirty="0">
                <a:ea typeface="MS PGothic" pitchFamily="34" charset="-128"/>
              </a:rPr>
              <a:t>Calculation of link shadowing </a:t>
            </a:r>
            <a:r>
              <a:rPr lang="en-US" dirty="0" smtClean="0">
                <a:ea typeface="MS PGothic" pitchFamily="34" charset="-128"/>
              </a:rPr>
              <a:t>component</a:t>
            </a:r>
            <a:endParaRPr lang="en-US" dirty="0" smtClean="0">
              <a:ea typeface="MS PGothic" pitchFamily="34" charset="-128"/>
            </a:endParaRPr>
          </a:p>
          <a:p>
            <a:pPr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dirty="0" smtClean="0">
                <a:ea typeface="MS PGothic" pitchFamily="34" charset="-128"/>
              </a:rPr>
              <a:t>Summary</a:t>
            </a:r>
            <a:endParaRPr lang="en-US" dirty="0">
              <a:ea typeface="MS PGothic" pitchFamily="34" charset="-128"/>
            </a:endParaRPr>
          </a:p>
          <a:p>
            <a:pPr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dirty="0" smtClean="0">
                <a:ea typeface="MS PGothic" pitchFamily="34" charset="-128"/>
              </a:rPr>
              <a:t>Straw Poll</a:t>
            </a:r>
            <a:endParaRPr lang="en-US" dirty="0" smtClean="0">
              <a:ea typeface="MS PGothic" pitchFamily="34" charset="-128"/>
            </a:endParaRPr>
          </a:p>
        </p:txBody>
      </p:sp>
      <p:sp>
        <p:nvSpPr>
          <p:cNvPr id="5122" name="Date Placeholder 3"/>
          <p:cNvSpPr>
            <a:spLocks noGrp="1"/>
          </p:cNvSpPr>
          <p:nvPr>
            <p:ph type="dt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September</a:t>
            </a: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2014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123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Leif Wilhelmsson, Ericsson AB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379DA01B-72C1-49F9-8104-D62EC862E77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8225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In </a:t>
            </a:r>
            <a:r>
              <a:rPr lang="en-US" sz="2000" b="0" dirty="0" smtClean="0"/>
              <a:t>[1], it was argued that </a:t>
            </a:r>
            <a:r>
              <a:rPr lang="en-US" sz="2000" b="0" dirty="0" err="1" smtClean="0"/>
              <a:t>i.i.d</a:t>
            </a:r>
            <a:r>
              <a:rPr lang="en-US" sz="2000" b="0" dirty="0" smtClean="0"/>
              <a:t>. shadowing may give unrealistic results. In</a:t>
            </a:r>
            <a:r>
              <a:rPr lang="en-US" sz="2000" b="0" dirty="0" smtClean="0"/>
              <a:t> an attempt to somewhat reduce this issue it was proposed to reduce the variance of the shadowing for LNOS  </a:t>
            </a:r>
            <a:endParaRPr lang="en-US" sz="2000" b="0" dirty="0" smtClean="0"/>
          </a:p>
          <a:p>
            <a:r>
              <a:rPr lang="en-US" sz="2000" b="0" dirty="0" smtClean="0"/>
              <a:t>In  [9], </a:t>
            </a:r>
            <a:r>
              <a:rPr lang="en-US" sz="2000" b="0" dirty="0" err="1" smtClean="0"/>
              <a:t>i.i.d</a:t>
            </a:r>
            <a:r>
              <a:rPr lang="en-US" sz="2000" b="0" dirty="0" smtClean="0"/>
              <a:t>. is still assumed, and it has been decided not to solve the above issue by changing parameters in well-established models</a:t>
            </a:r>
          </a:p>
          <a:p>
            <a:r>
              <a:rPr lang="en-US" sz="2000" b="0" dirty="0" smtClean="0"/>
              <a:t>In [2] significant efforts are made to ensure accurate results. For instance by considering SINR on individual sub-carriers rather than just average </a:t>
            </a:r>
            <a:r>
              <a:rPr lang="en-US" sz="2000" b="0" dirty="0" err="1" smtClean="0"/>
              <a:t>pathloss</a:t>
            </a:r>
            <a:endParaRPr lang="en-US" sz="2000" b="0" dirty="0" smtClean="0"/>
          </a:p>
          <a:p>
            <a:r>
              <a:rPr lang="en-US" sz="2000" b="0" dirty="0" smtClean="0"/>
              <a:t>In this contribution we argue that to justify very detailed modeling of the PHY, it is appropriate to revise the </a:t>
            </a:r>
            <a:r>
              <a:rPr lang="en-US" sz="2000" b="0" dirty="0" err="1" smtClean="0"/>
              <a:t>i.i.d</a:t>
            </a:r>
            <a:r>
              <a:rPr lang="en-US" sz="2000" b="0" dirty="0" smtClean="0"/>
              <a:t>. assumption and model the shadowing as correlated. We also propose how to implement this</a:t>
            </a:r>
            <a:r>
              <a:rPr lang="en-US" sz="2000" b="0" dirty="0" smtClean="0"/>
              <a:t> </a:t>
            </a:r>
            <a:endParaRPr lang="en-US" sz="2000" b="0" dirty="0" smtClean="0"/>
          </a:p>
        </p:txBody>
      </p:sp>
      <p:sp>
        <p:nvSpPr>
          <p:cNvPr id="6148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September</a:t>
            </a: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2014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149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Leif Wilhelmsson, Ericsson AB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379DA01B-72C1-49F9-8104-D62EC862E77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3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4" name="Freeform 8"/>
          <p:cNvSpPr>
            <a:spLocks noChangeAspect="1" noEditPoints="1"/>
          </p:cNvSpPr>
          <p:nvPr/>
        </p:nvSpPr>
        <p:spPr bwMode="auto">
          <a:xfrm>
            <a:off x="3670300" y="5219700"/>
            <a:ext cx="422275" cy="609600"/>
          </a:xfrm>
          <a:custGeom>
            <a:avLst/>
            <a:gdLst>
              <a:gd name="T0" fmla="*/ 2147483647 w 325"/>
              <a:gd name="T1" fmla="*/ 2147483647 h 468"/>
              <a:gd name="T2" fmla="*/ 2147483647 w 325"/>
              <a:gd name="T3" fmla="*/ 2147483647 h 468"/>
              <a:gd name="T4" fmla="*/ 2147483647 w 325"/>
              <a:gd name="T5" fmla="*/ 2147483647 h 468"/>
              <a:gd name="T6" fmla="*/ 2147483647 w 325"/>
              <a:gd name="T7" fmla="*/ 2147483647 h 468"/>
              <a:gd name="T8" fmla="*/ 2147483647 w 325"/>
              <a:gd name="T9" fmla="*/ 2147483647 h 468"/>
              <a:gd name="T10" fmla="*/ 2147483647 w 325"/>
              <a:gd name="T11" fmla="*/ 2147483647 h 468"/>
              <a:gd name="T12" fmla="*/ 2147483647 w 325"/>
              <a:gd name="T13" fmla="*/ 2147483647 h 468"/>
              <a:gd name="T14" fmla="*/ 2147483647 w 325"/>
              <a:gd name="T15" fmla="*/ 2147483647 h 468"/>
              <a:gd name="T16" fmla="*/ 2147483647 w 325"/>
              <a:gd name="T17" fmla="*/ 2147483647 h 468"/>
              <a:gd name="T18" fmla="*/ 2147483647 w 325"/>
              <a:gd name="T19" fmla="*/ 2147483647 h 468"/>
              <a:gd name="T20" fmla="*/ 2147483647 w 325"/>
              <a:gd name="T21" fmla="*/ 2147483647 h 468"/>
              <a:gd name="T22" fmla="*/ 2147483647 w 325"/>
              <a:gd name="T23" fmla="*/ 2147483647 h 468"/>
              <a:gd name="T24" fmla="*/ 2147483647 w 325"/>
              <a:gd name="T25" fmla="*/ 2147483647 h 468"/>
              <a:gd name="T26" fmla="*/ 2147483647 w 325"/>
              <a:gd name="T27" fmla="*/ 0 h 468"/>
              <a:gd name="T28" fmla="*/ 0 w 325"/>
              <a:gd name="T29" fmla="*/ 2147483647 h 468"/>
              <a:gd name="T30" fmla="*/ 2147483647 w 325"/>
              <a:gd name="T31" fmla="*/ 2147483647 h 468"/>
              <a:gd name="T32" fmla="*/ 2147483647 w 325"/>
              <a:gd name="T33" fmla="*/ 2147483647 h 468"/>
              <a:gd name="T34" fmla="*/ 2147483647 w 325"/>
              <a:gd name="T35" fmla="*/ 2147483647 h 468"/>
              <a:gd name="T36" fmla="*/ 2147483647 w 325"/>
              <a:gd name="T37" fmla="*/ 2147483647 h 468"/>
              <a:gd name="T38" fmla="*/ 2147483647 w 325"/>
              <a:gd name="T39" fmla="*/ 2147483647 h 468"/>
              <a:gd name="T40" fmla="*/ 2147483647 w 325"/>
              <a:gd name="T41" fmla="*/ 2147483647 h 468"/>
              <a:gd name="T42" fmla="*/ 2147483647 w 325"/>
              <a:gd name="T43" fmla="*/ 2147483647 h 468"/>
              <a:gd name="T44" fmla="*/ 2147483647 w 325"/>
              <a:gd name="T45" fmla="*/ 2147483647 h 468"/>
              <a:gd name="T46" fmla="*/ 2147483647 w 325"/>
              <a:gd name="T47" fmla="*/ 2147483647 h 468"/>
              <a:gd name="T48" fmla="*/ 2147483647 w 325"/>
              <a:gd name="T49" fmla="*/ 2147483647 h 468"/>
              <a:gd name="T50" fmla="*/ 2147483647 w 325"/>
              <a:gd name="T51" fmla="*/ 2147483647 h 468"/>
              <a:gd name="T52" fmla="*/ 2147483647 w 325"/>
              <a:gd name="T53" fmla="*/ 2147483647 h 468"/>
              <a:gd name="T54" fmla="*/ 2147483647 w 325"/>
              <a:gd name="T55" fmla="*/ 2147483647 h 468"/>
              <a:gd name="T56" fmla="*/ 2147483647 w 325"/>
              <a:gd name="T57" fmla="*/ 2147483647 h 468"/>
              <a:gd name="T58" fmla="*/ 2147483647 w 325"/>
              <a:gd name="T59" fmla="*/ 2147483647 h 468"/>
              <a:gd name="T60" fmla="*/ 2147483647 w 325"/>
              <a:gd name="T61" fmla="*/ 2147483647 h 468"/>
              <a:gd name="T62" fmla="*/ 2147483647 w 325"/>
              <a:gd name="T63" fmla="*/ 2147483647 h 468"/>
              <a:gd name="T64" fmla="*/ 2147483647 w 325"/>
              <a:gd name="T65" fmla="*/ 2147483647 h 468"/>
              <a:gd name="T66" fmla="*/ 2147483647 w 325"/>
              <a:gd name="T67" fmla="*/ 2147483647 h 468"/>
              <a:gd name="T68" fmla="*/ 2147483647 w 325"/>
              <a:gd name="T69" fmla="*/ 2147483647 h 468"/>
              <a:gd name="T70" fmla="*/ 2147483647 w 325"/>
              <a:gd name="T71" fmla="*/ 2147483647 h 468"/>
              <a:gd name="T72" fmla="*/ 2147483647 w 325"/>
              <a:gd name="T73" fmla="*/ 2147483647 h 468"/>
              <a:gd name="T74" fmla="*/ 2147483647 w 325"/>
              <a:gd name="T75" fmla="*/ 2147483647 h 468"/>
              <a:gd name="T76" fmla="*/ 2147483647 w 325"/>
              <a:gd name="T77" fmla="*/ 2147483647 h 468"/>
              <a:gd name="T78" fmla="*/ 2147483647 w 325"/>
              <a:gd name="T79" fmla="*/ 2147483647 h 468"/>
              <a:gd name="T80" fmla="*/ 2147483647 w 325"/>
              <a:gd name="T81" fmla="*/ 2147483647 h 468"/>
              <a:gd name="T82" fmla="*/ 2147483647 w 325"/>
              <a:gd name="T83" fmla="*/ 2147483647 h 468"/>
              <a:gd name="T84" fmla="*/ 2147483647 w 325"/>
              <a:gd name="T85" fmla="*/ 2147483647 h 468"/>
              <a:gd name="T86" fmla="*/ 2147483647 w 325"/>
              <a:gd name="T87" fmla="*/ 2147483647 h 468"/>
              <a:gd name="T88" fmla="*/ 2147483647 w 325"/>
              <a:gd name="T89" fmla="*/ 2147483647 h 468"/>
              <a:gd name="T90" fmla="*/ 2147483647 w 325"/>
              <a:gd name="T91" fmla="*/ 2147483647 h 468"/>
              <a:gd name="T92" fmla="*/ 2147483647 w 325"/>
              <a:gd name="T93" fmla="*/ 2147483647 h 468"/>
              <a:gd name="T94" fmla="*/ 2147483647 w 325"/>
              <a:gd name="T95" fmla="*/ 2147483647 h 468"/>
              <a:gd name="T96" fmla="*/ 2147483647 w 325"/>
              <a:gd name="T97" fmla="*/ 2147483647 h 468"/>
              <a:gd name="T98" fmla="*/ 2147483647 w 325"/>
              <a:gd name="T99" fmla="*/ 2147483647 h 468"/>
              <a:gd name="T100" fmla="*/ 2147483647 w 325"/>
              <a:gd name="T101" fmla="*/ 2147483647 h 468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325" h="468">
                <a:moveTo>
                  <a:pt x="304" y="257"/>
                </a:moveTo>
                <a:cubicBezTo>
                  <a:pt x="304" y="79"/>
                  <a:pt x="304" y="79"/>
                  <a:pt x="304" y="79"/>
                </a:cubicBezTo>
                <a:cubicBezTo>
                  <a:pt x="304" y="74"/>
                  <a:pt x="301" y="71"/>
                  <a:pt x="296" y="71"/>
                </a:cubicBezTo>
                <a:cubicBezTo>
                  <a:pt x="292" y="71"/>
                  <a:pt x="288" y="74"/>
                  <a:pt x="288" y="79"/>
                </a:cubicBezTo>
                <a:cubicBezTo>
                  <a:pt x="288" y="257"/>
                  <a:pt x="288" y="257"/>
                  <a:pt x="288" y="257"/>
                </a:cubicBezTo>
                <a:cubicBezTo>
                  <a:pt x="286" y="258"/>
                  <a:pt x="283" y="259"/>
                  <a:pt x="281" y="261"/>
                </a:cubicBezTo>
                <a:cubicBezTo>
                  <a:pt x="279" y="258"/>
                  <a:pt x="276" y="255"/>
                  <a:pt x="273" y="253"/>
                </a:cubicBezTo>
                <a:cubicBezTo>
                  <a:pt x="273" y="53"/>
                  <a:pt x="273" y="53"/>
                  <a:pt x="273" y="53"/>
                </a:cubicBezTo>
                <a:cubicBezTo>
                  <a:pt x="273" y="40"/>
                  <a:pt x="265" y="32"/>
                  <a:pt x="252" y="32"/>
                </a:cubicBezTo>
                <a:cubicBezTo>
                  <a:pt x="53" y="32"/>
                  <a:pt x="53" y="32"/>
                  <a:pt x="53" y="32"/>
                </a:cubicBezTo>
                <a:cubicBezTo>
                  <a:pt x="40" y="32"/>
                  <a:pt x="32" y="40"/>
                  <a:pt x="32" y="53"/>
                </a:cubicBezTo>
                <a:cubicBezTo>
                  <a:pt x="32" y="328"/>
                  <a:pt x="32" y="328"/>
                  <a:pt x="32" y="328"/>
                </a:cubicBezTo>
                <a:cubicBezTo>
                  <a:pt x="32" y="342"/>
                  <a:pt x="39" y="349"/>
                  <a:pt x="53" y="349"/>
                </a:cubicBezTo>
                <a:cubicBezTo>
                  <a:pt x="107" y="349"/>
                  <a:pt x="107" y="349"/>
                  <a:pt x="107" y="349"/>
                </a:cubicBezTo>
                <a:cubicBezTo>
                  <a:pt x="110" y="363"/>
                  <a:pt x="114" y="375"/>
                  <a:pt x="118" y="385"/>
                </a:cubicBezTo>
                <a:cubicBezTo>
                  <a:pt x="119" y="387"/>
                  <a:pt x="121" y="390"/>
                  <a:pt x="122" y="393"/>
                </a:cubicBezTo>
                <a:cubicBezTo>
                  <a:pt x="31" y="393"/>
                  <a:pt x="31" y="393"/>
                  <a:pt x="31" y="393"/>
                </a:cubicBezTo>
                <a:cubicBezTo>
                  <a:pt x="23" y="393"/>
                  <a:pt x="16" y="387"/>
                  <a:pt x="16" y="379"/>
                </a:cubicBezTo>
                <a:cubicBezTo>
                  <a:pt x="16" y="37"/>
                  <a:pt x="16" y="37"/>
                  <a:pt x="16" y="37"/>
                </a:cubicBezTo>
                <a:cubicBezTo>
                  <a:pt x="16" y="27"/>
                  <a:pt x="23" y="16"/>
                  <a:pt x="36" y="16"/>
                </a:cubicBezTo>
                <a:cubicBezTo>
                  <a:pt x="274" y="16"/>
                  <a:pt x="274" y="16"/>
                  <a:pt x="274" y="16"/>
                </a:cubicBezTo>
                <a:cubicBezTo>
                  <a:pt x="282" y="16"/>
                  <a:pt x="288" y="23"/>
                  <a:pt x="288" y="31"/>
                </a:cubicBezTo>
                <a:cubicBezTo>
                  <a:pt x="288" y="47"/>
                  <a:pt x="288" y="47"/>
                  <a:pt x="288" y="47"/>
                </a:cubicBezTo>
                <a:cubicBezTo>
                  <a:pt x="288" y="51"/>
                  <a:pt x="292" y="55"/>
                  <a:pt x="296" y="55"/>
                </a:cubicBezTo>
                <a:cubicBezTo>
                  <a:pt x="301" y="55"/>
                  <a:pt x="304" y="51"/>
                  <a:pt x="304" y="47"/>
                </a:cubicBezTo>
                <a:cubicBezTo>
                  <a:pt x="304" y="31"/>
                  <a:pt x="304" y="31"/>
                  <a:pt x="304" y="31"/>
                </a:cubicBezTo>
                <a:cubicBezTo>
                  <a:pt x="304" y="14"/>
                  <a:pt x="291" y="0"/>
                  <a:pt x="274" y="0"/>
                </a:cubicBez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7"/>
                </a:cubicBezTo>
                <a:cubicBezTo>
                  <a:pt x="0" y="379"/>
                  <a:pt x="0" y="379"/>
                  <a:pt x="0" y="379"/>
                </a:cubicBezTo>
                <a:cubicBezTo>
                  <a:pt x="0" y="396"/>
                  <a:pt x="14" y="409"/>
                  <a:pt x="31" y="409"/>
                </a:cubicBezTo>
                <a:cubicBezTo>
                  <a:pt x="132" y="409"/>
                  <a:pt x="132" y="409"/>
                  <a:pt x="132" y="409"/>
                </a:cubicBezTo>
                <a:cubicBezTo>
                  <a:pt x="150" y="435"/>
                  <a:pt x="182" y="468"/>
                  <a:pt x="235" y="468"/>
                </a:cubicBezTo>
                <a:cubicBezTo>
                  <a:pt x="294" y="468"/>
                  <a:pt x="325" y="427"/>
                  <a:pt x="325" y="386"/>
                </a:cubicBezTo>
                <a:cubicBezTo>
                  <a:pt x="325" y="282"/>
                  <a:pt x="325" y="282"/>
                  <a:pt x="325" y="282"/>
                </a:cubicBezTo>
                <a:cubicBezTo>
                  <a:pt x="325" y="270"/>
                  <a:pt x="316" y="260"/>
                  <a:pt x="304" y="257"/>
                </a:cubicBezTo>
                <a:close/>
                <a:moveTo>
                  <a:pt x="94" y="271"/>
                </a:moveTo>
                <a:cubicBezTo>
                  <a:pt x="95" y="280"/>
                  <a:pt x="98" y="307"/>
                  <a:pt x="103" y="333"/>
                </a:cubicBezTo>
                <a:cubicBezTo>
                  <a:pt x="53" y="333"/>
                  <a:pt x="53" y="333"/>
                  <a:pt x="53" y="333"/>
                </a:cubicBezTo>
                <a:cubicBezTo>
                  <a:pt x="48" y="333"/>
                  <a:pt x="48" y="333"/>
                  <a:pt x="48" y="328"/>
                </a:cubicBezTo>
                <a:cubicBezTo>
                  <a:pt x="48" y="53"/>
                  <a:pt x="48" y="53"/>
                  <a:pt x="48" y="53"/>
                </a:cubicBezTo>
                <a:cubicBezTo>
                  <a:pt x="48" y="49"/>
                  <a:pt x="49" y="48"/>
                  <a:pt x="53" y="48"/>
                </a:cubicBezTo>
                <a:cubicBezTo>
                  <a:pt x="252" y="48"/>
                  <a:pt x="252" y="48"/>
                  <a:pt x="252" y="48"/>
                </a:cubicBezTo>
                <a:cubicBezTo>
                  <a:pt x="256" y="48"/>
                  <a:pt x="257" y="49"/>
                  <a:pt x="257" y="53"/>
                </a:cubicBezTo>
                <a:cubicBezTo>
                  <a:pt x="257" y="249"/>
                  <a:pt x="257" y="249"/>
                  <a:pt x="257" y="249"/>
                </a:cubicBezTo>
                <a:cubicBezTo>
                  <a:pt x="256" y="249"/>
                  <a:pt x="256" y="249"/>
                  <a:pt x="256" y="249"/>
                </a:cubicBezTo>
                <a:cubicBezTo>
                  <a:pt x="250" y="249"/>
                  <a:pt x="245" y="251"/>
                  <a:pt x="240" y="254"/>
                </a:cubicBezTo>
                <a:cubicBezTo>
                  <a:pt x="235" y="248"/>
                  <a:pt x="227" y="244"/>
                  <a:pt x="218" y="244"/>
                </a:cubicBezTo>
                <a:cubicBezTo>
                  <a:pt x="217" y="244"/>
                  <a:pt x="217" y="244"/>
                  <a:pt x="217" y="244"/>
                </a:cubicBezTo>
                <a:cubicBezTo>
                  <a:pt x="213" y="244"/>
                  <a:pt x="209" y="244"/>
                  <a:pt x="206" y="246"/>
                </a:cubicBezTo>
                <a:cubicBezTo>
                  <a:pt x="206" y="177"/>
                  <a:pt x="206" y="177"/>
                  <a:pt x="206" y="177"/>
                </a:cubicBezTo>
                <a:cubicBezTo>
                  <a:pt x="206" y="162"/>
                  <a:pt x="194" y="150"/>
                  <a:pt x="179" y="150"/>
                </a:cubicBezTo>
                <a:cubicBezTo>
                  <a:pt x="178" y="150"/>
                  <a:pt x="178" y="150"/>
                  <a:pt x="178" y="150"/>
                </a:cubicBezTo>
                <a:cubicBezTo>
                  <a:pt x="163" y="150"/>
                  <a:pt x="152" y="162"/>
                  <a:pt x="152" y="177"/>
                </a:cubicBezTo>
                <a:cubicBezTo>
                  <a:pt x="152" y="305"/>
                  <a:pt x="152" y="305"/>
                  <a:pt x="152" y="305"/>
                </a:cubicBezTo>
                <a:cubicBezTo>
                  <a:pt x="149" y="289"/>
                  <a:pt x="145" y="269"/>
                  <a:pt x="135" y="253"/>
                </a:cubicBezTo>
                <a:cubicBezTo>
                  <a:pt x="135" y="252"/>
                  <a:pt x="135" y="252"/>
                  <a:pt x="135" y="252"/>
                </a:cubicBezTo>
                <a:cubicBezTo>
                  <a:pt x="127" y="242"/>
                  <a:pt x="120" y="240"/>
                  <a:pt x="115" y="240"/>
                </a:cubicBezTo>
                <a:cubicBezTo>
                  <a:pt x="109" y="240"/>
                  <a:pt x="104" y="242"/>
                  <a:pt x="101" y="246"/>
                </a:cubicBezTo>
                <a:cubicBezTo>
                  <a:pt x="95" y="252"/>
                  <a:pt x="93" y="261"/>
                  <a:pt x="94" y="271"/>
                </a:cubicBezTo>
                <a:close/>
                <a:moveTo>
                  <a:pt x="309" y="386"/>
                </a:moveTo>
                <a:cubicBezTo>
                  <a:pt x="309" y="418"/>
                  <a:pt x="286" y="452"/>
                  <a:pt x="235" y="452"/>
                </a:cubicBezTo>
                <a:cubicBezTo>
                  <a:pt x="173" y="452"/>
                  <a:pt x="143" y="400"/>
                  <a:pt x="133" y="378"/>
                </a:cubicBezTo>
                <a:cubicBezTo>
                  <a:pt x="121" y="352"/>
                  <a:pt x="112" y="293"/>
                  <a:pt x="110" y="270"/>
                </a:cubicBezTo>
                <a:cubicBezTo>
                  <a:pt x="109" y="263"/>
                  <a:pt x="111" y="259"/>
                  <a:pt x="112" y="257"/>
                </a:cubicBezTo>
                <a:cubicBezTo>
                  <a:pt x="113" y="256"/>
                  <a:pt x="114" y="256"/>
                  <a:pt x="115" y="256"/>
                </a:cubicBezTo>
                <a:cubicBezTo>
                  <a:pt x="116" y="256"/>
                  <a:pt x="118" y="257"/>
                  <a:pt x="121" y="261"/>
                </a:cubicBezTo>
                <a:cubicBezTo>
                  <a:pt x="130" y="276"/>
                  <a:pt x="133" y="294"/>
                  <a:pt x="136" y="309"/>
                </a:cubicBezTo>
                <a:cubicBezTo>
                  <a:pt x="139" y="327"/>
                  <a:pt x="142" y="344"/>
                  <a:pt x="157" y="344"/>
                </a:cubicBezTo>
                <a:cubicBezTo>
                  <a:pt x="159" y="344"/>
                  <a:pt x="160" y="344"/>
                  <a:pt x="161" y="344"/>
                </a:cubicBezTo>
                <a:cubicBezTo>
                  <a:pt x="165" y="343"/>
                  <a:pt x="168" y="340"/>
                  <a:pt x="168" y="336"/>
                </a:cubicBezTo>
                <a:cubicBezTo>
                  <a:pt x="168" y="177"/>
                  <a:pt x="168" y="177"/>
                  <a:pt x="168" y="177"/>
                </a:cubicBezTo>
                <a:cubicBezTo>
                  <a:pt x="168" y="171"/>
                  <a:pt x="172" y="166"/>
                  <a:pt x="178" y="166"/>
                </a:cubicBezTo>
                <a:cubicBezTo>
                  <a:pt x="179" y="166"/>
                  <a:pt x="179" y="166"/>
                  <a:pt x="179" y="166"/>
                </a:cubicBezTo>
                <a:cubicBezTo>
                  <a:pt x="185" y="166"/>
                  <a:pt x="190" y="171"/>
                  <a:pt x="190" y="177"/>
                </a:cubicBezTo>
                <a:cubicBezTo>
                  <a:pt x="190" y="270"/>
                  <a:pt x="190" y="270"/>
                  <a:pt x="190" y="270"/>
                </a:cubicBezTo>
                <a:cubicBezTo>
                  <a:pt x="190" y="274"/>
                  <a:pt x="193" y="278"/>
                  <a:pt x="198" y="278"/>
                </a:cubicBezTo>
                <a:cubicBezTo>
                  <a:pt x="202" y="278"/>
                  <a:pt x="206" y="274"/>
                  <a:pt x="206" y="270"/>
                </a:cubicBezTo>
                <a:cubicBezTo>
                  <a:pt x="206" y="264"/>
                  <a:pt x="211" y="260"/>
                  <a:pt x="217" y="260"/>
                </a:cubicBezTo>
                <a:cubicBezTo>
                  <a:pt x="218" y="260"/>
                  <a:pt x="218" y="260"/>
                  <a:pt x="218" y="260"/>
                </a:cubicBezTo>
                <a:cubicBezTo>
                  <a:pt x="224" y="260"/>
                  <a:pt x="229" y="264"/>
                  <a:pt x="229" y="270"/>
                </a:cubicBezTo>
                <a:cubicBezTo>
                  <a:pt x="229" y="275"/>
                  <a:pt x="229" y="275"/>
                  <a:pt x="229" y="275"/>
                </a:cubicBezTo>
                <a:cubicBezTo>
                  <a:pt x="229" y="280"/>
                  <a:pt x="233" y="283"/>
                  <a:pt x="237" y="283"/>
                </a:cubicBezTo>
                <a:cubicBezTo>
                  <a:pt x="242" y="283"/>
                  <a:pt x="245" y="280"/>
                  <a:pt x="245" y="275"/>
                </a:cubicBezTo>
                <a:cubicBezTo>
                  <a:pt x="245" y="270"/>
                  <a:pt x="250" y="265"/>
                  <a:pt x="256" y="265"/>
                </a:cubicBezTo>
                <a:cubicBezTo>
                  <a:pt x="258" y="265"/>
                  <a:pt x="258" y="265"/>
                  <a:pt x="258" y="265"/>
                </a:cubicBezTo>
                <a:cubicBezTo>
                  <a:pt x="264" y="265"/>
                  <a:pt x="269" y="270"/>
                  <a:pt x="269" y="275"/>
                </a:cubicBezTo>
                <a:cubicBezTo>
                  <a:pt x="269" y="282"/>
                  <a:pt x="269" y="282"/>
                  <a:pt x="269" y="282"/>
                </a:cubicBezTo>
                <a:cubicBezTo>
                  <a:pt x="269" y="287"/>
                  <a:pt x="273" y="290"/>
                  <a:pt x="277" y="290"/>
                </a:cubicBezTo>
                <a:cubicBezTo>
                  <a:pt x="281" y="290"/>
                  <a:pt x="285" y="287"/>
                  <a:pt x="285" y="282"/>
                </a:cubicBezTo>
                <a:cubicBezTo>
                  <a:pt x="285" y="277"/>
                  <a:pt x="290" y="272"/>
                  <a:pt x="296" y="272"/>
                </a:cubicBezTo>
                <a:cubicBezTo>
                  <a:pt x="298" y="272"/>
                  <a:pt x="298" y="272"/>
                  <a:pt x="298" y="272"/>
                </a:cubicBezTo>
                <a:cubicBezTo>
                  <a:pt x="304" y="272"/>
                  <a:pt x="309" y="277"/>
                  <a:pt x="309" y="282"/>
                </a:cubicBezTo>
                <a:lnTo>
                  <a:pt x="309" y="386"/>
                </a:lnTo>
                <a:close/>
                <a:moveTo>
                  <a:pt x="88" y="380"/>
                </a:moveTo>
                <a:cubicBezTo>
                  <a:pt x="91" y="380"/>
                  <a:pt x="93" y="378"/>
                  <a:pt x="93" y="375"/>
                </a:cubicBezTo>
                <a:cubicBezTo>
                  <a:pt x="93" y="367"/>
                  <a:pt x="93" y="367"/>
                  <a:pt x="93" y="367"/>
                </a:cubicBezTo>
                <a:cubicBezTo>
                  <a:pt x="93" y="365"/>
                  <a:pt x="91" y="363"/>
                  <a:pt x="88" y="363"/>
                </a:cubicBezTo>
                <a:cubicBezTo>
                  <a:pt x="70" y="363"/>
                  <a:pt x="70" y="363"/>
                  <a:pt x="70" y="363"/>
                </a:cubicBezTo>
                <a:cubicBezTo>
                  <a:pt x="68" y="363"/>
                  <a:pt x="66" y="365"/>
                  <a:pt x="66" y="367"/>
                </a:cubicBezTo>
                <a:cubicBezTo>
                  <a:pt x="66" y="375"/>
                  <a:pt x="66" y="375"/>
                  <a:pt x="66" y="375"/>
                </a:cubicBezTo>
                <a:cubicBezTo>
                  <a:pt x="66" y="378"/>
                  <a:pt x="68" y="380"/>
                  <a:pt x="70" y="380"/>
                </a:cubicBezTo>
                <a:lnTo>
                  <a:pt x="88" y="38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5" name="Freeform 3"/>
          <p:cNvSpPr>
            <a:spLocks noChangeAspect="1" noEditPoints="1"/>
          </p:cNvSpPr>
          <p:nvPr/>
        </p:nvSpPr>
        <p:spPr bwMode="auto">
          <a:xfrm>
            <a:off x="1208088" y="2654300"/>
            <a:ext cx="649287" cy="736600"/>
          </a:xfrm>
          <a:custGeom>
            <a:avLst/>
            <a:gdLst>
              <a:gd name="T0" fmla="*/ 2147483647 w 327"/>
              <a:gd name="T1" fmla="*/ 2147483647 h 370"/>
              <a:gd name="T2" fmla="*/ 2147483647 w 327"/>
              <a:gd name="T3" fmla="*/ 2147483647 h 370"/>
              <a:gd name="T4" fmla="*/ 2147483647 w 327"/>
              <a:gd name="T5" fmla="*/ 2147483647 h 370"/>
              <a:gd name="T6" fmla="*/ 2147483647 w 327"/>
              <a:gd name="T7" fmla="*/ 2147483647 h 370"/>
              <a:gd name="T8" fmla="*/ 2147483647 w 327"/>
              <a:gd name="T9" fmla="*/ 2147483647 h 370"/>
              <a:gd name="T10" fmla="*/ 2147483647 w 327"/>
              <a:gd name="T11" fmla="*/ 2147483647 h 370"/>
              <a:gd name="T12" fmla="*/ 2147483647 w 327"/>
              <a:gd name="T13" fmla="*/ 2147483647 h 370"/>
              <a:gd name="T14" fmla="*/ 2147483647 w 327"/>
              <a:gd name="T15" fmla="*/ 2147483647 h 370"/>
              <a:gd name="T16" fmla="*/ 2147483647 w 327"/>
              <a:gd name="T17" fmla="*/ 2147483647 h 370"/>
              <a:gd name="T18" fmla="*/ 2147483647 w 327"/>
              <a:gd name="T19" fmla="*/ 2147483647 h 370"/>
              <a:gd name="T20" fmla="*/ 2147483647 w 327"/>
              <a:gd name="T21" fmla="*/ 2147483647 h 370"/>
              <a:gd name="T22" fmla="*/ 2147483647 w 327"/>
              <a:gd name="T23" fmla="*/ 2147483647 h 370"/>
              <a:gd name="T24" fmla="*/ 2147483647 w 327"/>
              <a:gd name="T25" fmla="*/ 2147483647 h 370"/>
              <a:gd name="T26" fmla="*/ 2147483647 w 327"/>
              <a:gd name="T27" fmla="*/ 2147483647 h 370"/>
              <a:gd name="T28" fmla="*/ 2147483647 w 327"/>
              <a:gd name="T29" fmla="*/ 2147483647 h 370"/>
              <a:gd name="T30" fmla="*/ 2147483647 w 327"/>
              <a:gd name="T31" fmla="*/ 2147483647 h 370"/>
              <a:gd name="T32" fmla="*/ 2147483647 w 327"/>
              <a:gd name="T33" fmla="*/ 2147483647 h 370"/>
              <a:gd name="T34" fmla="*/ 2147483647 w 327"/>
              <a:gd name="T35" fmla="*/ 2147483647 h 370"/>
              <a:gd name="T36" fmla="*/ 2147483647 w 327"/>
              <a:gd name="T37" fmla="*/ 2147483647 h 370"/>
              <a:gd name="T38" fmla="*/ 2147483647 w 327"/>
              <a:gd name="T39" fmla="*/ 2147483647 h 370"/>
              <a:gd name="T40" fmla="*/ 2147483647 w 327"/>
              <a:gd name="T41" fmla="*/ 2147483647 h 370"/>
              <a:gd name="T42" fmla="*/ 2147483647 w 327"/>
              <a:gd name="T43" fmla="*/ 2147483647 h 370"/>
              <a:gd name="T44" fmla="*/ 2147483647 w 327"/>
              <a:gd name="T45" fmla="*/ 2147483647 h 370"/>
              <a:gd name="T46" fmla="*/ 2147483647 w 327"/>
              <a:gd name="T47" fmla="*/ 2147483647 h 370"/>
              <a:gd name="T48" fmla="*/ 2147483647 w 327"/>
              <a:gd name="T49" fmla="*/ 2147483647 h 370"/>
              <a:gd name="T50" fmla="*/ 2147483647 w 327"/>
              <a:gd name="T51" fmla="*/ 2147483647 h 370"/>
              <a:gd name="T52" fmla="*/ 2147483647 w 327"/>
              <a:gd name="T53" fmla="*/ 2147483647 h 370"/>
              <a:gd name="T54" fmla="*/ 2147483647 w 327"/>
              <a:gd name="T55" fmla="*/ 2147483647 h 370"/>
              <a:gd name="T56" fmla="*/ 2147483647 w 327"/>
              <a:gd name="T57" fmla="*/ 2147483647 h 370"/>
              <a:gd name="T58" fmla="*/ 2147483647 w 327"/>
              <a:gd name="T59" fmla="*/ 2147483647 h 370"/>
              <a:gd name="T60" fmla="*/ 2147483647 w 327"/>
              <a:gd name="T61" fmla="*/ 2147483647 h 370"/>
              <a:gd name="T62" fmla="*/ 2147483647 w 327"/>
              <a:gd name="T63" fmla="*/ 2147483647 h 370"/>
              <a:gd name="T64" fmla="*/ 2147483647 w 327"/>
              <a:gd name="T65" fmla="*/ 2147483647 h 370"/>
              <a:gd name="T66" fmla="*/ 2147483647 w 327"/>
              <a:gd name="T67" fmla="*/ 2147483647 h 370"/>
              <a:gd name="T68" fmla="*/ 2147483647 w 327"/>
              <a:gd name="T69" fmla="*/ 2147483647 h 370"/>
              <a:gd name="T70" fmla="*/ 2147483647 w 327"/>
              <a:gd name="T71" fmla="*/ 2147483647 h 370"/>
              <a:gd name="T72" fmla="*/ 2147483647 w 327"/>
              <a:gd name="T73" fmla="*/ 2147483647 h 370"/>
              <a:gd name="T74" fmla="*/ 2147483647 w 327"/>
              <a:gd name="T75" fmla="*/ 2147483647 h 370"/>
              <a:gd name="T76" fmla="*/ 2147483647 w 327"/>
              <a:gd name="T77" fmla="*/ 2147483647 h 370"/>
              <a:gd name="T78" fmla="*/ 2147483647 w 327"/>
              <a:gd name="T79" fmla="*/ 2147483647 h 370"/>
              <a:gd name="T80" fmla="*/ 2147483647 w 327"/>
              <a:gd name="T81" fmla="*/ 2147483647 h 370"/>
              <a:gd name="T82" fmla="*/ 2147483647 w 327"/>
              <a:gd name="T83" fmla="*/ 2147483647 h 370"/>
              <a:gd name="T84" fmla="*/ 2147483647 w 327"/>
              <a:gd name="T85" fmla="*/ 2147483647 h 37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327"/>
              <a:gd name="T130" fmla="*/ 0 h 370"/>
              <a:gd name="T131" fmla="*/ 327 w 327"/>
              <a:gd name="T132" fmla="*/ 370 h 370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327" h="370">
                <a:moveTo>
                  <a:pt x="287" y="4"/>
                </a:moveTo>
                <a:cubicBezTo>
                  <a:pt x="284" y="0"/>
                  <a:pt x="279" y="0"/>
                  <a:pt x="276" y="4"/>
                </a:cubicBezTo>
                <a:cubicBezTo>
                  <a:pt x="273" y="7"/>
                  <a:pt x="273" y="12"/>
                  <a:pt x="276" y="15"/>
                </a:cubicBezTo>
                <a:cubicBezTo>
                  <a:pt x="300" y="38"/>
                  <a:pt x="311" y="69"/>
                  <a:pt x="311" y="100"/>
                </a:cubicBezTo>
                <a:cubicBezTo>
                  <a:pt x="311" y="131"/>
                  <a:pt x="300" y="162"/>
                  <a:pt x="276" y="185"/>
                </a:cubicBezTo>
                <a:cubicBezTo>
                  <a:pt x="273" y="188"/>
                  <a:pt x="273" y="194"/>
                  <a:pt x="276" y="197"/>
                </a:cubicBezTo>
                <a:cubicBezTo>
                  <a:pt x="278" y="198"/>
                  <a:pt x="280" y="199"/>
                  <a:pt x="282" y="199"/>
                </a:cubicBezTo>
                <a:cubicBezTo>
                  <a:pt x="284" y="199"/>
                  <a:pt x="286" y="198"/>
                  <a:pt x="287" y="197"/>
                </a:cubicBezTo>
                <a:cubicBezTo>
                  <a:pt x="314" y="170"/>
                  <a:pt x="327" y="135"/>
                  <a:pt x="327" y="100"/>
                </a:cubicBezTo>
                <a:cubicBezTo>
                  <a:pt x="327" y="65"/>
                  <a:pt x="314" y="30"/>
                  <a:pt x="287" y="4"/>
                </a:cubicBezTo>
                <a:close/>
                <a:moveTo>
                  <a:pt x="273" y="100"/>
                </a:moveTo>
                <a:cubicBezTo>
                  <a:pt x="273" y="121"/>
                  <a:pt x="265" y="142"/>
                  <a:pt x="249" y="158"/>
                </a:cubicBezTo>
                <a:cubicBezTo>
                  <a:pt x="246" y="161"/>
                  <a:pt x="246" y="166"/>
                  <a:pt x="249" y="169"/>
                </a:cubicBezTo>
                <a:cubicBezTo>
                  <a:pt x="250" y="171"/>
                  <a:pt x="253" y="172"/>
                  <a:pt x="255" y="172"/>
                </a:cubicBezTo>
                <a:cubicBezTo>
                  <a:pt x="257" y="172"/>
                  <a:pt x="259" y="171"/>
                  <a:pt x="260" y="169"/>
                </a:cubicBezTo>
                <a:cubicBezTo>
                  <a:pt x="279" y="150"/>
                  <a:pt x="289" y="125"/>
                  <a:pt x="289" y="100"/>
                </a:cubicBezTo>
                <a:cubicBezTo>
                  <a:pt x="289" y="75"/>
                  <a:pt x="279" y="50"/>
                  <a:pt x="260" y="31"/>
                </a:cubicBezTo>
                <a:cubicBezTo>
                  <a:pt x="257" y="28"/>
                  <a:pt x="252" y="28"/>
                  <a:pt x="249" y="31"/>
                </a:cubicBezTo>
                <a:cubicBezTo>
                  <a:pt x="246" y="34"/>
                  <a:pt x="246" y="39"/>
                  <a:pt x="249" y="42"/>
                </a:cubicBezTo>
                <a:cubicBezTo>
                  <a:pt x="265" y="58"/>
                  <a:pt x="273" y="79"/>
                  <a:pt x="273" y="100"/>
                </a:cubicBezTo>
                <a:close/>
                <a:moveTo>
                  <a:pt x="222" y="142"/>
                </a:moveTo>
                <a:cubicBezTo>
                  <a:pt x="223" y="144"/>
                  <a:pt x="225" y="145"/>
                  <a:pt x="227" y="145"/>
                </a:cubicBezTo>
                <a:cubicBezTo>
                  <a:pt x="229" y="145"/>
                  <a:pt x="231" y="144"/>
                  <a:pt x="233" y="142"/>
                </a:cubicBezTo>
                <a:cubicBezTo>
                  <a:pt x="245" y="131"/>
                  <a:pt x="250" y="115"/>
                  <a:pt x="250" y="100"/>
                </a:cubicBezTo>
                <a:cubicBezTo>
                  <a:pt x="250" y="85"/>
                  <a:pt x="245" y="70"/>
                  <a:pt x="233" y="58"/>
                </a:cubicBezTo>
                <a:cubicBezTo>
                  <a:pt x="230" y="55"/>
                  <a:pt x="225" y="55"/>
                  <a:pt x="222" y="58"/>
                </a:cubicBezTo>
                <a:cubicBezTo>
                  <a:pt x="219" y="61"/>
                  <a:pt x="219" y="66"/>
                  <a:pt x="222" y="69"/>
                </a:cubicBezTo>
                <a:cubicBezTo>
                  <a:pt x="230" y="78"/>
                  <a:pt x="234" y="89"/>
                  <a:pt x="234" y="100"/>
                </a:cubicBezTo>
                <a:cubicBezTo>
                  <a:pt x="234" y="111"/>
                  <a:pt x="230" y="122"/>
                  <a:pt x="222" y="131"/>
                </a:cubicBezTo>
                <a:cubicBezTo>
                  <a:pt x="219" y="134"/>
                  <a:pt x="219" y="139"/>
                  <a:pt x="222" y="142"/>
                </a:cubicBezTo>
                <a:close/>
                <a:moveTo>
                  <a:pt x="51" y="185"/>
                </a:moveTo>
                <a:cubicBezTo>
                  <a:pt x="28" y="162"/>
                  <a:pt x="16" y="131"/>
                  <a:pt x="16" y="100"/>
                </a:cubicBezTo>
                <a:cubicBezTo>
                  <a:pt x="16" y="69"/>
                  <a:pt x="28" y="38"/>
                  <a:pt x="51" y="15"/>
                </a:cubicBezTo>
                <a:cubicBezTo>
                  <a:pt x="54" y="12"/>
                  <a:pt x="54" y="7"/>
                  <a:pt x="51" y="4"/>
                </a:cubicBezTo>
                <a:cubicBezTo>
                  <a:pt x="48" y="0"/>
                  <a:pt x="43" y="0"/>
                  <a:pt x="40" y="4"/>
                </a:cubicBezTo>
                <a:cubicBezTo>
                  <a:pt x="40" y="4"/>
                  <a:pt x="40" y="4"/>
                  <a:pt x="40" y="4"/>
                </a:cubicBezTo>
                <a:cubicBezTo>
                  <a:pt x="13" y="30"/>
                  <a:pt x="0" y="65"/>
                  <a:pt x="0" y="100"/>
                </a:cubicBezTo>
                <a:cubicBezTo>
                  <a:pt x="0" y="135"/>
                  <a:pt x="13" y="170"/>
                  <a:pt x="40" y="197"/>
                </a:cubicBezTo>
                <a:cubicBezTo>
                  <a:pt x="41" y="198"/>
                  <a:pt x="44" y="199"/>
                  <a:pt x="46" y="199"/>
                </a:cubicBezTo>
                <a:cubicBezTo>
                  <a:pt x="48" y="199"/>
                  <a:pt x="50" y="198"/>
                  <a:pt x="51" y="197"/>
                </a:cubicBezTo>
                <a:cubicBezTo>
                  <a:pt x="54" y="194"/>
                  <a:pt x="54" y="188"/>
                  <a:pt x="51" y="185"/>
                </a:cubicBezTo>
                <a:close/>
                <a:moveTo>
                  <a:pt x="67" y="169"/>
                </a:moveTo>
                <a:cubicBezTo>
                  <a:pt x="69" y="171"/>
                  <a:pt x="71" y="172"/>
                  <a:pt x="73" y="172"/>
                </a:cubicBezTo>
                <a:cubicBezTo>
                  <a:pt x="75" y="172"/>
                  <a:pt x="77" y="171"/>
                  <a:pt x="78" y="169"/>
                </a:cubicBezTo>
                <a:cubicBezTo>
                  <a:pt x="82" y="166"/>
                  <a:pt x="82" y="161"/>
                  <a:pt x="78" y="158"/>
                </a:cubicBezTo>
                <a:cubicBezTo>
                  <a:pt x="62" y="142"/>
                  <a:pt x="54" y="121"/>
                  <a:pt x="54" y="100"/>
                </a:cubicBezTo>
                <a:cubicBezTo>
                  <a:pt x="54" y="79"/>
                  <a:pt x="62" y="58"/>
                  <a:pt x="78" y="42"/>
                </a:cubicBezTo>
                <a:cubicBezTo>
                  <a:pt x="82" y="39"/>
                  <a:pt x="82" y="34"/>
                  <a:pt x="78" y="31"/>
                </a:cubicBezTo>
                <a:cubicBezTo>
                  <a:pt x="75" y="28"/>
                  <a:pt x="70" y="28"/>
                  <a:pt x="67" y="31"/>
                </a:cubicBezTo>
                <a:cubicBezTo>
                  <a:pt x="48" y="50"/>
                  <a:pt x="38" y="75"/>
                  <a:pt x="38" y="100"/>
                </a:cubicBezTo>
                <a:cubicBezTo>
                  <a:pt x="38" y="125"/>
                  <a:pt x="48" y="150"/>
                  <a:pt x="67" y="169"/>
                </a:cubicBezTo>
                <a:close/>
                <a:moveTo>
                  <a:pt x="94" y="142"/>
                </a:moveTo>
                <a:cubicBezTo>
                  <a:pt x="96" y="144"/>
                  <a:pt x="98" y="145"/>
                  <a:pt x="100" y="145"/>
                </a:cubicBezTo>
                <a:cubicBezTo>
                  <a:pt x="102" y="145"/>
                  <a:pt x="104" y="144"/>
                  <a:pt x="106" y="142"/>
                </a:cubicBezTo>
                <a:cubicBezTo>
                  <a:pt x="109" y="139"/>
                  <a:pt x="109" y="134"/>
                  <a:pt x="106" y="131"/>
                </a:cubicBezTo>
                <a:cubicBezTo>
                  <a:pt x="97" y="122"/>
                  <a:pt x="93" y="111"/>
                  <a:pt x="93" y="100"/>
                </a:cubicBezTo>
                <a:cubicBezTo>
                  <a:pt x="93" y="89"/>
                  <a:pt x="97" y="78"/>
                  <a:pt x="106" y="69"/>
                </a:cubicBezTo>
                <a:cubicBezTo>
                  <a:pt x="109" y="66"/>
                  <a:pt x="109" y="61"/>
                  <a:pt x="106" y="58"/>
                </a:cubicBezTo>
                <a:cubicBezTo>
                  <a:pt x="103" y="55"/>
                  <a:pt x="97" y="55"/>
                  <a:pt x="94" y="58"/>
                </a:cubicBezTo>
                <a:cubicBezTo>
                  <a:pt x="83" y="70"/>
                  <a:pt x="77" y="85"/>
                  <a:pt x="77" y="100"/>
                </a:cubicBezTo>
                <a:cubicBezTo>
                  <a:pt x="77" y="115"/>
                  <a:pt x="83" y="131"/>
                  <a:pt x="94" y="142"/>
                </a:cubicBezTo>
                <a:close/>
                <a:moveTo>
                  <a:pt x="267" y="349"/>
                </a:moveTo>
                <a:cubicBezTo>
                  <a:pt x="257" y="336"/>
                  <a:pt x="238" y="309"/>
                  <a:pt x="219" y="270"/>
                </a:cubicBezTo>
                <a:cubicBezTo>
                  <a:pt x="218" y="270"/>
                  <a:pt x="218" y="269"/>
                  <a:pt x="218" y="268"/>
                </a:cubicBezTo>
                <a:cubicBezTo>
                  <a:pt x="213" y="259"/>
                  <a:pt x="209" y="249"/>
                  <a:pt x="204" y="239"/>
                </a:cubicBezTo>
                <a:cubicBezTo>
                  <a:pt x="190" y="205"/>
                  <a:pt x="182" y="171"/>
                  <a:pt x="177" y="146"/>
                </a:cubicBezTo>
                <a:cubicBezTo>
                  <a:pt x="197" y="140"/>
                  <a:pt x="211" y="122"/>
                  <a:pt x="211" y="100"/>
                </a:cubicBezTo>
                <a:cubicBezTo>
                  <a:pt x="211" y="93"/>
                  <a:pt x="210" y="87"/>
                  <a:pt x="208" y="81"/>
                </a:cubicBezTo>
                <a:cubicBezTo>
                  <a:pt x="206" y="77"/>
                  <a:pt x="201" y="75"/>
                  <a:pt x="197" y="77"/>
                </a:cubicBezTo>
                <a:cubicBezTo>
                  <a:pt x="193" y="79"/>
                  <a:pt x="191" y="84"/>
                  <a:pt x="193" y="88"/>
                </a:cubicBezTo>
                <a:cubicBezTo>
                  <a:pt x="194" y="91"/>
                  <a:pt x="195" y="96"/>
                  <a:pt x="195" y="100"/>
                </a:cubicBezTo>
                <a:cubicBezTo>
                  <a:pt x="195" y="117"/>
                  <a:pt x="181" y="132"/>
                  <a:pt x="164" y="132"/>
                </a:cubicBezTo>
                <a:cubicBezTo>
                  <a:pt x="146" y="132"/>
                  <a:pt x="132" y="117"/>
                  <a:pt x="132" y="100"/>
                </a:cubicBezTo>
                <a:cubicBezTo>
                  <a:pt x="132" y="82"/>
                  <a:pt x="146" y="68"/>
                  <a:pt x="164" y="68"/>
                </a:cubicBezTo>
                <a:cubicBezTo>
                  <a:pt x="169" y="68"/>
                  <a:pt x="173" y="69"/>
                  <a:pt x="177" y="71"/>
                </a:cubicBezTo>
                <a:cubicBezTo>
                  <a:pt x="181" y="73"/>
                  <a:pt x="186" y="71"/>
                  <a:pt x="188" y="67"/>
                </a:cubicBezTo>
                <a:cubicBezTo>
                  <a:pt x="190" y="63"/>
                  <a:pt x="188" y="59"/>
                  <a:pt x="184" y="57"/>
                </a:cubicBezTo>
                <a:cubicBezTo>
                  <a:pt x="184" y="57"/>
                  <a:pt x="184" y="57"/>
                  <a:pt x="184" y="57"/>
                </a:cubicBezTo>
                <a:cubicBezTo>
                  <a:pt x="178" y="54"/>
                  <a:pt x="171" y="52"/>
                  <a:pt x="164" y="52"/>
                </a:cubicBezTo>
                <a:cubicBezTo>
                  <a:pt x="137" y="52"/>
                  <a:pt x="116" y="74"/>
                  <a:pt x="116" y="100"/>
                </a:cubicBezTo>
                <a:cubicBezTo>
                  <a:pt x="116" y="121"/>
                  <a:pt x="130" y="140"/>
                  <a:pt x="150" y="146"/>
                </a:cubicBezTo>
                <a:cubicBezTo>
                  <a:pt x="145" y="170"/>
                  <a:pt x="136" y="205"/>
                  <a:pt x="123" y="239"/>
                </a:cubicBezTo>
                <a:cubicBezTo>
                  <a:pt x="118" y="249"/>
                  <a:pt x="114" y="259"/>
                  <a:pt x="109" y="268"/>
                </a:cubicBezTo>
                <a:cubicBezTo>
                  <a:pt x="109" y="269"/>
                  <a:pt x="108" y="270"/>
                  <a:pt x="108" y="271"/>
                </a:cubicBezTo>
                <a:cubicBezTo>
                  <a:pt x="97" y="293"/>
                  <a:pt x="85" y="312"/>
                  <a:pt x="76" y="326"/>
                </a:cubicBezTo>
                <a:cubicBezTo>
                  <a:pt x="69" y="336"/>
                  <a:pt x="63" y="344"/>
                  <a:pt x="59" y="349"/>
                </a:cubicBezTo>
                <a:cubicBezTo>
                  <a:pt x="57" y="351"/>
                  <a:pt x="55" y="353"/>
                  <a:pt x="54" y="355"/>
                </a:cubicBezTo>
                <a:cubicBezTo>
                  <a:pt x="53" y="356"/>
                  <a:pt x="52" y="357"/>
                  <a:pt x="52" y="357"/>
                </a:cubicBezTo>
                <a:cubicBezTo>
                  <a:pt x="50" y="359"/>
                  <a:pt x="50" y="362"/>
                  <a:pt x="51" y="365"/>
                </a:cubicBezTo>
                <a:cubicBezTo>
                  <a:pt x="52" y="368"/>
                  <a:pt x="55" y="370"/>
                  <a:pt x="58" y="370"/>
                </a:cubicBezTo>
                <a:cubicBezTo>
                  <a:pt x="97" y="370"/>
                  <a:pt x="97" y="370"/>
                  <a:pt x="97" y="370"/>
                </a:cubicBezTo>
                <a:cubicBezTo>
                  <a:pt x="100" y="370"/>
                  <a:pt x="102" y="368"/>
                  <a:pt x="104" y="366"/>
                </a:cubicBezTo>
                <a:cubicBezTo>
                  <a:pt x="115" y="345"/>
                  <a:pt x="138" y="331"/>
                  <a:pt x="163" y="331"/>
                </a:cubicBezTo>
                <a:cubicBezTo>
                  <a:pt x="189" y="331"/>
                  <a:pt x="211" y="345"/>
                  <a:pt x="223" y="366"/>
                </a:cubicBezTo>
                <a:cubicBezTo>
                  <a:pt x="224" y="368"/>
                  <a:pt x="227" y="370"/>
                  <a:pt x="230" y="370"/>
                </a:cubicBezTo>
                <a:cubicBezTo>
                  <a:pt x="268" y="370"/>
                  <a:pt x="268" y="370"/>
                  <a:pt x="268" y="370"/>
                </a:cubicBezTo>
                <a:cubicBezTo>
                  <a:pt x="268" y="370"/>
                  <a:pt x="268" y="370"/>
                  <a:pt x="268" y="370"/>
                </a:cubicBezTo>
                <a:cubicBezTo>
                  <a:pt x="271" y="370"/>
                  <a:pt x="274" y="368"/>
                  <a:pt x="275" y="365"/>
                </a:cubicBezTo>
                <a:cubicBezTo>
                  <a:pt x="276" y="362"/>
                  <a:pt x="276" y="359"/>
                  <a:pt x="274" y="357"/>
                </a:cubicBezTo>
                <a:cubicBezTo>
                  <a:pt x="274" y="357"/>
                  <a:pt x="271" y="354"/>
                  <a:pt x="267" y="349"/>
                </a:cubicBezTo>
                <a:close/>
                <a:moveTo>
                  <a:pt x="163" y="159"/>
                </a:moveTo>
                <a:cubicBezTo>
                  <a:pt x="168" y="179"/>
                  <a:pt x="174" y="203"/>
                  <a:pt x="183" y="228"/>
                </a:cubicBezTo>
                <a:cubicBezTo>
                  <a:pt x="177" y="227"/>
                  <a:pt x="170" y="227"/>
                  <a:pt x="163" y="227"/>
                </a:cubicBezTo>
                <a:cubicBezTo>
                  <a:pt x="157" y="227"/>
                  <a:pt x="150" y="227"/>
                  <a:pt x="144" y="228"/>
                </a:cubicBezTo>
                <a:cubicBezTo>
                  <a:pt x="153" y="203"/>
                  <a:pt x="159" y="179"/>
                  <a:pt x="163" y="159"/>
                </a:cubicBezTo>
                <a:close/>
                <a:moveTo>
                  <a:pt x="137" y="245"/>
                </a:moveTo>
                <a:cubicBezTo>
                  <a:pt x="146" y="244"/>
                  <a:pt x="154" y="243"/>
                  <a:pt x="163" y="243"/>
                </a:cubicBezTo>
                <a:cubicBezTo>
                  <a:pt x="172" y="243"/>
                  <a:pt x="181" y="244"/>
                  <a:pt x="190" y="245"/>
                </a:cubicBezTo>
                <a:cubicBezTo>
                  <a:pt x="192" y="250"/>
                  <a:pt x="194" y="255"/>
                  <a:pt x="196" y="260"/>
                </a:cubicBezTo>
                <a:cubicBezTo>
                  <a:pt x="186" y="257"/>
                  <a:pt x="174" y="256"/>
                  <a:pt x="163" y="256"/>
                </a:cubicBezTo>
                <a:cubicBezTo>
                  <a:pt x="152" y="256"/>
                  <a:pt x="141" y="257"/>
                  <a:pt x="131" y="260"/>
                </a:cubicBezTo>
                <a:cubicBezTo>
                  <a:pt x="133" y="255"/>
                  <a:pt x="135" y="250"/>
                  <a:pt x="137" y="245"/>
                </a:cubicBezTo>
                <a:close/>
                <a:moveTo>
                  <a:pt x="122" y="279"/>
                </a:moveTo>
                <a:cubicBezTo>
                  <a:pt x="135" y="275"/>
                  <a:pt x="149" y="272"/>
                  <a:pt x="163" y="272"/>
                </a:cubicBezTo>
                <a:cubicBezTo>
                  <a:pt x="178" y="272"/>
                  <a:pt x="192" y="275"/>
                  <a:pt x="205" y="279"/>
                </a:cubicBezTo>
                <a:cubicBezTo>
                  <a:pt x="208" y="286"/>
                  <a:pt x="212" y="292"/>
                  <a:pt x="215" y="298"/>
                </a:cubicBezTo>
                <a:cubicBezTo>
                  <a:pt x="199" y="290"/>
                  <a:pt x="182" y="285"/>
                  <a:pt x="163" y="285"/>
                </a:cubicBezTo>
                <a:cubicBezTo>
                  <a:pt x="145" y="285"/>
                  <a:pt x="127" y="290"/>
                  <a:pt x="112" y="298"/>
                </a:cubicBezTo>
                <a:cubicBezTo>
                  <a:pt x="115" y="292"/>
                  <a:pt x="118" y="286"/>
                  <a:pt x="122" y="279"/>
                </a:cubicBezTo>
                <a:close/>
                <a:moveTo>
                  <a:pt x="234" y="354"/>
                </a:moveTo>
                <a:cubicBezTo>
                  <a:pt x="219" y="330"/>
                  <a:pt x="193" y="315"/>
                  <a:pt x="163" y="315"/>
                </a:cubicBezTo>
                <a:cubicBezTo>
                  <a:pt x="133" y="315"/>
                  <a:pt x="107" y="330"/>
                  <a:pt x="92" y="354"/>
                </a:cubicBezTo>
                <a:cubicBezTo>
                  <a:pt x="75" y="354"/>
                  <a:pt x="75" y="354"/>
                  <a:pt x="75" y="354"/>
                </a:cubicBezTo>
                <a:cubicBezTo>
                  <a:pt x="78" y="350"/>
                  <a:pt x="81" y="346"/>
                  <a:pt x="85" y="341"/>
                </a:cubicBezTo>
                <a:cubicBezTo>
                  <a:pt x="85" y="341"/>
                  <a:pt x="85" y="341"/>
                  <a:pt x="85" y="341"/>
                </a:cubicBezTo>
                <a:cubicBezTo>
                  <a:pt x="103" y="317"/>
                  <a:pt x="131" y="301"/>
                  <a:pt x="163" y="301"/>
                </a:cubicBezTo>
                <a:cubicBezTo>
                  <a:pt x="195" y="301"/>
                  <a:pt x="223" y="317"/>
                  <a:pt x="241" y="341"/>
                </a:cubicBezTo>
                <a:cubicBezTo>
                  <a:pt x="241" y="341"/>
                  <a:pt x="242" y="341"/>
                  <a:pt x="242" y="341"/>
                </a:cubicBezTo>
                <a:cubicBezTo>
                  <a:pt x="245" y="346"/>
                  <a:pt x="248" y="350"/>
                  <a:pt x="251" y="354"/>
                </a:cubicBezTo>
                <a:lnTo>
                  <a:pt x="234" y="354"/>
                </a:lnTo>
                <a:close/>
              </a:path>
            </a:pathLst>
          </a:custGeom>
          <a:solidFill>
            <a:srgbClr val="5858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6" name="Freeform 3"/>
          <p:cNvSpPr>
            <a:spLocks noChangeAspect="1" noEditPoints="1"/>
          </p:cNvSpPr>
          <p:nvPr/>
        </p:nvSpPr>
        <p:spPr bwMode="auto">
          <a:xfrm>
            <a:off x="3443288" y="2654300"/>
            <a:ext cx="649287" cy="736600"/>
          </a:xfrm>
          <a:custGeom>
            <a:avLst/>
            <a:gdLst>
              <a:gd name="T0" fmla="*/ 2147483647 w 327"/>
              <a:gd name="T1" fmla="*/ 2147483647 h 370"/>
              <a:gd name="T2" fmla="*/ 2147483647 w 327"/>
              <a:gd name="T3" fmla="*/ 2147483647 h 370"/>
              <a:gd name="T4" fmla="*/ 2147483647 w 327"/>
              <a:gd name="T5" fmla="*/ 2147483647 h 370"/>
              <a:gd name="T6" fmla="*/ 2147483647 w 327"/>
              <a:gd name="T7" fmla="*/ 2147483647 h 370"/>
              <a:gd name="T8" fmla="*/ 2147483647 w 327"/>
              <a:gd name="T9" fmla="*/ 2147483647 h 370"/>
              <a:gd name="T10" fmla="*/ 2147483647 w 327"/>
              <a:gd name="T11" fmla="*/ 2147483647 h 370"/>
              <a:gd name="T12" fmla="*/ 2147483647 w 327"/>
              <a:gd name="T13" fmla="*/ 2147483647 h 370"/>
              <a:gd name="T14" fmla="*/ 2147483647 w 327"/>
              <a:gd name="T15" fmla="*/ 2147483647 h 370"/>
              <a:gd name="T16" fmla="*/ 2147483647 w 327"/>
              <a:gd name="T17" fmla="*/ 2147483647 h 370"/>
              <a:gd name="T18" fmla="*/ 2147483647 w 327"/>
              <a:gd name="T19" fmla="*/ 2147483647 h 370"/>
              <a:gd name="T20" fmla="*/ 2147483647 w 327"/>
              <a:gd name="T21" fmla="*/ 2147483647 h 370"/>
              <a:gd name="T22" fmla="*/ 2147483647 w 327"/>
              <a:gd name="T23" fmla="*/ 2147483647 h 370"/>
              <a:gd name="T24" fmla="*/ 2147483647 w 327"/>
              <a:gd name="T25" fmla="*/ 2147483647 h 370"/>
              <a:gd name="T26" fmla="*/ 2147483647 w 327"/>
              <a:gd name="T27" fmla="*/ 2147483647 h 370"/>
              <a:gd name="T28" fmla="*/ 2147483647 w 327"/>
              <a:gd name="T29" fmla="*/ 2147483647 h 370"/>
              <a:gd name="T30" fmla="*/ 2147483647 w 327"/>
              <a:gd name="T31" fmla="*/ 2147483647 h 370"/>
              <a:gd name="T32" fmla="*/ 2147483647 w 327"/>
              <a:gd name="T33" fmla="*/ 2147483647 h 370"/>
              <a:gd name="T34" fmla="*/ 2147483647 w 327"/>
              <a:gd name="T35" fmla="*/ 2147483647 h 370"/>
              <a:gd name="T36" fmla="*/ 2147483647 w 327"/>
              <a:gd name="T37" fmla="*/ 2147483647 h 370"/>
              <a:gd name="T38" fmla="*/ 2147483647 w 327"/>
              <a:gd name="T39" fmla="*/ 2147483647 h 370"/>
              <a:gd name="T40" fmla="*/ 2147483647 w 327"/>
              <a:gd name="T41" fmla="*/ 2147483647 h 370"/>
              <a:gd name="T42" fmla="*/ 2147483647 w 327"/>
              <a:gd name="T43" fmla="*/ 2147483647 h 370"/>
              <a:gd name="T44" fmla="*/ 2147483647 w 327"/>
              <a:gd name="T45" fmla="*/ 2147483647 h 370"/>
              <a:gd name="T46" fmla="*/ 2147483647 w 327"/>
              <a:gd name="T47" fmla="*/ 2147483647 h 370"/>
              <a:gd name="T48" fmla="*/ 2147483647 w 327"/>
              <a:gd name="T49" fmla="*/ 2147483647 h 370"/>
              <a:gd name="T50" fmla="*/ 2147483647 w 327"/>
              <a:gd name="T51" fmla="*/ 2147483647 h 370"/>
              <a:gd name="T52" fmla="*/ 2147483647 w 327"/>
              <a:gd name="T53" fmla="*/ 2147483647 h 370"/>
              <a:gd name="T54" fmla="*/ 2147483647 w 327"/>
              <a:gd name="T55" fmla="*/ 2147483647 h 370"/>
              <a:gd name="T56" fmla="*/ 2147483647 w 327"/>
              <a:gd name="T57" fmla="*/ 2147483647 h 370"/>
              <a:gd name="T58" fmla="*/ 2147483647 w 327"/>
              <a:gd name="T59" fmla="*/ 2147483647 h 370"/>
              <a:gd name="T60" fmla="*/ 2147483647 w 327"/>
              <a:gd name="T61" fmla="*/ 2147483647 h 370"/>
              <a:gd name="T62" fmla="*/ 2147483647 w 327"/>
              <a:gd name="T63" fmla="*/ 2147483647 h 370"/>
              <a:gd name="T64" fmla="*/ 2147483647 w 327"/>
              <a:gd name="T65" fmla="*/ 2147483647 h 370"/>
              <a:gd name="T66" fmla="*/ 2147483647 w 327"/>
              <a:gd name="T67" fmla="*/ 2147483647 h 370"/>
              <a:gd name="T68" fmla="*/ 2147483647 w 327"/>
              <a:gd name="T69" fmla="*/ 2147483647 h 370"/>
              <a:gd name="T70" fmla="*/ 2147483647 w 327"/>
              <a:gd name="T71" fmla="*/ 2147483647 h 370"/>
              <a:gd name="T72" fmla="*/ 2147483647 w 327"/>
              <a:gd name="T73" fmla="*/ 2147483647 h 370"/>
              <a:gd name="T74" fmla="*/ 2147483647 w 327"/>
              <a:gd name="T75" fmla="*/ 2147483647 h 370"/>
              <a:gd name="T76" fmla="*/ 2147483647 w 327"/>
              <a:gd name="T77" fmla="*/ 2147483647 h 370"/>
              <a:gd name="T78" fmla="*/ 2147483647 w 327"/>
              <a:gd name="T79" fmla="*/ 2147483647 h 370"/>
              <a:gd name="T80" fmla="*/ 2147483647 w 327"/>
              <a:gd name="T81" fmla="*/ 2147483647 h 370"/>
              <a:gd name="T82" fmla="*/ 2147483647 w 327"/>
              <a:gd name="T83" fmla="*/ 2147483647 h 370"/>
              <a:gd name="T84" fmla="*/ 2147483647 w 327"/>
              <a:gd name="T85" fmla="*/ 2147483647 h 37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327"/>
              <a:gd name="T130" fmla="*/ 0 h 370"/>
              <a:gd name="T131" fmla="*/ 327 w 327"/>
              <a:gd name="T132" fmla="*/ 370 h 370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327" h="370">
                <a:moveTo>
                  <a:pt x="287" y="4"/>
                </a:moveTo>
                <a:cubicBezTo>
                  <a:pt x="284" y="0"/>
                  <a:pt x="279" y="0"/>
                  <a:pt x="276" y="4"/>
                </a:cubicBezTo>
                <a:cubicBezTo>
                  <a:pt x="273" y="7"/>
                  <a:pt x="273" y="12"/>
                  <a:pt x="276" y="15"/>
                </a:cubicBezTo>
                <a:cubicBezTo>
                  <a:pt x="300" y="38"/>
                  <a:pt x="311" y="69"/>
                  <a:pt x="311" y="100"/>
                </a:cubicBezTo>
                <a:cubicBezTo>
                  <a:pt x="311" y="131"/>
                  <a:pt x="300" y="162"/>
                  <a:pt x="276" y="185"/>
                </a:cubicBezTo>
                <a:cubicBezTo>
                  <a:pt x="273" y="188"/>
                  <a:pt x="273" y="194"/>
                  <a:pt x="276" y="197"/>
                </a:cubicBezTo>
                <a:cubicBezTo>
                  <a:pt x="278" y="198"/>
                  <a:pt x="280" y="199"/>
                  <a:pt x="282" y="199"/>
                </a:cubicBezTo>
                <a:cubicBezTo>
                  <a:pt x="284" y="199"/>
                  <a:pt x="286" y="198"/>
                  <a:pt x="287" y="197"/>
                </a:cubicBezTo>
                <a:cubicBezTo>
                  <a:pt x="314" y="170"/>
                  <a:pt x="327" y="135"/>
                  <a:pt x="327" y="100"/>
                </a:cubicBezTo>
                <a:cubicBezTo>
                  <a:pt x="327" y="65"/>
                  <a:pt x="314" y="30"/>
                  <a:pt x="287" y="4"/>
                </a:cubicBezTo>
                <a:close/>
                <a:moveTo>
                  <a:pt x="273" y="100"/>
                </a:moveTo>
                <a:cubicBezTo>
                  <a:pt x="273" y="121"/>
                  <a:pt x="265" y="142"/>
                  <a:pt x="249" y="158"/>
                </a:cubicBezTo>
                <a:cubicBezTo>
                  <a:pt x="246" y="161"/>
                  <a:pt x="246" y="166"/>
                  <a:pt x="249" y="169"/>
                </a:cubicBezTo>
                <a:cubicBezTo>
                  <a:pt x="250" y="171"/>
                  <a:pt x="253" y="172"/>
                  <a:pt x="255" y="172"/>
                </a:cubicBezTo>
                <a:cubicBezTo>
                  <a:pt x="257" y="172"/>
                  <a:pt x="259" y="171"/>
                  <a:pt x="260" y="169"/>
                </a:cubicBezTo>
                <a:cubicBezTo>
                  <a:pt x="279" y="150"/>
                  <a:pt x="289" y="125"/>
                  <a:pt x="289" y="100"/>
                </a:cubicBezTo>
                <a:cubicBezTo>
                  <a:pt x="289" y="75"/>
                  <a:pt x="279" y="50"/>
                  <a:pt x="260" y="31"/>
                </a:cubicBezTo>
                <a:cubicBezTo>
                  <a:pt x="257" y="28"/>
                  <a:pt x="252" y="28"/>
                  <a:pt x="249" y="31"/>
                </a:cubicBezTo>
                <a:cubicBezTo>
                  <a:pt x="246" y="34"/>
                  <a:pt x="246" y="39"/>
                  <a:pt x="249" y="42"/>
                </a:cubicBezTo>
                <a:cubicBezTo>
                  <a:pt x="265" y="58"/>
                  <a:pt x="273" y="79"/>
                  <a:pt x="273" y="100"/>
                </a:cubicBezTo>
                <a:close/>
                <a:moveTo>
                  <a:pt x="222" y="142"/>
                </a:moveTo>
                <a:cubicBezTo>
                  <a:pt x="223" y="144"/>
                  <a:pt x="225" y="145"/>
                  <a:pt x="227" y="145"/>
                </a:cubicBezTo>
                <a:cubicBezTo>
                  <a:pt x="229" y="145"/>
                  <a:pt x="231" y="144"/>
                  <a:pt x="233" y="142"/>
                </a:cubicBezTo>
                <a:cubicBezTo>
                  <a:pt x="245" y="131"/>
                  <a:pt x="250" y="115"/>
                  <a:pt x="250" y="100"/>
                </a:cubicBezTo>
                <a:cubicBezTo>
                  <a:pt x="250" y="85"/>
                  <a:pt x="245" y="70"/>
                  <a:pt x="233" y="58"/>
                </a:cubicBezTo>
                <a:cubicBezTo>
                  <a:pt x="230" y="55"/>
                  <a:pt x="225" y="55"/>
                  <a:pt x="222" y="58"/>
                </a:cubicBezTo>
                <a:cubicBezTo>
                  <a:pt x="219" y="61"/>
                  <a:pt x="219" y="66"/>
                  <a:pt x="222" y="69"/>
                </a:cubicBezTo>
                <a:cubicBezTo>
                  <a:pt x="230" y="78"/>
                  <a:pt x="234" y="89"/>
                  <a:pt x="234" y="100"/>
                </a:cubicBezTo>
                <a:cubicBezTo>
                  <a:pt x="234" y="111"/>
                  <a:pt x="230" y="122"/>
                  <a:pt x="222" y="131"/>
                </a:cubicBezTo>
                <a:cubicBezTo>
                  <a:pt x="219" y="134"/>
                  <a:pt x="219" y="139"/>
                  <a:pt x="222" y="142"/>
                </a:cubicBezTo>
                <a:close/>
                <a:moveTo>
                  <a:pt x="51" y="185"/>
                </a:moveTo>
                <a:cubicBezTo>
                  <a:pt x="28" y="162"/>
                  <a:pt x="16" y="131"/>
                  <a:pt x="16" y="100"/>
                </a:cubicBezTo>
                <a:cubicBezTo>
                  <a:pt x="16" y="69"/>
                  <a:pt x="28" y="38"/>
                  <a:pt x="51" y="15"/>
                </a:cubicBezTo>
                <a:cubicBezTo>
                  <a:pt x="54" y="12"/>
                  <a:pt x="54" y="7"/>
                  <a:pt x="51" y="4"/>
                </a:cubicBezTo>
                <a:cubicBezTo>
                  <a:pt x="48" y="0"/>
                  <a:pt x="43" y="0"/>
                  <a:pt x="40" y="4"/>
                </a:cubicBezTo>
                <a:cubicBezTo>
                  <a:pt x="40" y="4"/>
                  <a:pt x="40" y="4"/>
                  <a:pt x="40" y="4"/>
                </a:cubicBezTo>
                <a:cubicBezTo>
                  <a:pt x="13" y="30"/>
                  <a:pt x="0" y="65"/>
                  <a:pt x="0" y="100"/>
                </a:cubicBezTo>
                <a:cubicBezTo>
                  <a:pt x="0" y="135"/>
                  <a:pt x="13" y="170"/>
                  <a:pt x="40" y="197"/>
                </a:cubicBezTo>
                <a:cubicBezTo>
                  <a:pt x="41" y="198"/>
                  <a:pt x="44" y="199"/>
                  <a:pt x="46" y="199"/>
                </a:cubicBezTo>
                <a:cubicBezTo>
                  <a:pt x="48" y="199"/>
                  <a:pt x="50" y="198"/>
                  <a:pt x="51" y="197"/>
                </a:cubicBezTo>
                <a:cubicBezTo>
                  <a:pt x="54" y="194"/>
                  <a:pt x="54" y="188"/>
                  <a:pt x="51" y="185"/>
                </a:cubicBezTo>
                <a:close/>
                <a:moveTo>
                  <a:pt x="67" y="169"/>
                </a:moveTo>
                <a:cubicBezTo>
                  <a:pt x="69" y="171"/>
                  <a:pt x="71" y="172"/>
                  <a:pt x="73" y="172"/>
                </a:cubicBezTo>
                <a:cubicBezTo>
                  <a:pt x="75" y="172"/>
                  <a:pt x="77" y="171"/>
                  <a:pt x="78" y="169"/>
                </a:cubicBezTo>
                <a:cubicBezTo>
                  <a:pt x="82" y="166"/>
                  <a:pt x="82" y="161"/>
                  <a:pt x="78" y="158"/>
                </a:cubicBezTo>
                <a:cubicBezTo>
                  <a:pt x="62" y="142"/>
                  <a:pt x="54" y="121"/>
                  <a:pt x="54" y="100"/>
                </a:cubicBezTo>
                <a:cubicBezTo>
                  <a:pt x="54" y="79"/>
                  <a:pt x="62" y="58"/>
                  <a:pt x="78" y="42"/>
                </a:cubicBezTo>
                <a:cubicBezTo>
                  <a:pt x="82" y="39"/>
                  <a:pt x="82" y="34"/>
                  <a:pt x="78" y="31"/>
                </a:cubicBezTo>
                <a:cubicBezTo>
                  <a:pt x="75" y="28"/>
                  <a:pt x="70" y="28"/>
                  <a:pt x="67" y="31"/>
                </a:cubicBezTo>
                <a:cubicBezTo>
                  <a:pt x="48" y="50"/>
                  <a:pt x="38" y="75"/>
                  <a:pt x="38" y="100"/>
                </a:cubicBezTo>
                <a:cubicBezTo>
                  <a:pt x="38" y="125"/>
                  <a:pt x="48" y="150"/>
                  <a:pt x="67" y="169"/>
                </a:cubicBezTo>
                <a:close/>
                <a:moveTo>
                  <a:pt x="94" y="142"/>
                </a:moveTo>
                <a:cubicBezTo>
                  <a:pt x="96" y="144"/>
                  <a:pt x="98" y="145"/>
                  <a:pt x="100" y="145"/>
                </a:cubicBezTo>
                <a:cubicBezTo>
                  <a:pt x="102" y="145"/>
                  <a:pt x="104" y="144"/>
                  <a:pt x="106" y="142"/>
                </a:cubicBezTo>
                <a:cubicBezTo>
                  <a:pt x="109" y="139"/>
                  <a:pt x="109" y="134"/>
                  <a:pt x="106" y="131"/>
                </a:cubicBezTo>
                <a:cubicBezTo>
                  <a:pt x="97" y="122"/>
                  <a:pt x="93" y="111"/>
                  <a:pt x="93" y="100"/>
                </a:cubicBezTo>
                <a:cubicBezTo>
                  <a:pt x="93" y="89"/>
                  <a:pt x="97" y="78"/>
                  <a:pt x="106" y="69"/>
                </a:cubicBezTo>
                <a:cubicBezTo>
                  <a:pt x="109" y="66"/>
                  <a:pt x="109" y="61"/>
                  <a:pt x="106" y="58"/>
                </a:cubicBezTo>
                <a:cubicBezTo>
                  <a:pt x="103" y="55"/>
                  <a:pt x="97" y="55"/>
                  <a:pt x="94" y="58"/>
                </a:cubicBezTo>
                <a:cubicBezTo>
                  <a:pt x="83" y="70"/>
                  <a:pt x="77" y="85"/>
                  <a:pt x="77" y="100"/>
                </a:cubicBezTo>
                <a:cubicBezTo>
                  <a:pt x="77" y="115"/>
                  <a:pt x="83" y="131"/>
                  <a:pt x="94" y="142"/>
                </a:cubicBezTo>
                <a:close/>
                <a:moveTo>
                  <a:pt x="267" y="349"/>
                </a:moveTo>
                <a:cubicBezTo>
                  <a:pt x="257" y="336"/>
                  <a:pt x="238" y="309"/>
                  <a:pt x="219" y="270"/>
                </a:cubicBezTo>
                <a:cubicBezTo>
                  <a:pt x="218" y="270"/>
                  <a:pt x="218" y="269"/>
                  <a:pt x="218" y="268"/>
                </a:cubicBezTo>
                <a:cubicBezTo>
                  <a:pt x="213" y="259"/>
                  <a:pt x="209" y="249"/>
                  <a:pt x="204" y="239"/>
                </a:cubicBezTo>
                <a:cubicBezTo>
                  <a:pt x="190" y="205"/>
                  <a:pt x="182" y="171"/>
                  <a:pt x="177" y="146"/>
                </a:cubicBezTo>
                <a:cubicBezTo>
                  <a:pt x="197" y="140"/>
                  <a:pt x="211" y="122"/>
                  <a:pt x="211" y="100"/>
                </a:cubicBezTo>
                <a:cubicBezTo>
                  <a:pt x="211" y="93"/>
                  <a:pt x="210" y="87"/>
                  <a:pt x="208" y="81"/>
                </a:cubicBezTo>
                <a:cubicBezTo>
                  <a:pt x="206" y="77"/>
                  <a:pt x="201" y="75"/>
                  <a:pt x="197" y="77"/>
                </a:cubicBezTo>
                <a:cubicBezTo>
                  <a:pt x="193" y="79"/>
                  <a:pt x="191" y="84"/>
                  <a:pt x="193" y="88"/>
                </a:cubicBezTo>
                <a:cubicBezTo>
                  <a:pt x="194" y="91"/>
                  <a:pt x="195" y="96"/>
                  <a:pt x="195" y="100"/>
                </a:cubicBezTo>
                <a:cubicBezTo>
                  <a:pt x="195" y="117"/>
                  <a:pt x="181" y="132"/>
                  <a:pt x="164" y="132"/>
                </a:cubicBezTo>
                <a:cubicBezTo>
                  <a:pt x="146" y="132"/>
                  <a:pt x="132" y="117"/>
                  <a:pt x="132" y="100"/>
                </a:cubicBezTo>
                <a:cubicBezTo>
                  <a:pt x="132" y="82"/>
                  <a:pt x="146" y="68"/>
                  <a:pt x="164" y="68"/>
                </a:cubicBezTo>
                <a:cubicBezTo>
                  <a:pt x="169" y="68"/>
                  <a:pt x="173" y="69"/>
                  <a:pt x="177" y="71"/>
                </a:cubicBezTo>
                <a:cubicBezTo>
                  <a:pt x="181" y="73"/>
                  <a:pt x="186" y="71"/>
                  <a:pt x="188" y="67"/>
                </a:cubicBezTo>
                <a:cubicBezTo>
                  <a:pt x="190" y="63"/>
                  <a:pt x="188" y="59"/>
                  <a:pt x="184" y="57"/>
                </a:cubicBezTo>
                <a:cubicBezTo>
                  <a:pt x="184" y="57"/>
                  <a:pt x="184" y="57"/>
                  <a:pt x="184" y="57"/>
                </a:cubicBezTo>
                <a:cubicBezTo>
                  <a:pt x="178" y="54"/>
                  <a:pt x="171" y="52"/>
                  <a:pt x="164" y="52"/>
                </a:cubicBezTo>
                <a:cubicBezTo>
                  <a:pt x="137" y="52"/>
                  <a:pt x="116" y="74"/>
                  <a:pt x="116" y="100"/>
                </a:cubicBezTo>
                <a:cubicBezTo>
                  <a:pt x="116" y="121"/>
                  <a:pt x="130" y="140"/>
                  <a:pt x="150" y="146"/>
                </a:cubicBezTo>
                <a:cubicBezTo>
                  <a:pt x="145" y="170"/>
                  <a:pt x="136" y="205"/>
                  <a:pt x="123" y="239"/>
                </a:cubicBezTo>
                <a:cubicBezTo>
                  <a:pt x="118" y="249"/>
                  <a:pt x="114" y="259"/>
                  <a:pt x="109" y="268"/>
                </a:cubicBezTo>
                <a:cubicBezTo>
                  <a:pt x="109" y="269"/>
                  <a:pt x="108" y="270"/>
                  <a:pt x="108" y="271"/>
                </a:cubicBezTo>
                <a:cubicBezTo>
                  <a:pt x="97" y="293"/>
                  <a:pt x="85" y="312"/>
                  <a:pt x="76" y="326"/>
                </a:cubicBezTo>
                <a:cubicBezTo>
                  <a:pt x="69" y="336"/>
                  <a:pt x="63" y="344"/>
                  <a:pt x="59" y="349"/>
                </a:cubicBezTo>
                <a:cubicBezTo>
                  <a:pt x="57" y="351"/>
                  <a:pt x="55" y="353"/>
                  <a:pt x="54" y="355"/>
                </a:cubicBezTo>
                <a:cubicBezTo>
                  <a:pt x="53" y="356"/>
                  <a:pt x="52" y="357"/>
                  <a:pt x="52" y="357"/>
                </a:cubicBezTo>
                <a:cubicBezTo>
                  <a:pt x="50" y="359"/>
                  <a:pt x="50" y="362"/>
                  <a:pt x="51" y="365"/>
                </a:cubicBezTo>
                <a:cubicBezTo>
                  <a:pt x="52" y="368"/>
                  <a:pt x="55" y="370"/>
                  <a:pt x="58" y="370"/>
                </a:cubicBezTo>
                <a:cubicBezTo>
                  <a:pt x="97" y="370"/>
                  <a:pt x="97" y="370"/>
                  <a:pt x="97" y="370"/>
                </a:cubicBezTo>
                <a:cubicBezTo>
                  <a:pt x="100" y="370"/>
                  <a:pt x="102" y="368"/>
                  <a:pt x="104" y="366"/>
                </a:cubicBezTo>
                <a:cubicBezTo>
                  <a:pt x="115" y="345"/>
                  <a:pt x="138" y="331"/>
                  <a:pt x="163" y="331"/>
                </a:cubicBezTo>
                <a:cubicBezTo>
                  <a:pt x="189" y="331"/>
                  <a:pt x="211" y="345"/>
                  <a:pt x="223" y="366"/>
                </a:cubicBezTo>
                <a:cubicBezTo>
                  <a:pt x="224" y="368"/>
                  <a:pt x="227" y="370"/>
                  <a:pt x="230" y="370"/>
                </a:cubicBezTo>
                <a:cubicBezTo>
                  <a:pt x="268" y="370"/>
                  <a:pt x="268" y="370"/>
                  <a:pt x="268" y="370"/>
                </a:cubicBezTo>
                <a:cubicBezTo>
                  <a:pt x="268" y="370"/>
                  <a:pt x="268" y="370"/>
                  <a:pt x="268" y="370"/>
                </a:cubicBezTo>
                <a:cubicBezTo>
                  <a:pt x="271" y="370"/>
                  <a:pt x="274" y="368"/>
                  <a:pt x="275" y="365"/>
                </a:cubicBezTo>
                <a:cubicBezTo>
                  <a:pt x="276" y="362"/>
                  <a:pt x="276" y="359"/>
                  <a:pt x="274" y="357"/>
                </a:cubicBezTo>
                <a:cubicBezTo>
                  <a:pt x="274" y="357"/>
                  <a:pt x="271" y="354"/>
                  <a:pt x="267" y="349"/>
                </a:cubicBezTo>
                <a:close/>
                <a:moveTo>
                  <a:pt x="163" y="159"/>
                </a:moveTo>
                <a:cubicBezTo>
                  <a:pt x="168" y="179"/>
                  <a:pt x="174" y="203"/>
                  <a:pt x="183" y="228"/>
                </a:cubicBezTo>
                <a:cubicBezTo>
                  <a:pt x="177" y="227"/>
                  <a:pt x="170" y="227"/>
                  <a:pt x="163" y="227"/>
                </a:cubicBezTo>
                <a:cubicBezTo>
                  <a:pt x="157" y="227"/>
                  <a:pt x="150" y="227"/>
                  <a:pt x="144" y="228"/>
                </a:cubicBezTo>
                <a:cubicBezTo>
                  <a:pt x="153" y="203"/>
                  <a:pt x="159" y="179"/>
                  <a:pt x="163" y="159"/>
                </a:cubicBezTo>
                <a:close/>
                <a:moveTo>
                  <a:pt x="137" y="245"/>
                </a:moveTo>
                <a:cubicBezTo>
                  <a:pt x="146" y="244"/>
                  <a:pt x="154" y="243"/>
                  <a:pt x="163" y="243"/>
                </a:cubicBezTo>
                <a:cubicBezTo>
                  <a:pt x="172" y="243"/>
                  <a:pt x="181" y="244"/>
                  <a:pt x="190" y="245"/>
                </a:cubicBezTo>
                <a:cubicBezTo>
                  <a:pt x="192" y="250"/>
                  <a:pt x="194" y="255"/>
                  <a:pt x="196" y="260"/>
                </a:cubicBezTo>
                <a:cubicBezTo>
                  <a:pt x="186" y="257"/>
                  <a:pt x="174" y="256"/>
                  <a:pt x="163" y="256"/>
                </a:cubicBezTo>
                <a:cubicBezTo>
                  <a:pt x="152" y="256"/>
                  <a:pt x="141" y="257"/>
                  <a:pt x="131" y="260"/>
                </a:cubicBezTo>
                <a:cubicBezTo>
                  <a:pt x="133" y="255"/>
                  <a:pt x="135" y="250"/>
                  <a:pt x="137" y="245"/>
                </a:cubicBezTo>
                <a:close/>
                <a:moveTo>
                  <a:pt x="122" y="279"/>
                </a:moveTo>
                <a:cubicBezTo>
                  <a:pt x="135" y="275"/>
                  <a:pt x="149" y="272"/>
                  <a:pt x="163" y="272"/>
                </a:cubicBezTo>
                <a:cubicBezTo>
                  <a:pt x="178" y="272"/>
                  <a:pt x="192" y="275"/>
                  <a:pt x="205" y="279"/>
                </a:cubicBezTo>
                <a:cubicBezTo>
                  <a:pt x="208" y="286"/>
                  <a:pt x="212" y="292"/>
                  <a:pt x="215" y="298"/>
                </a:cubicBezTo>
                <a:cubicBezTo>
                  <a:pt x="199" y="290"/>
                  <a:pt x="182" y="285"/>
                  <a:pt x="163" y="285"/>
                </a:cubicBezTo>
                <a:cubicBezTo>
                  <a:pt x="145" y="285"/>
                  <a:pt x="127" y="290"/>
                  <a:pt x="112" y="298"/>
                </a:cubicBezTo>
                <a:cubicBezTo>
                  <a:pt x="115" y="292"/>
                  <a:pt x="118" y="286"/>
                  <a:pt x="122" y="279"/>
                </a:cubicBezTo>
                <a:close/>
                <a:moveTo>
                  <a:pt x="234" y="354"/>
                </a:moveTo>
                <a:cubicBezTo>
                  <a:pt x="219" y="330"/>
                  <a:pt x="193" y="315"/>
                  <a:pt x="163" y="315"/>
                </a:cubicBezTo>
                <a:cubicBezTo>
                  <a:pt x="133" y="315"/>
                  <a:pt x="107" y="330"/>
                  <a:pt x="92" y="354"/>
                </a:cubicBezTo>
                <a:cubicBezTo>
                  <a:pt x="75" y="354"/>
                  <a:pt x="75" y="354"/>
                  <a:pt x="75" y="354"/>
                </a:cubicBezTo>
                <a:cubicBezTo>
                  <a:pt x="78" y="350"/>
                  <a:pt x="81" y="346"/>
                  <a:pt x="85" y="341"/>
                </a:cubicBezTo>
                <a:cubicBezTo>
                  <a:pt x="85" y="341"/>
                  <a:pt x="85" y="341"/>
                  <a:pt x="85" y="341"/>
                </a:cubicBezTo>
                <a:cubicBezTo>
                  <a:pt x="103" y="317"/>
                  <a:pt x="131" y="301"/>
                  <a:pt x="163" y="301"/>
                </a:cubicBezTo>
                <a:cubicBezTo>
                  <a:pt x="195" y="301"/>
                  <a:pt x="223" y="317"/>
                  <a:pt x="241" y="341"/>
                </a:cubicBezTo>
                <a:cubicBezTo>
                  <a:pt x="241" y="341"/>
                  <a:pt x="242" y="341"/>
                  <a:pt x="242" y="341"/>
                </a:cubicBezTo>
                <a:cubicBezTo>
                  <a:pt x="245" y="346"/>
                  <a:pt x="248" y="350"/>
                  <a:pt x="251" y="354"/>
                </a:cubicBezTo>
                <a:lnTo>
                  <a:pt x="234" y="354"/>
                </a:lnTo>
                <a:close/>
              </a:path>
            </a:pathLst>
          </a:custGeom>
          <a:solidFill>
            <a:srgbClr val="5858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9" name="Line 13"/>
          <p:cNvSpPr>
            <a:spLocks noChangeShapeType="1"/>
          </p:cNvSpPr>
          <p:nvPr/>
        </p:nvSpPr>
        <p:spPr bwMode="auto">
          <a:xfrm>
            <a:off x="1857375" y="3390900"/>
            <a:ext cx="1666875" cy="182880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8" name="Text Box 22"/>
          <p:cNvSpPr txBox="1">
            <a:spLocks noChangeArrowheads="1"/>
          </p:cNvSpPr>
          <p:nvPr/>
        </p:nvSpPr>
        <p:spPr bwMode="auto">
          <a:xfrm>
            <a:off x="2506663" y="5403850"/>
            <a:ext cx="10175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hlink"/>
                </a:solidFill>
              </a:rPr>
              <a:t>Point C</a:t>
            </a:r>
          </a:p>
        </p:txBody>
      </p:sp>
      <p:sp>
        <p:nvSpPr>
          <p:cNvPr id="39959" name="Text Box 23"/>
          <p:cNvSpPr txBox="1">
            <a:spLocks noChangeArrowheads="1"/>
          </p:cNvSpPr>
          <p:nvPr/>
        </p:nvSpPr>
        <p:spPr bwMode="auto">
          <a:xfrm>
            <a:off x="847725" y="3506788"/>
            <a:ext cx="1003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chemeClr val="hlink"/>
                </a:solidFill>
              </a:rPr>
              <a:t>Point A</a:t>
            </a:r>
          </a:p>
        </p:txBody>
      </p:sp>
      <p:sp>
        <p:nvSpPr>
          <p:cNvPr id="39960" name="Text Box 24"/>
          <p:cNvSpPr txBox="1">
            <a:spLocks noChangeArrowheads="1"/>
          </p:cNvSpPr>
          <p:nvPr/>
        </p:nvSpPr>
        <p:spPr bwMode="auto">
          <a:xfrm>
            <a:off x="2360614" y="2331044"/>
            <a:ext cx="13096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chemeClr val="hlink"/>
                </a:solidFill>
              </a:rPr>
              <a:t>Point B</a:t>
            </a:r>
          </a:p>
        </p:txBody>
      </p:sp>
      <p:sp>
        <p:nvSpPr>
          <p:cNvPr id="39969" name="Text Box 33"/>
          <p:cNvSpPr txBox="1">
            <a:spLocks noChangeArrowheads="1"/>
          </p:cNvSpPr>
          <p:nvPr/>
        </p:nvSpPr>
        <p:spPr bwMode="auto">
          <a:xfrm>
            <a:off x="4019550" y="5854700"/>
            <a:ext cx="14684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/>
              <a:t>Mapping</a:t>
            </a:r>
            <a:br>
              <a:rPr lang="en-US"/>
            </a:br>
            <a:r>
              <a:rPr lang="en-US"/>
              <a:t>of positions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Uncorrelated </a:t>
            </a:r>
            <a:r>
              <a:rPr lang="en-US" dirty="0" smtClean="0"/>
              <a:t>shadowing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425275" y="2573804"/>
            <a:ext cx="43878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The shadow fading for links AC and BC are taken as independent random log-normal variables. This implies no correlation between a </a:t>
            </a:r>
            <a:r>
              <a:rPr lang="en-US" dirty="0" smtClean="0">
                <a:solidFill>
                  <a:schemeClr val="tx1"/>
                </a:solidFill>
              </a:rPr>
              <a:t>node’s </a:t>
            </a:r>
            <a:r>
              <a:rPr lang="en-US" dirty="0" smtClean="0">
                <a:solidFill>
                  <a:schemeClr val="tx1"/>
                </a:solidFill>
              </a:rPr>
              <a:t>gain to different transmitters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Line 13"/>
          <p:cNvSpPr>
            <a:spLocks noChangeShapeType="1"/>
          </p:cNvSpPr>
          <p:nvPr/>
        </p:nvSpPr>
        <p:spPr bwMode="auto">
          <a:xfrm flipH="1">
            <a:off x="3767930" y="3543300"/>
            <a:ext cx="0" cy="154305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360614" y="4512796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26732" y="3903663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September</a:t>
            </a: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2014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970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Correlated Shadowing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Typically, different radio </a:t>
            </a:r>
            <a:r>
              <a:rPr lang="en-US" b="0" dirty="0" smtClean="0"/>
              <a:t>links to </a:t>
            </a:r>
            <a:r>
              <a:rPr lang="en-US" b="0" dirty="0" smtClean="0"/>
              <a:t>the same </a:t>
            </a:r>
            <a:r>
              <a:rPr lang="en-US" b="0" dirty="0" smtClean="0"/>
              <a:t>node are assumed to have correlated radio properties, </a:t>
            </a:r>
            <a:r>
              <a:rPr lang="en-US" b="0" dirty="0" smtClean="0"/>
              <a:t>i.e.,</a:t>
            </a:r>
            <a:r>
              <a:rPr lang="en-US" b="0" dirty="0" smtClean="0"/>
              <a:t> </a:t>
            </a:r>
            <a:r>
              <a:rPr lang="en-US" b="0" dirty="0" smtClean="0"/>
              <a:t>the shadow fading models the local environment which should remain </a:t>
            </a:r>
            <a:r>
              <a:rPr lang="en-US" b="0" dirty="0" smtClean="0"/>
              <a:t>constant. For instance, if </a:t>
            </a:r>
            <a:r>
              <a:rPr lang="en-US" b="0" dirty="0" smtClean="0"/>
              <a:t>a node is in a drawer, all its links should be affected</a:t>
            </a:r>
            <a:r>
              <a:rPr lang="en-US" b="0" dirty="0" smtClean="0"/>
              <a:t>.</a:t>
            </a:r>
          </a:p>
          <a:p>
            <a:r>
              <a:rPr lang="en-US" b="0" dirty="0" smtClean="0"/>
              <a:t>Two radio links that are very similar in the spatial domain can be expected to experience similar shadowing </a:t>
            </a:r>
            <a:endParaRPr lang="en-US" b="0" dirty="0" smtClean="0"/>
          </a:p>
          <a:p>
            <a:r>
              <a:rPr lang="en-US" b="0" dirty="0" smtClean="0"/>
              <a:t>Up until now IEEE 802.11 evaluations have assumed uncorrelated shadow fading, i.e</a:t>
            </a:r>
            <a:r>
              <a:rPr lang="en-US" b="0" dirty="0" smtClean="0"/>
              <a:t>., </a:t>
            </a:r>
            <a:r>
              <a:rPr lang="en-US" b="0" dirty="0" smtClean="0"/>
              <a:t>all links to a node have independent radio properties.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September</a:t>
            </a: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2014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687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Correlated shadow fading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0" dirty="0" smtClean="0"/>
                  <a:t>Correlated shadow fading is described in </a:t>
                </a:r>
                <a:r>
                  <a:rPr lang="en-US" b="0" dirty="0" smtClean="0"/>
                  <a:t>[5] - [8].</a:t>
                </a:r>
                <a:endParaRPr lang="en-US" b="0" dirty="0" smtClean="0"/>
              </a:p>
              <a:p>
                <a:endParaRPr lang="en-US" b="0" dirty="0"/>
              </a:p>
              <a:p>
                <a:r>
                  <a:rPr lang="en-US" b="0" dirty="0" smtClean="0"/>
                  <a:t>The shadow fading variation is characterized by the correlation distance </a:t>
                </a:r>
                <a14:m>
                  <m:oMath xmlns:m="http://schemas.openxmlformats.org/officeDocument/2006/math">
                    <m:r>
                      <a:rPr lang="el-GR" b="0" i="1">
                        <a:latin typeface="Cambria Math"/>
                      </a:rPr>
                      <m:t>𝛾</m:t>
                    </m:r>
                    <m:r>
                      <a:rPr lang="sv-SE" b="0" i="0" smtClean="0">
                        <a:latin typeface="Cambria Math"/>
                      </a:rPr>
                      <m:t>, </m:t>
                    </m:r>
                  </m:oMath>
                </a14:m>
                <a:r>
                  <a:rPr lang="en-US" b="0" dirty="0" smtClean="0"/>
                  <a:t>meaning </a:t>
                </a:r>
                <a:r>
                  <a:rPr lang="en-US" b="0" dirty="0"/>
                  <a:t>that the random map is </a:t>
                </a:r>
                <a:r>
                  <a:rPr lang="en-US" b="0" dirty="0" err="1"/>
                  <a:t>autocorrelated</a:t>
                </a:r>
                <a:r>
                  <a:rPr lang="en-US" b="0" dirty="0"/>
                  <a:t> for distances </a:t>
                </a:r>
                <a:r>
                  <a:rPr lang="en-US" b="0" i="1" dirty="0"/>
                  <a:t>d</a:t>
                </a:r>
                <a:r>
                  <a:rPr lang="en-US" b="0" dirty="0"/>
                  <a:t> with the distribution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>
                            <a:latin typeface="Cambria Math"/>
                          </a:rPr>
                          <m:t>−</m:t>
                        </m:r>
                        <m:r>
                          <a:rPr lang="sv-SE" b="0" i="1">
                            <a:latin typeface="Cambria Math"/>
                          </a:rPr>
                          <m:t>𝑑</m:t>
                        </m:r>
                        <m:r>
                          <a:rPr lang="sv-SE" b="0" i="1">
                            <a:latin typeface="Cambria Math"/>
                          </a:rPr>
                          <m:t>/</m:t>
                        </m:r>
                        <m:r>
                          <a:rPr lang="el-GR" b="0" i="1">
                            <a:latin typeface="Cambria Math"/>
                          </a:rPr>
                          <m:t>𝛾</m:t>
                        </m:r>
                      </m:sup>
                    </m:sSup>
                  </m:oMath>
                </a14:m>
                <a:r>
                  <a:rPr lang="en-US" b="0" dirty="0"/>
                  <a:t> </a:t>
                </a:r>
                <a:r>
                  <a:rPr lang="en-US" b="0" dirty="0" smtClean="0"/>
                  <a:t>[7].</a:t>
                </a:r>
                <a:endParaRPr lang="en-US" b="0" dirty="0"/>
              </a:p>
              <a:p>
                <a:endParaRPr lang="en-US" b="0" dirty="0" smtClean="0"/>
              </a:p>
              <a:p>
                <a:r>
                  <a:rPr lang="en-US" b="0" dirty="0" smtClean="0"/>
                  <a:t>Each node has a shadow fading realization and for each pair of nodes the total shadow gain is an equal weight combination of both nodes realizations.</a:t>
                </a:r>
                <a:endParaRPr lang="en-US" b="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256" t="-1185" b="-2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September</a:t>
            </a: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2014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874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4" name="Freeform 8"/>
          <p:cNvSpPr>
            <a:spLocks noChangeAspect="1" noEditPoints="1"/>
          </p:cNvSpPr>
          <p:nvPr/>
        </p:nvSpPr>
        <p:spPr bwMode="auto">
          <a:xfrm>
            <a:off x="3670300" y="5219700"/>
            <a:ext cx="422275" cy="609600"/>
          </a:xfrm>
          <a:custGeom>
            <a:avLst/>
            <a:gdLst>
              <a:gd name="T0" fmla="*/ 2147483647 w 325"/>
              <a:gd name="T1" fmla="*/ 2147483647 h 468"/>
              <a:gd name="T2" fmla="*/ 2147483647 w 325"/>
              <a:gd name="T3" fmla="*/ 2147483647 h 468"/>
              <a:gd name="T4" fmla="*/ 2147483647 w 325"/>
              <a:gd name="T5" fmla="*/ 2147483647 h 468"/>
              <a:gd name="T6" fmla="*/ 2147483647 w 325"/>
              <a:gd name="T7" fmla="*/ 2147483647 h 468"/>
              <a:gd name="T8" fmla="*/ 2147483647 w 325"/>
              <a:gd name="T9" fmla="*/ 2147483647 h 468"/>
              <a:gd name="T10" fmla="*/ 2147483647 w 325"/>
              <a:gd name="T11" fmla="*/ 2147483647 h 468"/>
              <a:gd name="T12" fmla="*/ 2147483647 w 325"/>
              <a:gd name="T13" fmla="*/ 2147483647 h 468"/>
              <a:gd name="T14" fmla="*/ 2147483647 w 325"/>
              <a:gd name="T15" fmla="*/ 2147483647 h 468"/>
              <a:gd name="T16" fmla="*/ 2147483647 w 325"/>
              <a:gd name="T17" fmla="*/ 2147483647 h 468"/>
              <a:gd name="T18" fmla="*/ 2147483647 w 325"/>
              <a:gd name="T19" fmla="*/ 2147483647 h 468"/>
              <a:gd name="T20" fmla="*/ 2147483647 w 325"/>
              <a:gd name="T21" fmla="*/ 2147483647 h 468"/>
              <a:gd name="T22" fmla="*/ 2147483647 w 325"/>
              <a:gd name="T23" fmla="*/ 2147483647 h 468"/>
              <a:gd name="T24" fmla="*/ 2147483647 w 325"/>
              <a:gd name="T25" fmla="*/ 2147483647 h 468"/>
              <a:gd name="T26" fmla="*/ 2147483647 w 325"/>
              <a:gd name="T27" fmla="*/ 0 h 468"/>
              <a:gd name="T28" fmla="*/ 0 w 325"/>
              <a:gd name="T29" fmla="*/ 2147483647 h 468"/>
              <a:gd name="T30" fmla="*/ 2147483647 w 325"/>
              <a:gd name="T31" fmla="*/ 2147483647 h 468"/>
              <a:gd name="T32" fmla="*/ 2147483647 w 325"/>
              <a:gd name="T33" fmla="*/ 2147483647 h 468"/>
              <a:gd name="T34" fmla="*/ 2147483647 w 325"/>
              <a:gd name="T35" fmla="*/ 2147483647 h 468"/>
              <a:gd name="T36" fmla="*/ 2147483647 w 325"/>
              <a:gd name="T37" fmla="*/ 2147483647 h 468"/>
              <a:gd name="T38" fmla="*/ 2147483647 w 325"/>
              <a:gd name="T39" fmla="*/ 2147483647 h 468"/>
              <a:gd name="T40" fmla="*/ 2147483647 w 325"/>
              <a:gd name="T41" fmla="*/ 2147483647 h 468"/>
              <a:gd name="T42" fmla="*/ 2147483647 w 325"/>
              <a:gd name="T43" fmla="*/ 2147483647 h 468"/>
              <a:gd name="T44" fmla="*/ 2147483647 w 325"/>
              <a:gd name="T45" fmla="*/ 2147483647 h 468"/>
              <a:gd name="T46" fmla="*/ 2147483647 w 325"/>
              <a:gd name="T47" fmla="*/ 2147483647 h 468"/>
              <a:gd name="T48" fmla="*/ 2147483647 w 325"/>
              <a:gd name="T49" fmla="*/ 2147483647 h 468"/>
              <a:gd name="T50" fmla="*/ 2147483647 w 325"/>
              <a:gd name="T51" fmla="*/ 2147483647 h 468"/>
              <a:gd name="T52" fmla="*/ 2147483647 w 325"/>
              <a:gd name="T53" fmla="*/ 2147483647 h 468"/>
              <a:gd name="T54" fmla="*/ 2147483647 w 325"/>
              <a:gd name="T55" fmla="*/ 2147483647 h 468"/>
              <a:gd name="T56" fmla="*/ 2147483647 w 325"/>
              <a:gd name="T57" fmla="*/ 2147483647 h 468"/>
              <a:gd name="T58" fmla="*/ 2147483647 w 325"/>
              <a:gd name="T59" fmla="*/ 2147483647 h 468"/>
              <a:gd name="T60" fmla="*/ 2147483647 w 325"/>
              <a:gd name="T61" fmla="*/ 2147483647 h 468"/>
              <a:gd name="T62" fmla="*/ 2147483647 w 325"/>
              <a:gd name="T63" fmla="*/ 2147483647 h 468"/>
              <a:gd name="T64" fmla="*/ 2147483647 w 325"/>
              <a:gd name="T65" fmla="*/ 2147483647 h 468"/>
              <a:gd name="T66" fmla="*/ 2147483647 w 325"/>
              <a:gd name="T67" fmla="*/ 2147483647 h 468"/>
              <a:gd name="T68" fmla="*/ 2147483647 w 325"/>
              <a:gd name="T69" fmla="*/ 2147483647 h 468"/>
              <a:gd name="T70" fmla="*/ 2147483647 w 325"/>
              <a:gd name="T71" fmla="*/ 2147483647 h 468"/>
              <a:gd name="T72" fmla="*/ 2147483647 w 325"/>
              <a:gd name="T73" fmla="*/ 2147483647 h 468"/>
              <a:gd name="T74" fmla="*/ 2147483647 w 325"/>
              <a:gd name="T75" fmla="*/ 2147483647 h 468"/>
              <a:gd name="T76" fmla="*/ 2147483647 w 325"/>
              <a:gd name="T77" fmla="*/ 2147483647 h 468"/>
              <a:gd name="T78" fmla="*/ 2147483647 w 325"/>
              <a:gd name="T79" fmla="*/ 2147483647 h 468"/>
              <a:gd name="T80" fmla="*/ 2147483647 w 325"/>
              <a:gd name="T81" fmla="*/ 2147483647 h 468"/>
              <a:gd name="T82" fmla="*/ 2147483647 w 325"/>
              <a:gd name="T83" fmla="*/ 2147483647 h 468"/>
              <a:gd name="T84" fmla="*/ 2147483647 w 325"/>
              <a:gd name="T85" fmla="*/ 2147483647 h 468"/>
              <a:gd name="T86" fmla="*/ 2147483647 w 325"/>
              <a:gd name="T87" fmla="*/ 2147483647 h 468"/>
              <a:gd name="T88" fmla="*/ 2147483647 w 325"/>
              <a:gd name="T89" fmla="*/ 2147483647 h 468"/>
              <a:gd name="T90" fmla="*/ 2147483647 w 325"/>
              <a:gd name="T91" fmla="*/ 2147483647 h 468"/>
              <a:gd name="T92" fmla="*/ 2147483647 w 325"/>
              <a:gd name="T93" fmla="*/ 2147483647 h 468"/>
              <a:gd name="T94" fmla="*/ 2147483647 w 325"/>
              <a:gd name="T95" fmla="*/ 2147483647 h 468"/>
              <a:gd name="T96" fmla="*/ 2147483647 w 325"/>
              <a:gd name="T97" fmla="*/ 2147483647 h 468"/>
              <a:gd name="T98" fmla="*/ 2147483647 w 325"/>
              <a:gd name="T99" fmla="*/ 2147483647 h 468"/>
              <a:gd name="T100" fmla="*/ 2147483647 w 325"/>
              <a:gd name="T101" fmla="*/ 2147483647 h 468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325" h="468">
                <a:moveTo>
                  <a:pt x="304" y="257"/>
                </a:moveTo>
                <a:cubicBezTo>
                  <a:pt x="304" y="79"/>
                  <a:pt x="304" y="79"/>
                  <a:pt x="304" y="79"/>
                </a:cubicBezTo>
                <a:cubicBezTo>
                  <a:pt x="304" y="74"/>
                  <a:pt x="301" y="71"/>
                  <a:pt x="296" y="71"/>
                </a:cubicBezTo>
                <a:cubicBezTo>
                  <a:pt x="292" y="71"/>
                  <a:pt x="288" y="74"/>
                  <a:pt x="288" y="79"/>
                </a:cubicBezTo>
                <a:cubicBezTo>
                  <a:pt x="288" y="257"/>
                  <a:pt x="288" y="257"/>
                  <a:pt x="288" y="257"/>
                </a:cubicBezTo>
                <a:cubicBezTo>
                  <a:pt x="286" y="258"/>
                  <a:pt x="283" y="259"/>
                  <a:pt x="281" y="261"/>
                </a:cubicBezTo>
                <a:cubicBezTo>
                  <a:pt x="279" y="258"/>
                  <a:pt x="276" y="255"/>
                  <a:pt x="273" y="253"/>
                </a:cubicBezTo>
                <a:cubicBezTo>
                  <a:pt x="273" y="53"/>
                  <a:pt x="273" y="53"/>
                  <a:pt x="273" y="53"/>
                </a:cubicBezTo>
                <a:cubicBezTo>
                  <a:pt x="273" y="40"/>
                  <a:pt x="265" y="32"/>
                  <a:pt x="252" y="32"/>
                </a:cubicBezTo>
                <a:cubicBezTo>
                  <a:pt x="53" y="32"/>
                  <a:pt x="53" y="32"/>
                  <a:pt x="53" y="32"/>
                </a:cubicBezTo>
                <a:cubicBezTo>
                  <a:pt x="40" y="32"/>
                  <a:pt x="32" y="40"/>
                  <a:pt x="32" y="53"/>
                </a:cubicBezTo>
                <a:cubicBezTo>
                  <a:pt x="32" y="328"/>
                  <a:pt x="32" y="328"/>
                  <a:pt x="32" y="328"/>
                </a:cubicBezTo>
                <a:cubicBezTo>
                  <a:pt x="32" y="342"/>
                  <a:pt x="39" y="349"/>
                  <a:pt x="53" y="349"/>
                </a:cubicBezTo>
                <a:cubicBezTo>
                  <a:pt x="107" y="349"/>
                  <a:pt x="107" y="349"/>
                  <a:pt x="107" y="349"/>
                </a:cubicBezTo>
                <a:cubicBezTo>
                  <a:pt x="110" y="363"/>
                  <a:pt x="114" y="375"/>
                  <a:pt x="118" y="385"/>
                </a:cubicBezTo>
                <a:cubicBezTo>
                  <a:pt x="119" y="387"/>
                  <a:pt x="121" y="390"/>
                  <a:pt x="122" y="393"/>
                </a:cubicBezTo>
                <a:cubicBezTo>
                  <a:pt x="31" y="393"/>
                  <a:pt x="31" y="393"/>
                  <a:pt x="31" y="393"/>
                </a:cubicBezTo>
                <a:cubicBezTo>
                  <a:pt x="23" y="393"/>
                  <a:pt x="16" y="387"/>
                  <a:pt x="16" y="379"/>
                </a:cubicBezTo>
                <a:cubicBezTo>
                  <a:pt x="16" y="37"/>
                  <a:pt x="16" y="37"/>
                  <a:pt x="16" y="37"/>
                </a:cubicBezTo>
                <a:cubicBezTo>
                  <a:pt x="16" y="27"/>
                  <a:pt x="23" y="16"/>
                  <a:pt x="36" y="16"/>
                </a:cubicBezTo>
                <a:cubicBezTo>
                  <a:pt x="274" y="16"/>
                  <a:pt x="274" y="16"/>
                  <a:pt x="274" y="16"/>
                </a:cubicBezTo>
                <a:cubicBezTo>
                  <a:pt x="282" y="16"/>
                  <a:pt x="288" y="23"/>
                  <a:pt x="288" y="31"/>
                </a:cubicBezTo>
                <a:cubicBezTo>
                  <a:pt x="288" y="47"/>
                  <a:pt x="288" y="47"/>
                  <a:pt x="288" y="47"/>
                </a:cubicBezTo>
                <a:cubicBezTo>
                  <a:pt x="288" y="51"/>
                  <a:pt x="292" y="55"/>
                  <a:pt x="296" y="55"/>
                </a:cubicBezTo>
                <a:cubicBezTo>
                  <a:pt x="301" y="55"/>
                  <a:pt x="304" y="51"/>
                  <a:pt x="304" y="47"/>
                </a:cubicBezTo>
                <a:cubicBezTo>
                  <a:pt x="304" y="31"/>
                  <a:pt x="304" y="31"/>
                  <a:pt x="304" y="31"/>
                </a:cubicBezTo>
                <a:cubicBezTo>
                  <a:pt x="304" y="14"/>
                  <a:pt x="291" y="0"/>
                  <a:pt x="274" y="0"/>
                </a:cubicBez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7"/>
                </a:cubicBezTo>
                <a:cubicBezTo>
                  <a:pt x="0" y="379"/>
                  <a:pt x="0" y="379"/>
                  <a:pt x="0" y="379"/>
                </a:cubicBezTo>
                <a:cubicBezTo>
                  <a:pt x="0" y="396"/>
                  <a:pt x="14" y="409"/>
                  <a:pt x="31" y="409"/>
                </a:cubicBezTo>
                <a:cubicBezTo>
                  <a:pt x="132" y="409"/>
                  <a:pt x="132" y="409"/>
                  <a:pt x="132" y="409"/>
                </a:cubicBezTo>
                <a:cubicBezTo>
                  <a:pt x="150" y="435"/>
                  <a:pt x="182" y="468"/>
                  <a:pt x="235" y="468"/>
                </a:cubicBezTo>
                <a:cubicBezTo>
                  <a:pt x="294" y="468"/>
                  <a:pt x="325" y="427"/>
                  <a:pt x="325" y="386"/>
                </a:cubicBezTo>
                <a:cubicBezTo>
                  <a:pt x="325" y="282"/>
                  <a:pt x="325" y="282"/>
                  <a:pt x="325" y="282"/>
                </a:cubicBezTo>
                <a:cubicBezTo>
                  <a:pt x="325" y="270"/>
                  <a:pt x="316" y="260"/>
                  <a:pt x="304" y="257"/>
                </a:cubicBezTo>
                <a:close/>
                <a:moveTo>
                  <a:pt x="94" y="271"/>
                </a:moveTo>
                <a:cubicBezTo>
                  <a:pt x="95" y="280"/>
                  <a:pt x="98" y="307"/>
                  <a:pt x="103" y="333"/>
                </a:cubicBezTo>
                <a:cubicBezTo>
                  <a:pt x="53" y="333"/>
                  <a:pt x="53" y="333"/>
                  <a:pt x="53" y="333"/>
                </a:cubicBezTo>
                <a:cubicBezTo>
                  <a:pt x="48" y="333"/>
                  <a:pt x="48" y="333"/>
                  <a:pt x="48" y="328"/>
                </a:cubicBezTo>
                <a:cubicBezTo>
                  <a:pt x="48" y="53"/>
                  <a:pt x="48" y="53"/>
                  <a:pt x="48" y="53"/>
                </a:cubicBezTo>
                <a:cubicBezTo>
                  <a:pt x="48" y="49"/>
                  <a:pt x="49" y="48"/>
                  <a:pt x="53" y="48"/>
                </a:cubicBezTo>
                <a:cubicBezTo>
                  <a:pt x="252" y="48"/>
                  <a:pt x="252" y="48"/>
                  <a:pt x="252" y="48"/>
                </a:cubicBezTo>
                <a:cubicBezTo>
                  <a:pt x="256" y="48"/>
                  <a:pt x="257" y="49"/>
                  <a:pt x="257" y="53"/>
                </a:cubicBezTo>
                <a:cubicBezTo>
                  <a:pt x="257" y="249"/>
                  <a:pt x="257" y="249"/>
                  <a:pt x="257" y="249"/>
                </a:cubicBezTo>
                <a:cubicBezTo>
                  <a:pt x="256" y="249"/>
                  <a:pt x="256" y="249"/>
                  <a:pt x="256" y="249"/>
                </a:cubicBezTo>
                <a:cubicBezTo>
                  <a:pt x="250" y="249"/>
                  <a:pt x="245" y="251"/>
                  <a:pt x="240" y="254"/>
                </a:cubicBezTo>
                <a:cubicBezTo>
                  <a:pt x="235" y="248"/>
                  <a:pt x="227" y="244"/>
                  <a:pt x="218" y="244"/>
                </a:cubicBezTo>
                <a:cubicBezTo>
                  <a:pt x="217" y="244"/>
                  <a:pt x="217" y="244"/>
                  <a:pt x="217" y="244"/>
                </a:cubicBezTo>
                <a:cubicBezTo>
                  <a:pt x="213" y="244"/>
                  <a:pt x="209" y="244"/>
                  <a:pt x="206" y="246"/>
                </a:cubicBezTo>
                <a:cubicBezTo>
                  <a:pt x="206" y="177"/>
                  <a:pt x="206" y="177"/>
                  <a:pt x="206" y="177"/>
                </a:cubicBezTo>
                <a:cubicBezTo>
                  <a:pt x="206" y="162"/>
                  <a:pt x="194" y="150"/>
                  <a:pt x="179" y="150"/>
                </a:cubicBezTo>
                <a:cubicBezTo>
                  <a:pt x="178" y="150"/>
                  <a:pt x="178" y="150"/>
                  <a:pt x="178" y="150"/>
                </a:cubicBezTo>
                <a:cubicBezTo>
                  <a:pt x="163" y="150"/>
                  <a:pt x="152" y="162"/>
                  <a:pt x="152" y="177"/>
                </a:cubicBezTo>
                <a:cubicBezTo>
                  <a:pt x="152" y="305"/>
                  <a:pt x="152" y="305"/>
                  <a:pt x="152" y="305"/>
                </a:cubicBezTo>
                <a:cubicBezTo>
                  <a:pt x="149" y="289"/>
                  <a:pt x="145" y="269"/>
                  <a:pt x="135" y="253"/>
                </a:cubicBezTo>
                <a:cubicBezTo>
                  <a:pt x="135" y="252"/>
                  <a:pt x="135" y="252"/>
                  <a:pt x="135" y="252"/>
                </a:cubicBezTo>
                <a:cubicBezTo>
                  <a:pt x="127" y="242"/>
                  <a:pt x="120" y="240"/>
                  <a:pt x="115" y="240"/>
                </a:cubicBezTo>
                <a:cubicBezTo>
                  <a:pt x="109" y="240"/>
                  <a:pt x="104" y="242"/>
                  <a:pt x="101" y="246"/>
                </a:cubicBezTo>
                <a:cubicBezTo>
                  <a:pt x="95" y="252"/>
                  <a:pt x="93" y="261"/>
                  <a:pt x="94" y="271"/>
                </a:cubicBezTo>
                <a:close/>
                <a:moveTo>
                  <a:pt x="309" y="386"/>
                </a:moveTo>
                <a:cubicBezTo>
                  <a:pt x="309" y="418"/>
                  <a:pt x="286" y="452"/>
                  <a:pt x="235" y="452"/>
                </a:cubicBezTo>
                <a:cubicBezTo>
                  <a:pt x="173" y="452"/>
                  <a:pt x="143" y="400"/>
                  <a:pt x="133" y="378"/>
                </a:cubicBezTo>
                <a:cubicBezTo>
                  <a:pt x="121" y="352"/>
                  <a:pt x="112" y="293"/>
                  <a:pt x="110" y="270"/>
                </a:cubicBezTo>
                <a:cubicBezTo>
                  <a:pt x="109" y="263"/>
                  <a:pt x="111" y="259"/>
                  <a:pt x="112" y="257"/>
                </a:cubicBezTo>
                <a:cubicBezTo>
                  <a:pt x="113" y="256"/>
                  <a:pt x="114" y="256"/>
                  <a:pt x="115" y="256"/>
                </a:cubicBezTo>
                <a:cubicBezTo>
                  <a:pt x="116" y="256"/>
                  <a:pt x="118" y="257"/>
                  <a:pt x="121" y="261"/>
                </a:cubicBezTo>
                <a:cubicBezTo>
                  <a:pt x="130" y="276"/>
                  <a:pt x="133" y="294"/>
                  <a:pt x="136" y="309"/>
                </a:cubicBezTo>
                <a:cubicBezTo>
                  <a:pt x="139" y="327"/>
                  <a:pt x="142" y="344"/>
                  <a:pt x="157" y="344"/>
                </a:cubicBezTo>
                <a:cubicBezTo>
                  <a:pt x="159" y="344"/>
                  <a:pt x="160" y="344"/>
                  <a:pt x="161" y="344"/>
                </a:cubicBezTo>
                <a:cubicBezTo>
                  <a:pt x="165" y="343"/>
                  <a:pt x="168" y="340"/>
                  <a:pt x="168" y="336"/>
                </a:cubicBezTo>
                <a:cubicBezTo>
                  <a:pt x="168" y="177"/>
                  <a:pt x="168" y="177"/>
                  <a:pt x="168" y="177"/>
                </a:cubicBezTo>
                <a:cubicBezTo>
                  <a:pt x="168" y="171"/>
                  <a:pt x="172" y="166"/>
                  <a:pt x="178" y="166"/>
                </a:cubicBezTo>
                <a:cubicBezTo>
                  <a:pt x="179" y="166"/>
                  <a:pt x="179" y="166"/>
                  <a:pt x="179" y="166"/>
                </a:cubicBezTo>
                <a:cubicBezTo>
                  <a:pt x="185" y="166"/>
                  <a:pt x="190" y="171"/>
                  <a:pt x="190" y="177"/>
                </a:cubicBezTo>
                <a:cubicBezTo>
                  <a:pt x="190" y="270"/>
                  <a:pt x="190" y="270"/>
                  <a:pt x="190" y="270"/>
                </a:cubicBezTo>
                <a:cubicBezTo>
                  <a:pt x="190" y="274"/>
                  <a:pt x="193" y="278"/>
                  <a:pt x="198" y="278"/>
                </a:cubicBezTo>
                <a:cubicBezTo>
                  <a:pt x="202" y="278"/>
                  <a:pt x="206" y="274"/>
                  <a:pt x="206" y="270"/>
                </a:cubicBezTo>
                <a:cubicBezTo>
                  <a:pt x="206" y="264"/>
                  <a:pt x="211" y="260"/>
                  <a:pt x="217" y="260"/>
                </a:cubicBezTo>
                <a:cubicBezTo>
                  <a:pt x="218" y="260"/>
                  <a:pt x="218" y="260"/>
                  <a:pt x="218" y="260"/>
                </a:cubicBezTo>
                <a:cubicBezTo>
                  <a:pt x="224" y="260"/>
                  <a:pt x="229" y="264"/>
                  <a:pt x="229" y="270"/>
                </a:cubicBezTo>
                <a:cubicBezTo>
                  <a:pt x="229" y="275"/>
                  <a:pt x="229" y="275"/>
                  <a:pt x="229" y="275"/>
                </a:cubicBezTo>
                <a:cubicBezTo>
                  <a:pt x="229" y="280"/>
                  <a:pt x="233" y="283"/>
                  <a:pt x="237" y="283"/>
                </a:cubicBezTo>
                <a:cubicBezTo>
                  <a:pt x="242" y="283"/>
                  <a:pt x="245" y="280"/>
                  <a:pt x="245" y="275"/>
                </a:cubicBezTo>
                <a:cubicBezTo>
                  <a:pt x="245" y="270"/>
                  <a:pt x="250" y="265"/>
                  <a:pt x="256" y="265"/>
                </a:cubicBezTo>
                <a:cubicBezTo>
                  <a:pt x="258" y="265"/>
                  <a:pt x="258" y="265"/>
                  <a:pt x="258" y="265"/>
                </a:cubicBezTo>
                <a:cubicBezTo>
                  <a:pt x="264" y="265"/>
                  <a:pt x="269" y="270"/>
                  <a:pt x="269" y="275"/>
                </a:cubicBezTo>
                <a:cubicBezTo>
                  <a:pt x="269" y="282"/>
                  <a:pt x="269" y="282"/>
                  <a:pt x="269" y="282"/>
                </a:cubicBezTo>
                <a:cubicBezTo>
                  <a:pt x="269" y="287"/>
                  <a:pt x="273" y="290"/>
                  <a:pt x="277" y="290"/>
                </a:cubicBezTo>
                <a:cubicBezTo>
                  <a:pt x="281" y="290"/>
                  <a:pt x="285" y="287"/>
                  <a:pt x="285" y="282"/>
                </a:cubicBezTo>
                <a:cubicBezTo>
                  <a:pt x="285" y="277"/>
                  <a:pt x="290" y="272"/>
                  <a:pt x="296" y="272"/>
                </a:cubicBezTo>
                <a:cubicBezTo>
                  <a:pt x="298" y="272"/>
                  <a:pt x="298" y="272"/>
                  <a:pt x="298" y="272"/>
                </a:cubicBezTo>
                <a:cubicBezTo>
                  <a:pt x="304" y="272"/>
                  <a:pt x="309" y="277"/>
                  <a:pt x="309" y="282"/>
                </a:cubicBezTo>
                <a:lnTo>
                  <a:pt x="309" y="386"/>
                </a:lnTo>
                <a:close/>
                <a:moveTo>
                  <a:pt x="88" y="380"/>
                </a:moveTo>
                <a:cubicBezTo>
                  <a:pt x="91" y="380"/>
                  <a:pt x="93" y="378"/>
                  <a:pt x="93" y="375"/>
                </a:cubicBezTo>
                <a:cubicBezTo>
                  <a:pt x="93" y="367"/>
                  <a:pt x="93" y="367"/>
                  <a:pt x="93" y="367"/>
                </a:cubicBezTo>
                <a:cubicBezTo>
                  <a:pt x="93" y="365"/>
                  <a:pt x="91" y="363"/>
                  <a:pt x="88" y="363"/>
                </a:cubicBezTo>
                <a:cubicBezTo>
                  <a:pt x="70" y="363"/>
                  <a:pt x="70" y="363"/>
                  <a:pt x="70" y="363"/>
                </a:cubicBezTo>
                <a:cubicBezTo>
                  <a:pt x="68" y="363"/>
                  <a:pt x="66" y="365"/>
                  <a:pt x="66" y="367"/>
                </a:cubicBezTo>
                <a:cubicBezTo>
                  <a:pt x="66" y="375"/>
                  <a:pt x="66" y="375"/>
                  <a:pt x="66" y="375"/>
                </a:cubicBezTo>
                <a:cubicBezTo>
                  <a:pt x="66" y="378"/>
                  <a:pt x="68" y="380"/>
                  <a:pt x="70" y="380"/>
                </a:cubicBezTo>
                <a:lnTo>
                  <a:pt x="88" y="38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5" name="Freeform 3"/>
          <p:cNvSpPr>
            <a:spLocks noChangeAspect="1" noEditPoints="1"/>
          </p:cNvSpPr>
          <p:nvPr/>
        </p:nvSpPr>
        <p:spPr bwMode="auto">
          <a:xfrm>
            <a:off x="1208088" y="2654300"/>
            <a:ext cx="649287" cy="736600"/>
          </a:xfrm>
          <a:custGeom>
            <a:avLst/>
            <a:gdLst>
              <a:gd name="T0" fmla="*/ 2147483647 w 327"/>
              <a:gd name="T1" fmla="*/ 2147483647 h 370"/>
              <a:gd name="T2" fmla="*/ 2147483647 w 327"/>
              <a:gd name="T3" fmla="*/ 2147483647 h 370"/>
              <a:gd name="T4" fmla="*/ 2147483647 w 327"/>
              <a:gd name="T5" fmla="*/ 2147483647 h 370"/>
              <a:gd name="T6" fmla="*/ 2147483647 w 327"/>
              <a:gd name="T7" fmla="*/ 2147483647 h 370"/>
              <a:gd name="T8" fmla="*/ 2147483647 w 327"/>
              <a:gd name="T9" fmla="*/ 2147483647 h 370"/>
              <a:gd name="T10" fmla="*/ 2147483647 w 327"/>
              <a:gd name="T11" fmla="*/ 2147483647 h 370"/>
              <a:gd name="T12" fmla="*/ 2147483647 w 327"/>
              <a:gd name="T13" fmla="*/ 2147483647 h 370"/>
              <a:gd name="T14" fmla="*/ 2147483647 w 327"/>
              <a:gd name="T15" fmla="*/ 2147483647 h 370"/>
              <a:gd name="T16" fmla="*/ 2147483647 w 327"/>
              <a:gd name="T17" fmla="*/ 2147483647 h 370"/>
              <a:gd name="T18" fmla="*/ 2147483647 w 327"/>
              <a:gd name="T19" fmla="*/ 2147483647 h 370"/>
              <a:gd name="T20" fmla="*/ 2147483647 w 327"/>
              <a:gd name="T21" fmla="*/ 2147483647 h 370"/>
              <a:gd name="T22" fmla="*/ 2147483647 w 327"/>
              <a:gd name="T23" fmla="*/ 2147483647 h 370"/>
              <a:gd name="T24" fmla="*/ 2147483647 w 327"/>
              <a:gd name="T25" fmla="*/ 2147483647 h 370"/>
              <a:gd name="T26" fmla="*/ 2147483647 w 327"/>
              <a:gd name="T27" fmla="*/ 2147483647 h 370"/>
              <a:gd name="T28" fmla="*/ 2147483647 w 327"/>
              <a:gd name="T29" fmla="*/ 2147483647 h 370"/>
              <a:gd name="T30" fmla="*/ 2147483647 w 327"/>
              <a:gd name="T31" fmla="*/ 2147483647 h 370"/>
              <a:gd name="T32" fmla="*/ 2147483647 w 327"/>
              <a:gd name="T33" fmla="*/ 2147483647 h 370"/>
              <a:gd name="T34" fmla="*/ 2147483647 w 327"/>
              <a:gd name="T35" fmla="*/ 2147483647 h 370"/>
              <a:gd name="T36" fmla="*/ 2147483647 w 327"/>
              <a:gd name="T37" fmla="*/ 2147483647 h 370"/>
              <a:gd name="T38" fmla="*/ 2147483647 w 327"/>
              <a:gd name="T39" fmla="*/ 2147483647 h 370"/>
              <a:gd name="T40" fmla="*/ 2147483647 w 327"/>
              <a:gd name="T41" fmla="*/ 2147483647 h 370"/>
              <a:gd name="T42" fmla="*/ 2147483647 w 327"/>
              <a:gd name="T43" fmla="*/ 2147483647 h 370"/>
              <a:gd name="T44" fmla="*/ 2147483647 w 327"/>
              <a:gd name="T45" fmla="*/ 2147483647 h 370"/>
              <a:gd name="T46" fmla="*/ 2147483647 w 327"/>
              <a:gd name="T47" fmla="*/ 2147483647 h 370"/>
              <a:gd name="T48" fmla="*/ 2147483647 w 327"/>
              <a:gd name="T49" fmla="*/ 2147483647 h 370"/>
              <a:gd name="T50" fmla="*/ 2147483647 w 327"/>
              <a:gd name="T51" fmla="*/ 2147483647 h 370"/>
              <a:gd name="T52" fmla="*/ 2147483647 w 327"/>
              <a:gd name="T53" fmla="*/ 2147483647 h 370"/>
              <a:gd name="T54" fmla="*/ 2147483647 w 327"/>
              <a:gd name="T55" fmla="*/ 2147483647 h 370"/>
              <a:gd name="T56" fmla="*/ 2147483647 w 327"/>
              <a:gd name="T57" fmla="*/ 2147483647 h 370"/>
              <a:gd name="T58" fmla="*/ 2147483647 w 327"/>
              <a:gd name="T59" fmla="*/ 2147483647 h 370"/>
              <a:gd name="T60" fmla="*/ 2147483647 w 327"/>
              <a:gd name="T61" fmla="*/ 2147483647 h 370"/>
              <a:gd name="T62" fmla="*/ 2147483647 w 327"/>
              <a:gd name="T63" fmla="*/ 2147483647 h 370"/>
              <a:gd name="T64" fmla="*/ 2147483647 w 327"/>
              <a:gd name="T65" fmla="*/ 2147483647 h 370"/>
              <a:gd name="T66" fmla="*/ 2147483647 w 327"/>
              <a:gd name="T67" fmla="*/ 2147483647 h 370"/>
              <a:gd name="T68" fmla="*/ 2147483647 w 327"/>
              <a:gd name="T69" fmla="*/ 2147483647 h 370"/>
              <a:gd name="T70" fmla="*/ 2147483647 w 327"/>
              <a:gd name="T71" fmla="*/ 2147483647 h 370"/>
              <a:gd name="T72" fmla="*/ 2147483647 w 327"/>
              <a:gd name="T73" fmla="*/ 2147483647 h 370"/>
              <a:gd name="T74" fmla="*/ 2147483647 w 327"/>
              <a:gd name="T75" fmla="*/ 2147483647 h 370"/>
              <a:gd name="T76" fmla="*/ 2147483647 w 327"/>
              <a:gd name="T77" fmla="*/ 2147483647 h 370"/>
              <a:gd name="T78" fmla="*/ 2147483647 w 327"/>
              <a:gd name="T79" fmla="*/ 2147483647 h 370"/>
              <a:gd name="T80" fmla="*/ 2147483647 w 327"/>
              <a:gd name="T81" fmla="*/ 2147483647 h 370"/>
              <a:gd name="T82" fmla="*/ 2147483647 w 327"/>
              <a:gd name="T83" fmla="*/ 2147483647 h 370"/>
              <a:gd name="T84" fmla="*/ 2147483647 w 327"/>
              <a:gd name="T85" fmla="*/ 2147483647 h 37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327"/>
              <a:gd name="T130" fmla="*/ 0 h 370"/>
              <a:gd name="T131" fmla="*/ 327 w 327"/>
              <a:gd name="T132" fmla="*/ 370 h 370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327" h="370">
                <a:moveTo>
                  <a:pt x="287" y="4"/>
                </a:moveTo>
                <a:cubicBezTo>
                  <a:pt x="284" y="0"/>
                  <a:pt x="279" y="0"/>
                  <a:pt x="276" y="4"/>
                </a:cubicBezTo>
                <a:cubicBezTo>
                  <a:pt x="273" y="7"/>
                  <a:pt x="273" y="12"/>
                  <a:pt x="276" y="15"/>
                </a:cubicBezTo>
                <a:cubicBezTo>
                  <a:pt x="300" y="38"/>
                  <a:pt x="311" y="69"/>
                  <a:pt x="311" y="100"/>
                </a:cubicBezTo>
                <a:cubicBezTo>
                  <a:pt x="311" y="131"/>
                  <a:pt x="300" y="162"/>
                  <a:pt x="276" y="185"/>
                </a:cubicBezTo>
                <a:cubicBezTo>
                  <a:pt x="273" y="188"/>
                  <a:pt x="273" y="194"/>
                  <a:pt x="276" y="197"/>
                </a:cubicBezTo>
                <a:cubicBezTo>
                  <a:pt x="278" y="198"/>
                  <a:pt x="280" y="199"/>
                  <a:pt x="282" y="199"/>
                </a:cubicBezTo>
                <a:cubicBezTo>
                  <a:pt x="284" y="199"/>
                  <a:pt x="286" y="198"/>
                  <a:pt x="287" y="197"/>
                </a:cubicBezTo>
                <a:cubicBezTo>
                  <a:pt x="314" y="170"/>
                  <a:pt x="327" y="135"/>
                  <a:pt x="327" y="100"/>
                </a:cubicBezTo>
                <a:cubicBezTo>
                  <a:pt x="327" y="65"/>
                  <a:pt x="314" y="30"/>
                  <a:pt x="287" y="4"/>
                </a:cubicBezTo>
                <a:close/>
                <a:moveTo>
                  <a:pt x="273" y="100"/>
                </a:moveTo>
                <a:cubicBezTo>
                  <a:pt x="273" y="121"/>
                  <a:pt x="265" y="142"/>
                  <a:pt x="249" y="158"/>
                </a:cubicBezTo>
                <a:cubicBezTo>
                  <a:pt x="246" y="161"/>
                  <a:pt x="246" y="166"/>
                  <a:pt x="249" y="169"/>
                </a:cubicBezTo>
                <a:cubicBezTo>
                  <a:pt x="250" y="171"/>
                  <a:pt x="253" y="172"/>
                  <a:pt x="255" y="172"/>
                </a:cubicBezTo>
                <a:cubicBezTo>
                  <a:pt x="257" y="172"/>
                  <a:pt x="259" y="171"/>
                  <a:pt x="260" y="169"/>
                </a:cubicBezTo>
                <a:cubicBezTo>
                  <a:pt x="279" y="150"/>
                  <a:pt x="289" y="125"/>
                  <a:pt x="289" y="100"/>
                </a:cubicBezTo>
                <a:cubicBezTo>
                  <a:pt x="289" y="75"/>
                  <a:pt x="279" y="50"/>
                  <a:pt x="260" y="31"/>
                </a:cubicBezTo>
                <a:cubicBezTo>
                  <a:pt x="257" y="28"/>
                  <a:pt x="252" y="28"/>
                  <a:pt x="249" y="31"/>
                </a:cubicBezTo>
                <a:cubicBezTo>
                  <a:pt x="246" y="34"/>
                  <a:pt x="246" y="39"/>
                  <a:pt x="249" y="42"/>
                </a:cubicBezTo>
                <a:cubicBezTo>
                  <a:pt x="265" y="58"/>
                  <a:pt x="273" y="79"/>
                  <a:pt x="273" y="100"/>
                </a:cubicBezTo>
                <a:close/>
                <a:moveTo>
                  <a:pt x="222" y="142"/>
                </a:moveTo>
                <a:cubicBezTo>
                  <a:pt x="223" y="144"/>
                  <a:pt x="225" y="145"/>
                  <a:pt x="227" y="145"/>
                </a:cubicBezTo>
                <a:cubicBezTo>
                  <a:pt x="229" y="145"/>
                  <a:pt x="231" y="144"/>
                  <a:pt x="233" y="142"/>
                </a:cubicBezTo>
                <a:cubicBezTo>
                  <a:pt x="245" y="131"/>
                  <a:pt x="250" y="115"/>
                  <a:pt x="250" y="100"/>
                </a:cubicBezTo>
                <a:cubicBezTo>
                  <a:pt x="250" y="85"/>
                  <a:pt x="245" y="70"/>
                  <a:pt x="233" y="58"/>
                </a:cubicBezTo>
                <a:cubicBezTo>
                  <a:pt x="230" y="55"/>
                  <a:pt x="225" y="55"/>
                  <a:pt x="222" y="58"/>
                </a:cubicBezTo>
                <a:cubicBezTo>
                  <a:pt x="219" y="61"/>
                  <a:pt x="219" y="66"/>
                  <a:pt x="222" y="69"/>
                </a:cubicBezTo>
                <a:cubicBezTo>
                  <a:pt x="230" y="78"/>
                  <a:pt x="234" y="89"/>
                  <a:pt x="234" y="100"/>
                </a:cubicBezTo>
                <a:cubicBezTo>
                  <a:pt x="234" y="111"/>
                  <a:pt x="230" y="122"/>
                  <a:pt x="222" y="131"/>
                </a:cubicBezTo>
                <a:cubicBezTo>
                  <a:pt x="219" y="134"/>
                  <a:pt x="219" y="139"/>
                  <a:pt x="222" y="142"/>
                </a:cubicBezTo>
                <a:close/>
                <a:moveTo>
                  <a:pt x="51" y="185"/>
                </a:moveTo>
                <a:cubicBezTo>
                  <a:pt x="28" y="162"/>
                  <a:pt x="16" y="131"/>
                  <a:pt x="16" y="100"/>
                </a:cubicBezTo>
                <a:cubicBezTo>
                  <a:pt x="16" y="69"/>
                  <a:pt x="28" y="38"/>
                  <a:pt x="51" y="15"/>
                </a:cubicBezTo>
                <a:cubicBezTo>
                  <a:pt x="54" y="12"/>
                  <a:pt x="54" y="7"/>
                  <a:pt x="51" y="4"/>
                </a:cubicBezTo>
                <a:cubicBezTo>
                  <a:pt x="48" y="0"/>
                  <a:pt x="43" y="0"/>
                  <a:pt x="40" y="4"/>
                </a:cubicBezTo>
                <a:cubicBezTo>
                  <a:pt x="40" y="4"/>
                  <a:pt x="40" y="4"/>
                  <a:pt x="40" y="4"/>
                </a:cubicBezTo>
                <a:cubicBezTo>
                  <a:pt x="13" y="30"/>
                  <a:pt x="0" y="65"/>
                  <a:pt x="0" y="100"/>
                </a:cubicBezTo>
                <a:cubicBezTo>
                  <a:pt x="0" y="135"/>
                  <a:pt x="13" y="170"/>
                  <a:pt x="40" y="197"/>
                </a:cubicBezTo>
                <a:cubicBezTo>
                  <a:pt x="41" y="198"/>
                  <a:pt x="44" y="199"/>
                  <a:pt x="46" y="199"/>
                </a:cubicBezTo>
                <a:cubicBezTo>
                  <a:pt x="48" y="199"/>
                  <a:pt x="50" y="198"/>
                  <a:pt x="51" y="197"/>
                </a:cubicBezTo>
                <a:cubicBezTo>
                  <a:pt x="54" y="194"/>
                  <a:pt x="54" y="188"/>
                  <a:pt x="51" y="185"/>
                </a:cubicBezTo>
                <a:close/>
                <a:moveTo>
                  <a:pt x="67" y="169"/>
                </a:moveTo>
                <a:cubicBezTo>
                  <a:pt x="69" y="171"/>
                  <a:pt x="71" y="172"/>
                  <a:pt x="73" y="172"/>
                </a:cubicBezTo>
                <a:cubicBezTo>
                  <a:pt x="75" y="172"/>
                  <a:pt x="77" y="171"/>
                  <a:pt x="78" y="169"/>
                </a:cubicBezTo>
                <a:cubicBezTo>
                  <a:pt x="82" y="166"/>
                  <a:pt x="82" y="161"/>
                  <a:pt x="78" y="158"/>
                </a:cubicBezTo>
                <a:cubicBezTo>
                  <a:pt x="62" y="142"/>
                  <a:pt x="54" y="121"/>
                  <a:pt x="54" y="100"/>
                </a:cubicBezTo>
                <a:cubicBezTo>
                  <a:pt x="54" y="79"/>
                  <a:pt x="62" y="58"/>
                  <a:pt x="78" y="42"/>
                </a:cubicBezTo>
                <a:cubicBezTo>
                  <a:pt x="82" y="39"/>
                  <a:pt x="82" y="34"/>
                  <a:pt x="78" y="31"/>
                </a:cubicBezTo>
                <a:cubicBezTo>
                  <a:pt x="75" y="28"/>
                  <a:pt x="70" y="28"/>
                  <a:pt x="67" y="31"/>
                </a:cubicBezTo>
                <a:cubicBezTo>
                  <a:pt x="48" y="50"/>
                  <a:pt x="38" y="75"/>
                  <a:pt x="38" y="100"/>
                </a:cubicBezTo>
                <a:cubicBezTo>
                  <a:pt x="38" y="125"/>
                  <a:pt x="48" y="150"/>
                  <a:pt x="67" y="169"/>
                </a:cubicBezTo>
                <a:close/>
                <a:moveTo>
                  <a:pt x="94" y="142"/>
                </a:moveTo>
                <a:cubicBezTo>
                  <a:pt x="96" y="144"/>
                  <a:pt x="98" y="145"/>
                  <a:pt x="100" y="145"/>
                </a:cubicBezTo>
                <a:cubicBezTo>
                  <a:pt x="102" y="145"/>
                  <a:pt x="104" y="144"/>
                  <a:pt x="106" y="142"/>
                </a:cubicBezTo>
                <a:cubicBezTo>
                  <a:pt x="109" y="139"/>
                  <a:pt x="109" y="134"/>
                  <a:pt x="106" y="131"/>
                </a:cubicBezTo>
                <a:cubicBezTo>
                  <a:pt x="97" y="122"/>
                  <a:pt x="93" y="111"/>
                  <a:pt x="93" y="100"/>
                </a:cubicBezTo>
                <a:cubicBezTo>
                  <a:pt x="93" y="89"/>
                  <a:pt x="97" y="78"/>
                  <a:pt x="106" y="69"/>
                </a:cubicBezTo>
                <a:cubicBezTo>
                  <a:pt x="109" y="66"/>
                  <a:pt x="109" y="61"/>
                  <a:pt x="106" y="58"/>
                </a:cubicBezTo>
                <a:cubicBezTo>
                  <a:pt x="103" y="55"/>
                  <a:pt x="97" y="55"/>
                  <a:pt x="94" y="58"/>
                </a:cubicBezTo>
                <a:cubicBezTo>
                  <a:pt x="83" y="70"/>
                  <a:pt x="77" y="85"/>
                  <a:pt x="77" y="100"/>
                </a:cubicBezTo>
                <a:cubicBezTo>
                  <a:pt x="77" y="115"/>
                  <a:pt x="83" y="131"/>
                  <a:pt x="94" y="142"/>
                </a:cubicBezTo>
                <a:close/>
                <a:moveTo>
                  <a:pt x="267" y="349"/>
                </a:moveTo>
                <a:cubicBezTo>
                  <a:pt x="257" y="336"/>
                  <a:pt x="238" y="309"/>
                  <a:pt x="219" y="270"/>
                </a:cubicBezTo>
                <a:cubicBezTo>
                  <a:pt x="218" y="270"/>
                  <a:pt x="218" y="269"/>
                  <a:pt x="218" y="268"/>
                </a:cubicBezTo>
                <a:cubicBezTo>
                  <a:pt x="213" y="259"/>
                  <a:pt x="209" y="249"/>
                  <a:pt x="204" y="239"/>
                </a:cubicBezTo>
                <a:cubicBezTo>
                  <a:pt x="190" y="205"/>
                  <a:pt x="182" y="171"/>
                  <a:pt x="177" y="146"/>
                </a:cubicBezTo>
                <a:cubicBezTo>
                  <a:pt x="197" y="140"/>
                  <a:pt x="211" y="122"/>
                  <a:pt x="211" y="100"/>
                </a:cubicBezTo>
                <a:cubicBezTo>
                  <a:pt x="211" y="93"/>
                  <a:pt x="210" y="87"/>
                  <a:pt x="208" y="81"/>
                </a:cubicBezTo>
                <a:cubicBezTo>
                  <a:pt x="206" y="77"/>
                  <a:pt x="201" y="75"/>
                  <a:pt x="197" y="77"/>
                </a:cubicBezTo>
                <a:cubicBezTo>
                  <a:pt x="193" y="79"/>
                  <a:pt x="191" y="84"/>
                  <a:pt x="193" y="88"/>
                </a:cubicBezTo>
                <a:cubicBezTo>
                  <a:pt x="194" y="91"/>
                  <a:pt x="195" y="96"/>
                  <a:pt x="195" y="100"/>
                </a:cubicBezTo>
                <a:cubicBezTo>
                  <a:pt x="195" y="117"/>
                  <a:pt x="181" y="132"/>
                  <a:pt x="164" y="132"/>
                </a:cubicBezTo>
                <a:cubicBezTo>
                  <a:pt x="146" y="132"/>
                  <a:pt x="132" y="117"/>
                  <a:pt x="132" y="100"/>
                </a:cubicBezTo>
                <a:cubicBezTo>
                  <a:pt x="132" y="82"/>
                  <a:pt x="146" y="68"/>
                  <a:pt x="164" y="68"/>
                </a:cubicBezTo>
                <a:cubicBezTo>
                  <a:pt x="169" y="68"/>
                  <a:pt x="173" y="69"/>
                  <a:pt x="177" y="71"/>
                </a:cubicBezTo>
                <a:cubicBezTo>
                  <a:pt x="181" y="73"/>
                  <a:pt x="186" y="71"/>
                  <a:pt x="188" y="67"/>
                </a:cubicBezTo>
                <a:cubicBezTo>
                  <a:pt x="190" y="63"/>
                  <a:pt x="188" y="59"/>
                  <a:pt x="184" y="57"/>
                </a:cubicBezTo>
                <a:cubicBezTo>
                  <a:pt x="184" y="57"/>
                  <a:pt x="184" y="57"/>
                  <a:pt x="184" y="57"/>
                </a:cubicBezTo>
                <a:cubicBezTo>
                  <a:pt x="178" y="54"/>
                  <a:pt x="171" y="52"/>
                  <a:pt x="164" y="52"/>
                </a:cubicBezTo>
                <a:cubicBezTo>
                  <a:pt x="137" y="52"/>
                  <a:pt x="116" y="74"/>
                  <a:pt x="116" y="100"/>
                </a:cubicBezTo>
                <a:cubicBezTo>
                  <a:pt x="116" y="121"/>
                  <a:pt x="130" y="140"/>
                  <a:pt x="150" y="146"/>
                </a:cubicBezTo>
                <a:cubicBezTo>
                  <a:pt x="145" y="170"/>
                  <a:pt x="136" y="205"/>
                  <a:pt x="123" y="239"/>
                </a:cubicBezTo>
                <a:cubicBezTo>
                  <a:pt x="118" y="249"/>
                  <a:pt x="114" y="259"/>
                  <a:pt x="109" y="268"/>
                </a:cubicBezTo>
                <a:cubicBezTo>
                  <a:pt x="109" y="269"/>
                  <a:pt x="108" y="270"/>
                  <a:pt x="108" y="271"/>
                </a:cubicBezTo>
                <a:cubicBezTo>
                  <a:pt x="97" y="293"/>
                  <a:pt x="85" y="312"/>
                  <a:pt x="76" y="326"/>
                </a:cubicBezTo>
                <a:cubicBezTo>
                  <a:pt x="69" y="336"/>
                  <a:pt x="63" y="344"/>
                  <a:pt x="59" y="349"/>
                </a:cubicBezTo>
                <a:cubicBezTo>
                  <a:pt x="57" y="351"/>
                  <a:pt x="55" y="353"/>
                  <a:pt x="54" y="355"/>
                </a:cubicBezTo>
                <a:cubicBezTo>
                  <a:pt x="53" y="356"/>
                  <a:pt x="52" y="357"/>
                  <a:pt x="52" y="357"/>
                </a:cubicBezTo>
                <a:cubicBezTo>
                  <a:pt x="50" y="359"/>
                  <a:pt x="50" y="362"/>
                  <a:pt x="51" y="365"/>
                </a:cubicBezTo>
                <a:cubicBezTo>
                  <a:pt x="52" y="368"/>
                  <a:pt x="55" y="370"/>
                  <a:pt x="58" y="370"/>
                </a:cubicBezTo>
                <a:cubicBezTo>
                  <a:pt x="97" y="370"/>
                  <a:pt x="97" y="370"/>
                  <a:pt x="97" y="370"/>
                </a:cubicBezTo>
                <a:cubicBezTo>
                  <a:pt x="100" y="370"/>
                  <a:pt x="102" y="368"/>
                  <a:pt x="104" y="366"/>
                </a:cubicBezTo>
                <a:cubicBezTo>
                  <a:pt x="115" y="345"/>
                  <a:pt x="138" y="331"/>
                  <a:pt x="163" y="331"/>
                </a:cubicBezTo>
                <a:cubicBezTo>
                  <a:pt x="189" y="331"/>
                  <a:pt x="211" y="345"/>
                  <a:pt x="223" y="366"/>
                </a:cubicBezTo>
                <a:cubicBezTo>
                  <a:pt x="224" y="368"/>
                  <a:pt x="227" y="370"/>
                  <a:pt x="230" y="370"/>
                </a:cubicBezTo>
                <a:cubicBezTo>
                  <a:pt x="268" y="370"/>
                  <a:pt x="268" y="370"/>
                  <a:pt x="268" y="370"/>
                </a:cubicBezTo>
                <a:cubicBezTo>
                  <a:pt x="268" y="370"/>
                  <a:pt x="268" y="370"/>
                  <a:pt x="268" y="370"/>
                </a:cubicBezTo>
                <a:cubicBezTo>
                  <a:pt x="271" y="370"/>
                  <a:pt x="274" y="368"/>
                  <a:pt x="275" y="365"/>
                </a:cubicBezTo>
                <a:cubicBezTo>
                  <a:pt x="276" y="362"/>
                  <a:pt x="276" y="359"/>
                  <a:pt x="274" y="357"/>
                </a:cubicBezTo>
                <a:cubicBezTo>
                  <a:pt x="274" y="357"/>
                  <a:pt x="271" y="354"/>
                  <a:pt x="267" y="349"/>
                </a:cubicBezTo>
                <a:close/>
                <a:moveTo>
                  <a:pt x="163" y="159"/>
                </a:moveTo>
                <a:cubicBezTo>
                  <a:pt x="168" y="179"/>
                  <a:pt x="174" y="203"/>
                  <a:pt x="183" y="228"/>
                </a:cubicBezTo>
                <a:cubicBezTo>
                  <a:pt x="177" y="227"/>
                  <a:pt x="170" y="227"/>
                  <a:pt x="163" y="227"/>
                </a:cubicBezTo>
                <a:cubicBezTo>
                  <a:pt x="157" y="227"/>
                  <a:pt x="150" y="227"/>
                  <a:pt x="144" y="228"/>
                </a:cubicBezTo>
                <a:cubicBezTo>
                  <a:pt x="153" y="203"/>
                  <a:pt x="159" y="179"/>
                  <a:pt x="163" y="159"/>
                </a:cubicBezTo>
                <a:close/>
                <a:moveTo>
                  <a:pt x="137" y="245"/>
                </a:moveTo>
                <a:cubicBezTo>
                  <a:pt x="146" y="244"/>
                  <a:pt x="154" y="243"/>
                  <a:pt x="163" y="243"/>
                </a:cubicBezTo>
                <a:cubicBezTo>
                  <a:pt x="172" y="243"/>
                  <a:pt x="181" y="244"/>
                  <a:pt x="190" y="245"/>
                </a:cubicBezTo>
                <a:cubicBezTo>
                  <a:pt x="192" y="250"/>
                  <a:pt x="194" y="255"/>
                  <a:pt x="196" y="260"/>
                </a:cubicBezTo>
                <a:cubicBezTo>
                  <a:pt x="186" y="257"/>
                  <a:pt x="174" y="256"/>
                  <a:pt x="163" y="256"/>
                </a:cubicBezTo>
                <a:cubicBezTo>
                  <a:pt x="152" y="256"/>
                  <a:pt x="141" y="257"/>
                  <a:pt x="131" y="260"/>
                </a:cubicBezTo>
                <a:cubicBezTo>
                  <a:pt x="133" y="255"/>
                  <a:pt x="135" y="250"/>
                  <a:pt x="137" y="245"/>
                </a:cubicBezTo>
                <a:close/>
                <a:moveTo>
                  <a:pt x="122" y="279"/>
                </a:moveTo>
                <a:cubicBezTo>
                  <a:pt x="135" y="275"/>
                  <a:pt x="149" y="272"/>
                  <a:pt x="163" y="272"/>
                </a:cubicBezTo>
                <a:cubicBezTo>
                  <a:pt x="178" y="272"/>
                  <a:pt x="192" y="275"/>
                  <a:pt x="205" y="279"/>
                </a:cubicBezTo>
                <a:cubicBezTo>
                  <a:pt x="208" y="286"/>
                  <a:pt x="212" y="292"/>
                  <a:pt x="215" y="298"/>
                </a:cubicBezTo>
                <a:cubicBezTo>
                  <a:pt x="199" y="290"/>
                  <a:pt x="182" y="285"/>
                  <a:pt x="163" y="285"/>
                </a:cubicBezTo>
                <a:cubicBezTo>
                  <a:pt x="145" y="285"/>
                  <a:pt x="127" y="290"/>
                  <a:pt x="112" y="298"/>
                </a:cubicBezTo>
                <a:cubicBezTo>
                  <a:pt x="115" y="292"/>
                  <a:pt x="118" y="286"/>
                  <a:pt x="122" y="279"/>
                </a:cubicBezTo>
                <a:close/>
                <a:moveTo>
                  <a:pt x="234" y="354"/>
                </a:moveTo>
                <a:cubicBezTo>
                  <a:pt x="219" y="330"/>
                  <a:pt x="193" y="315"/>
                  <a:pt x="163" y="315"/>
                </a:cubicBezTo>
                <a:cubicBezTo>
                  <a:pt x="133" y="315"/>
                  <a:pt x="107" y="330"/>
                  <a:pt x="92" y="354"/>
                </a:cubicBezTo>
                <a:cubicBezTo>
                  <a:pt x="75" y="354"/>
                  <a:pt x="75" y="354"/>
                  <a:pt x="75" y="354"/>
                </a:cubicBezTo>
                <a:cubicBezTo>
                  <a:pt x="78" y="350"/>
                  <a:pt x="81" y="346"/>
                  <a:pt x="85" y="341"/>
                </a:cubicBezTo>
                <a:cubicBezTo>
                  <a:pt x="85" y="341"/>
                  <a:pt x="85" y="341"/>
                  <a:pt x="85" y="341"/>
                </a:cubicBezTo>
                <a:cubicBezTo>
                  <a:pt x="103" y="317"/>
                  <a:pt x="131" y="301"/>
                  <a:pt x="163" y="301"/>
                </a:cubicBezTo>
                <a:cubicBezTo>
                  <a:pt x="195" y="301"/>
                  <a:pt x="223" y="317"/>
                  <a:pt x="241" y="341"/>
                </a:cubicBezTo>
                <a:cubicBezTo>
                  <a:pt x="241" y="341"/>
                  <a:pt x="242" y="341"/>
                  <a:pt x="242" y="341"/>
                </a:cubicBezTo>
                <a:cubicBezTo>
                  <a:pt x="245" y="346"/>
                  <a:pt x="248" y="350"/>
                  <a:pt x="251" y="354"/>
                </a:cubicBezTo>
                <a:lnTo>
                  <a:pt x="234" y="354"/>
                </a:lnTo>
                <a:close/>
              </a:path>
            </a:pathLst>
          </a:custGeom>
          <a:solidFill>
            <a:srgbClr val="5858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6" name="Freeform 3"/>
          <p:cNvSpPr>
            <a:spLocks noChangeAspect="1" noEditPoints="1"/>
          </p:cNvSpPr>
          <p:nvPr/>
        </p:nvSpPr>
        <p:spPr bwMode="auto">
          <a:xfrm>
            <a:off x="3443288" y="2654300"/>
            <a:ext cx="649287" cy="736600"/>
          </a:xfrm>
          <a:custGeom>
            <a:avLst/>
            <a:gdLst>
              <a:gd name="T0" fmla="*/ 2147483647 w 327"/>
              <a:gd name="T1" fmla="*/ 2147483647 h 370"/>
              <a:gd name="T2" fmla="*/ 2147483647 w 327"/>
              <a:gd name="T3" fmla="*/ 2147483647 h 370"/>
              <a:gd name="T4" fmla="*/ 2147483647 w 327"/>
              <a:gd name="T5" fmla="*/ 2147483647 h 370"/>
              <a:gd name="T6" fmla="*/ 2147483647 w 327"/>
              <a:gd name="T7" fmla="*/ 2147483647 h 370"/>
              <a:gd name="T8" fmla="*/ 2147483647 w 327"/>
              <a:gd name="T9" fmla="*/ 2147483647 h 370"/>
              <a:gd name="T10" fmla="*/ 2147483647 w 327"/>
              <a:gd name="T11" fmla="*/ 2147483647 h 370"/>
              <a:gd name="T12" fmla="*/ 2147483647 w 327"/>
              <a:gd name="T13" fmla="*/ 2147483647 h 370"/>
              <a:gd name="T14" fmla="*/ 2147483647 w 327"/>
              <a:gd name="T15" fmla="*/ 2147483647 h 370"/>
              <a:gd name="T16" fmla="*/ 2147483647 w 327"/>
              <a:gd name="T17" fmla="*/ 2147483647 h 370"/>
              <a:gd name="T18" fmla="*/ 2147483647 w 327"/>
              <a:gd name="T19" fmla="*/ 2147483647 h 370"/>
              <a:gd name="T20" fmla="*/ 2147483647 w 327"/>
              <a:gd name="T21" fmla="*/ 2147483647 h 370"/>
              <a:gd name="T22" fmla="*/ 2147483647 w 327"/>
              <a:gd name="T23" fmla="*/ 2147483647 h 370"/>
              <a:gd name="T24" fmla="*/ 2147483647 w 327"/>
              <a:gd name="T25" fmla="*/ 2147483647 h 370"/>
              <a:gd name="T26" fmla="*/ 2147483647 w 327"/>
              <a:gd name="T27" fmla="*/ 2147483647 h 370"/>
              <a:gd name="T28" fmla="*/ 2147483647 w 327"/>
              <a:gd name="T29" fmla="*/ 2147483647 h 370"/>
              <a:gd name="T30" fmla="*/ 2147483647 w 327"/>
              <a:gd name="T31" fmla="*/ 2147483647 h 370"/>
              <a:gd name="T32" fmla="*/ 2147483647 w 327"/>
              <a:gd name="T33" fmla="*/ 2147483647 h 370"/>
              <a:gd name="T34" fmla="*/ 2147483647 w 327"/>
              <a:gd name="T35" fmla="*/ 2147483647 h 370"/>
              <a:gd name="T36" fmla="*/ 2147483647 w 327"/>
              <a:gd name="T37" fmla="*/ 2147483647 h 370"/>
              <a:gd name="T38" fmla="*/ 2147483647 w 327"/>
              <a:gd name="T39" fmla="*/ 2147483647 h 370"/>
              <a:gd name="T40" fmla="*/ 2147483647 w 327"/>
              <a:gd name="T41" fmla="*/ 2147483647 h 370"/>
              <a:gd name="T42" fmla="*/ 2147483647 w 327"/>
              <a:gd name="T43" fmla="*/ 2147483647 h 370"/>
              <a:gd name="T44" fmla="*/ 2147483647 w 327"/>
              <a:gd name="T45" fmla="*/ 2147483647 h 370"/>
              <a:gd name="T46" fmla="*/ 2147483647 w 327"/>
              <a:gd name="T47" fmla="*/ 2147483647 h 370"/>
              <a:gd name="T48" fmla="*/ 2147483647 w 327"/>
              <a:gd name="T49" fmla="*/ 2147483647 h 370"/>
              <a:gd name="T50" fmla="*/ 2147483647 w 327"/>
              <a:gd name="T51" fmla="*/ 2147483647 h 370"/>
              <a:gd name="T52" fmla="*/ 2147483647 w 327"/>
              <a:gd name="T53" fmla="*/ 2147483647 h 370"/>
              <a:gd name="T54" fmla="*/ 2147483647 w 327"/>
              <a:gd name="T55" fmla="*/ 2147483647 h 370"/>
              <a:gd name="T56" fmla="*/ 2147483647 w 327"/>
              <a:gd name="T57" fmla="*/ 2147483647 h 370"/>
              <a:gd name="T58" fmla="*/ 2147483647 w 327"/>
              <a:gd name="T59" fmla="*/ 2147483647 h 370"/>
              <a:gd name="T60" fmla="*/ 2147483647 w 327"/>
              <a:gd name="T61" fmla="*/ 2147483647 h 370"/>
              <a:gd name="T62" fmla="*/ 2147483647 w 327"/>
              <a:gd name="T63" fmla="*/ 2147483647 h 370"/>
              <a:gd name="T64" fmla="*/ 2147483647 w 327"/>
              <a:gd name="T65" fmla="*/ 2147483647 h 370"/>
              <a:gd name="T66" fmla="*/ 2147483647 w 327"/>
              <a:gd name="T67" fmla="*/ 2147483647 h 370"/>
              <a:gd name="T68" fmla="*/ 2147483647 w 327"/>
              <a:gd name="T69" fmla="*/ 2147483647 h 370"/>
              <a:gd name="T70" fmla="*/ 2147483647 w 327"/>
              <a:gd name="T71" fmla="*/ 2147483647 h 370"/>
              <a:gd name="T72" fmla="*/ 2147483647 w 327"/>
              <a:gd name="T73" fmla="*/ 2147483647 h 370"/>
              <a:gd name="T74" fmla="*/ 2147483647 w 327"/>
              <a:gd name="T75" fmla="*/ 2147483647 h 370"/>
              <a:gd name="T76" fmla="*/ 2147483647 w 327"/>
              <a:gd name="T77" fmla="*/ 2147483647 h 370"/>
              <a:gd name="T78" fmla="*/ 2147483647 w 327"/>
              <a:gd name="T79" fmla="*/ 2147483647 h 370"/>
              <a:gd name="T80" fmla="*/ 2147483647 w 327"/>
              <a:gd name="T81" fmla="*/ 2147483647 h 370"/>
              <a:gd name="T82" fmla="*/ 2147483647 w 327"/>
              <a:gd name="T83" fmla="*/ 2147483647 h 370"/>
              <a:gd name="T84" fmla="*/ 2147483647 w 327"/>
              <a:gd name="T85" fmla="*/ 2147483647 h 37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327"/>
              <a:gd name="T130" fmla="*/ 0 h 370"/>
              <a:gd name="T131" fmla="*/ 327 w 327"/>
              <a:gd name="T132" fmla="*/ 370 h 370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327" h="370">
                <a:moveTo>
                  <a:pt x="287" y="4"/>
                </a:moveTo>
                <a:cubicBezTo>
                  <a:pt x="284" y="0"/>
                  <a:pt x="279" y="0"/>
                  <a:pt x="276" y="4"/>
                </a:cubicBezTo>
                <a:cubicBezTo>
                  <a:pt x="273" y="7"/>
                  <a:pt x="273" y="12"/>
                  <a:pt x="276" y="15"/>
                </a:cubicBezTo>
                <a:cubicBezTo>
                  <a:pt x="300" y="38"/>
                  <a:pt x="311" y="69"/>
                  <a:pt x="311" y="100"/>
                </a:cubicBezTo>
                <a:cubicBezTo>
                  <a:pt x="311" y="131"/>
                  <a:pt x="300" y="162"/>
                  <a:pt x="276" y="185"/>
                </a:cubicBezTo>
                <a:cubicBezTo>
                  <a:pt x="273" y="188"/>
                  <a:pt x="273" y="194"/>
                  <a:pt x="276" y="197"/>
                </a:cubicBezTo>
                <a:cubicBezTo>
                  <a:pt x="278" y="198"/>
                  <a:pt x="280" y="199"/>
                  <a:pt x="282" y="199"/>
                </a:cubicBezTo>
                <a:cubicBezTo>
                  <a:pt x="284" y="199"/>
                  <a:pt x="286" y="198"/>
                  <a:pt x="287" y="197"/>
                </a:cubicBezTo>
                <a:cubicBezTo>
                  <a:pt x="314" y="170"/>
                  <a:pt x="327" y="135"/>
                  <a:pt x="327" y="100"/>
                </a:cubicBezTo>
                <a:cubicBezTo>
                  <a:pt x="327" y="65"/>
                  <a:pt x="314" y="30"/>
                  <a:pt x="287" y="4"/>
                </a:cubicBezTo>
                <a:close/>
                <a:moveTo>
                  <a:pt x="273" y="100"/>
                </a:moveTo>
                <a:cubicBezTo>
                  <a:pt x="273" y="121"/>
                  <a:pt x="265" y="142"/>
                  <a:pt x="249" y="158"/>
                </a:cubicBezTo>
                <a:cubicBezTo>
                  <a:pt x="246" y="161"/>
                  <a:pt x="246" y="166"/>
                  <a:pt x="249" y="169"/>
                </a:cubicBezTo>
                <a:cubicBezTo>
                  <a:pt x="250" y="171"/>
                  <a:pt x="253" y="172"/>
                  <a:pt x="255" y="172"/>
                </a:cubicBezTo>
                <a:cubicBezTo>
                  <a:pt x="257" y="172"/>
                  <a:pt x="259" y="171"/>
                  <a:pt x="260" y="169"/>
                </a:cubicBezTo>
                <a:cubicBezTo>
                  <a:pt x="279" y="150"/>
                  <a:pt x="289" y="125"/>
                  <a:pt x="289" y="100"/>
                </a:cubicBezTo>
                <a:cubicBezTo>
                  <a:pt x="289" y="75"/>
                  <a:pt x="279" y="50"/>
                  <a:pt x="260" y="31"/>
                </a:cubicBezTo>
                <a:cubicBezTo>
                  <a:pt x="257" y="28"/>
                  <a:pt x="252" y="28"/>
                  <a:pt x="249" y="31"/>
                </a:cubicBezTo>
                <a:cubicBezTo>
                  <a:pt x="246" y="34"/>
                  <a:pt x="246" y="39"/>
                  <a:pt x="249" y="42"/>
                </a:cubicBezTo>
                <a:cubicBezTo>
                  <a:pt x="265" y="58"/>
                  <a:pt x="273" y="79"/>
                  <a:pt x="273" y="100"/>
                </a:cubicBezTo>
                <a:close/>
                <a:moveTo>
                  <a:pt x="222" y="142"/>
                </a:moveTo>
                <a:cubicBezTo>
                  <a:pt x="223" y="144"/>
                  <a:pt x="225" y="145"/>
                  <a:pt x="227" y="145"/>
                </a:cubicBezTo>
                <a:cubicBezTo>
                  <a:pt x="229" y="145"/>
                  <a:pt x="231" y="144"/>
                  <a:pt x="233" y="142"/>
                </a:cubicBezTo>
                <a:cubicBezTo>
                  <a:pt x="245" y="131"/>
                  <a:pt x="250" y="115"/>
                  <a:pt x="250" y="100"/>
                </a:cubicBezTo>
                <a:cubicBezTo>
                  <a:pt x="250" y="85"/>
                  <a:pt x="245" y="70"/>
                  <a:pt x="233" y="58"/>
                </a:cubicBezTo>
                <a:cubicBezTo>
                  <a:pt x="230" y="55"/>
                  <a:pt x="225" y="55"/>
                  <a:pt x="222" y="58"/>
                </a:cubicBezTo>
                <a:cubicBezTo>
                  <a:pt x="219" y="61"/>
                  <a:pt x="219" y="66"/>
                  <a:pt x="222" y="69"/>
                </a:cubicBezTo>
                <a:cubicBezTo>
                  <a:pt x="230" y="78"/>
                  <a:pt x="234" y="89"/>
                  <a:pt x="234" y="100"/>
                </a:cubicBezTo>
                <a:cubicBezTo>
                  <a:pt x="234" y="111"/>
                  <a:pt x="230" y="122"/>
                  <a:pt x="222" y="131"/>
                </a:cubicBezTo>
                <a:cubicBezTo>
                  <a:pt x="219" y="134"/>
                  <a:pt x="219" y="139"/>
                  <a:pt x="222" y="142"/>
                </a:cubicBezTo>
                <a:close/>
                <a:moveTo>
                  <a:pt x="51" y="185"/>
                </a:moveTo>
                <a:cubicBezTo>
                  <a:pt x="28" y="162"/>
                  <a:pt x="16" y="131"/>
                  <a:pt x="16" y="100"/>
                </a:cubicBezTo>
                <a:cubicBezTo>
                  <a:pt x="16" y="69"/>
                  <a:pt x="28" y="38"/>
                  <a:pt x="51" y="15"/>
                </a:cubicBezTo>
                <a:cubicBezTo>
                  <a:pt x="54" y="12"/>
                  <a:pt x="54" y="7"/>
                  <a:pt x="51" y="4"/>
                </a:cubicBezTo>
                <a:cubicBezTo>
                  <a:pt x="48" y="0"/>
                  <a:pt x="43" y="0"/>
                  <a:pt x="40" y="4"/>
                </a:cubicBezTo>
                <a:cubicBezTo>
                  <a:pt x="40" y="4"/>
                  <a:pt x="40" y="4"/>
                  <a:pt x="40" y="4"/>
                </a:cubicBezTo>
                <a:cubicBezTo>
                  <a:pt x="13" y="30"/>
                  <a:pt x="0" y="65"/>
                  <a:pt x="0" y="100"/>
                </a:cubicBezTo>
                <a:cubicBezTo>
                  <a:pt x="0" y="135"/>
                  <a:pt x="13" y="170"/>
                  <a:pt x="40" y="197"/>
                </a:cubicBezTo>
                <a:cubicBezTo>
                  <a:pt x="41" y="198"/>
                  <a:pt x="44" y="199"/>
                  <a:pt x="46" y="199"/>
                </a:cubicBezTo>
                <a:cubicBezTo>
                  <a:pt x="48" y="199"/>
                  <a:pt x="50" y="198"/>
                  <a:pt x="51" y="197"/>
                </a:cubicBezTo>
                <a:cubicBezTo>
                  <a:pt x="54" y="194"/>
                  <a:pt x="54" y="188"/>
                  <a:pt x="51" y="185"/>
                </a:cubicBezTo>
                <a:close/>
                <a:moveTo>
                  <a:pt x="67" y="169"/>
                </a:moveTo>
                <a:cubicBezTo>
                  <a:pt x="69" y="171"/>
                  <a:pt x="71" y="172"/>
                  <a:pt x="73" y="172"/>
                </a:cubicBezTo>
                <a:cubicBezTo>
                  <a:pt x="75" y="172"/>
                  <a:pt x="77" y="171"/>
                  <a:pt x="78" y="169"/>
                </a:cubicBezTo>
                <a:cubicBezTo>
                  <a:pt x="82" y="166"/>
                  <a:pt x="82" y="161"/>
                  <a:pt x="78" y="158"/>
                </a:cubicBezTo>
                <a:cubicBezTo>
                  <a:pt x="62" y="142"/>
                  <a:pt x="54" y="121"/>
                  <a:pt x="54" y="100"/>
                </a:cubicBezTo>
                <a:cubicBezTo>
                  <a:pt x="54" y="79"/>
                  <a:pt x="62" y="58"/>
                  <a:pt x="78" y="42"/>
                </a:cubicBezTo>
                <a:cubicBezTo>
                  <a:pt x="82" y="39"/>
                  <a:pt x="82" y="34"/>
                  <a:pt x="78" y="31"/>
                </a:cubicBezTo>
                <a:cubicBezTo>
                  <a:pt x="75" y="28"/>
                  <a:pt x="70" y="28"/>
                  <a:pt x="67" y="31"/>
                </a:cubicBezTo>
                <a:cubicBezTo>
                  <a:pt x="48" y="50"/>
                  <a:pt x="38" y="75"/>
                  <a:pt x="38" y="100"/>
                </a:cubicBezTo>
                <a:cubicBezTo>
                  <a:pt x="38" y="125"/>
                  <a:pt x="48" y="150"/>
                  <a:pt x="67" y="169"/>
                </a:cubicBezTo>
                <a:close/>
                <a:moveTo>
                  <a:pt x="94" y="142"/>
                </a:moveTo>
                <a:cubicBezTo>
                  <a:pt x="96" y="144"/>
                  <a:pt x="98" y="145"/>
                  <a:pt x="100" y="145"/>
                </a:cubicBezTo>
                <a:cubicBezTo>
                  <a:pt x="102" y="145"/>
                  <a:pt x="104" y="144"/>
                  <a:pt x="106" y="142"/>
                </a:cubicBezTo>
                <a:cubicBezTo>
                  <a:pt x="109" y="139"/>
                  <a:pt x="109" y="134"/>
                  <a:pt x="106" y="131"/>
                </a:cubicBezTo>
                <a:cubicBezTo>
                  <a:pt x="97" y="122"/>
                  <a:pt x="93" y="111"/>
                  <a:pt x="93" y="100"/>
                </a:cubicBezTo>
                <a:cubicBezTo>
                  <a:pt x="93" y="89"/>
                  <a:pt x="97" y="78"/>
                  <a:pt x="106" y="69"/>
                </a:cubicBezTo>
                <a:cubicBezTo>
                  <a:pt x="109" y="66"/>
                  <a:pt x="109" y="61"/>
                  <a:pt x="106" y="58"/>
                </a:cubicBezTo>
                <a:cubicBezTo>
                  <a:pt x="103" y="55"/>
                  <a:pt x="97" y="55"/>
                  <a:pt x="94" y="58"/>
                </a:cubicBezTo>
                <a:cubicBezTo>
                  <a:pt x="83" y="70"/>
                  <a:pt x="77" y="85"/>
                  <a:pt x="77" y="100"/>
                </a:cubicBezTo>
                <a:cubicBezTo>
                  <a:pt x="77" y="115"/>
                  <a:pt x="83" y="131"/>
                  <a:pt x="94" y="142"/>
                </a:cubicBezTo>
                <a:close/>
                <a:moveTo>
                  <a:pt x="267" y="349"/>
                </a:moveTo>
                <a:cubicBezTo>
                  <a:pt x="257" y="336"/>
                  <a:pt x="238" y="309"/>
                  <a:pt x="219" y="270"/>
                </a:cubicBezTo>
                <a:cubicBezTo>
                  <a:pt x="218" y="270"/>
                  <a:pt x="218" y="269"/>
                  <a:pt x="218" y="268"/>
                </a:cubicBezTo>
                <a:cubicBezTo>
                  <a:pt x="213" y="259"/>
                  <a:pt x="209" y="249"/>
                  <a:pt x="204" y="239"/>
                </a:cubicBezTo>
                <a:cubicBezTo>
                  <a:pt x="190" y="205"/>
                  <a:pt x="182" y="171"/>
                  <a:pt x="177" y="146"/>
                </a:cubicBezTo>
                <a:cubicBezTo>
                  <a:pt x="197" y="140"/>
                  <a:pt x="211" y="122"/>
                  <a:pt x="211" y="100"/>
                </a:cubicBezTo>
                <a:cubicBezTo>
                  <a:pt x="211" y="93"/>
                  <a:pt x="210" y="87"/>
                  <a:pt x="208" y="81"/>
                </a:cubicBezTo>
                <a:cubicBezTo>
                  <a:pt x="206" y="77"/>
                  <a:pt x="201" y="75"/>
                  <a:pt x="197" y="77"/>
                </a:cubicBezTo>
                <a:cubicBezTo>
                  <a:pt x="193" y="79"/>
                  <a:pt x="191" y="84"/>
                  <a:pt x="193" y="88"/>
                </a:cubicBezTo>
                <a:cubicBezTo>
                  <a:pt x="194" y="91"/>
                  <a:pt x="195" y="96"/>
                  <a:pt x="195" y="100"/>
                </a:cubicBezTo>
                <a:cubicBezTo>
                  <a:pt x="195" y="117"/>
                  <a:pt x="181" y="132"/>
                  <a:pt x="164" y="132"/>
                </a:cubicBezTo>
                <a:cubicBezTo>
                  <a:pt x="146" y="132"/>
                  <a:pt x="132" y="117"/>
                  <a:pt x="132" y="100"/>
                </a:cubicBezTo>
                <a:cubicBezTo>
                  <a:pt x="132" y="82"/>
                  <a:pt x="146" y="68"/>
                  <a:pt x="164" y="68"/>
                </a:cubicBezTo>
                <a:cubicBezTo>
                  <a:pt x="169" y="68"/>
                  <a:pt x="173" y="69"/>
                  <a:pt x="177" y="71"/>
                </a:cubicBezTo>
                <a:cubicBezTo>
                  <a:pt x="181" y="73"/>
                  <a:pt x="186" y="71"/>
                  <a:pt x="188" y="67"/>
                </a:cubicBezTo>
                <a:cubicBezTo>
                  <a:pt x="190" y="63"/>
                  <a:pt x="188" y="59"/>
                  <a:pt x="184" y="57"/>
                </a:cubicBezTo>
                <a:cubicBezTo>
                  <a:pt x="184" y="57"/>
                  <a:pt x="184" y="57"/>
                  <a:pt x="184" y="57"/>
                </a:cubicBezTo>
                <a:cubicBezTo>
                  <a:pt x="178" y="54"/>
                  <a:pt x="171" y="52"/>
                  <a:pt x="164" y="52"/>
                </a:cubicBezTo>
                <a:cubicBezTo>
                  <a:pt x="137" y="52"/>
                  <a:pt x="116" y="74"/>
                  <a:pt x="116" y="100"/>
                </a:cubicBezTo>
                <a:cubicBezTo>
                  <a:pt x="116" y="121"/>
                  <a:pt x="130" y="140"/>
                  <a:pt x="150" y="146"/>
                </a:cubicBezTo>
                <a:cubicBezTo>
                  <a:pt x="145" y="170"/>
                  <a:pt x="136" y="205"/>
                  <a:pt x="123" y="239"/>
                </a:cubicBezTo>
                <a:cubicBezTo>
                  <a:pt x="118" y="249"/>
                  <a:pt x="114" y="259"/>
                  <a:pt x="109" y="268"/>
                </a:cubicBezTo>
                <a:cubicBezTo>
                  <a:pt x="109" y="269"/>
                  <a:pt x="108" y="270"/>
                  <a:pt x="108" y="271"/>
                </a:cubicBezTo>
                <a:cubicBezTo>
                  <a:pt x="97" y="293"/>
                  <a:pt x="85" y="312"/>
                  <a:pt x="76" y="326"/>
                </a:cubicBezTo>
                <a:cubicBezTo>
                  <a:pt x="69" y="336"/>
                  <a:pt x="63" y="344"/>
                  <a:pt x="59" y="349"/>
                </a:cubicBezTo>
                <a:cubicBezTo>
                  <a:pt x="57" y="351"/>
                  <a:pt x="55" y="353"/>
                  <a:pt x="54" y="355"/>
                </a:cubicBezTo>
                <a:cubicBezTo>
                  <a:pt x="53" y="356"/>
                  <a:pt x="52" y="357"/>
                  <a:pt x="52" y="357"/>
                </a:cubicBezTo>
                <a:cubicBezTo>
                  <a:pt x="50" y="359"/>
                  <a:pt x="50" y="362"/>
                  <a:pt x="51" y="365"/>
                </a:cubicBezTo>
                <a:cubicBezTo>
                  <a:pt x="52" y="368"/>
                  <a:pt x="55" y="370"/>
                  <a:pt x="58" y="370"/>
                </a:cubicBezTo>
                <a:cubicBezTo>
                  <a:pt x="97" y="370"/>
                  <a:pt x="97" y="370"/>
                  <a:pt x="97" y="370"/>
                </a:cubicBezTo>
                <a:cubicBezTo>
                  <a:pt x="100" y="370"/>
                  <a:pt x="102" y="368"/>
                  <a:pt x="104" y="366"/>
                </a:cubicBezTo>
                <a:cubicBezTo>
                  <a:pt x="115" y="345"/>
                  <a:pt x="138" y="331"/>
                  <a:pt x="163" y="331"/>
                </a:cubicBezTo>
                <a:cubicBezTo>
                  <a:pt x="189" y="331"/>
                  <a:pt x="211" y="345"/>
                  <a:pt x="223" y="366"/>
                </a:cubicBezTo>
                <a:cubicBezTo>
                  <a:pt x="224" y="368"/>
                  <a:pt x="227" y="370"/>
                  <a:pt x="230" y="370"/>
                </a:cubicBezTo>
                <a:cubicBezTo>
                  <a:pt x="268" y="370"/>
                  <a:pt x="268" y="370"/>
                  <a:pt x="268" y="370"/>
                </a:cubicBezTo>
                <a:cubicBezTo>
                  <a:pt x="268" y="370"/>
                  <a:pt x="268" y="370"/>
                  <a:pt x="268" y="370"/>
                </a:cubicBezTo>
                <a:cubicBezTo>
                  <a:pt x="271" y="370"/>
                  <a:pt x="274" y="368"/>
                  <a:pt x="275" y="365"/>
                </a:cubicBezTo>
                <a:cubicBezTo>
                  <a:pt x="276" y="362"/>
                  <a:pt x="276" y="359"/>
                  <a:pt x="274" y="357"/>
                </a:cubicBezTo>
                <a:cubicBezTo>
                  <a:pt x="274" y="357"/>
                  <a:pt x="271" y="354"/>
                  <a:pt x="267" y="349"/>
                </a:cubicBezTo>
                <a:close/>
                <a:moveTo>
                  <a:pt x="163" y="159"/>
                </a:moveTo>
                <a:cubicBezTo>
                  <a:pt x="168" y="179"/>
                  <a:pt x="174" y="203"/>
                  <a:pt x="183" y="228"/>
                </a:cubicBezTo>
                <a:cubicBezTo>
                  <a:pt x="177" y="227"/>
                  <a:pt x="170" y="227"/>
                  <a:pt x="163" y="227"/>
                </a:cubicBezTo>
                <a:cubicBezTo>
                  <a:pt x="157" y="227"/>
                  <a:pt x="150" y="227"/>
                  <a:pt x="144" y="228"/>
                </a:cubicBezTo>
                <a:cubicBezTo>
                  <a:pt x="153" y="203"/>
                  <a:pt x="159" y="179"/>
                  <a:pt x="163" y="159"/>
                </a:cubicBezTo>
                <a:close/>
                <a:moveTo>
                  <a:pt x="137" y="245"/>
                </a:moveTo>
                <a:cubicBezTo>
                  <a:pt x="146" y="244"/>
                  <a:pt x="154" y="243"/>
                  <a:pt x="163" y="243"/>
                </a:cubicBezTo>
                <a:cubicBezTo>
                  <a:pt x="172" y="243"/>
                  <a:pt x="181" y="244"/>
                  <a:pt x="190" y="245"/>
                </a:cubicBezTo>
                <a:cubicBezTo>
                  <a:pt x="192" y="250"/>
                  <a:pt x="194" y="255"/>
                  <a:pt x="196" y="260"/>
                </a:cubicBezTo>
                <a:cubicBezTo>
                  <a:pt x="186" y="257"/>
                  <a:pt x="174" y="256"/>
                  <a:pt x="163" y="256"/>
                </a:cubicBezTo>
                <a:cubicBezTo>
                  <a:pt x="152" y="256"/>
                  <a:pt x="141" y="257"/>
                  <a:pt x="131" y="260"/>
                </a:cubicBezTo>
                <a:cubicBezTo>
                  <a:pt x="133" y="255"/>
                  <a:pt x="135" y="250"/>
                  <a:pt x="137" y="245"/>
                </a:cubicBezTo>
                <a:close/>
                <a:moveTo>
                  <a:pt x="122" y="279"/>
                </a:moveTo>
                <a:cubicBezTo>
                  <a:pt x="135" y="275"/>
                  <a:pt x="149" y="272"/>
                  <a:pt x="163" y="272"/>
                </a:cubicBezTo>
                <a:cubicBezTo>
                  <a:pt x="178" y="272"/>
                  <a:pt x="192" y="275"/>
                  <a:pt x="205" y="279"/>
                </a:cubicBezTo>
                <a:cubicBezTo>
                  <a:pt x="208" y="286"/>
                  <a:pt x="212" y="292"/>
                  <a:pt x="215" y="298"/>
                </a:cubicBezTo>
                <a:cubicBezTo>
                  <a:pt x="199" y="290"/>
                  <a:pt x="182" y="285"/>
                  <a:pt x="163" y="285"/>
                </a:cubicBezTo>
                <a:cubicBezTo>
                  <a:pt x="145" y="285"/>
                  <a:pt x="127" y="290"/>
                  <a:pt x="112" y="298"/>
                </a:cubicBezTo>
                <a:cubicBezTo>
                  <a:pt x="115" y="292"/>
                  <a:pt x="118" y="286"/>
                  <a:pt x="122" y="279"/>
                </a:cubicBezTo>
                <a:close/>
                <a:moveTo>
                  <a:pt x="234" y="354"/>
                </a:moveTo>
                <a:cubicBezTo>
                  <a:pt x="219" y="330"/>
                  <a:pt x="193" y="315"/>
                  <a:pt x="163" y="315"/>
                </a:cubicBezTo>
                <a:cubicBezTo>
                  <a:pt x="133" y="315"/>
                  <a:pt x="107" y="330"/>
                  <a:pt x="92" y="354"/>
                </a:cubicBezTo>
                <a:cubicBezTo>
                  <a:pt x="75" y="354"/>
                  <a:pt x="75" y="354"/>
                  <a:pt x="75" y="354"/>
                </a:cubicBezTo>
                <a:cubicBezTo>
                  <a:pt x="78" y="350"/>
                  <a:pt x="81" y="346"/>
                  <a:pt x="85" y="341"/>
                </a:cubicBezTo>
                <a:cubicBezTo>
                  <a:pt x="85" y="341"/>
                  <a:pt x="85" y="341"/>
                  <a:pt x="85" y="341"/>
                </a:cubicBezTo>
                <a:cubicBezTo>
                  <a:pt x="103" y="317"/>
                  <a:pt x="131" y="301"/>
                  <a:pt x="163" y="301"/>
                </a:cubicBezTo>
                <a:cubicBezTo>
                  <a:pt x="195" y="301"/>
                  <a:pt x="223" y="317"/>
                  <a:pt x="241" y="341"/>
                </a:cubicBezTo>
                <a:cubicBezTo>
                  <a:pt x="241" y="341"/>
                  <a:pt x="242" y="341"/>
                  <a:pt x="242" y="341"/>
                </a:cubicBezTo>
                <a:cubicBezTo>
                  <a:pt x="245" y="346"/>
                  <a:pt x="248" y="350"/>
                  <a:pt x="251" y="354"/>
                </a:cubicBezTo>
                <a:lnTo>
                  <a:pt x="234" y="354"/>
                </a:lnTo>
                <a:close/>
              </a:path>
            </a:pathLst>
          </a:custGeom>
          <a:solidFill>
            <a:srgbClr val="5858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9" name="Line 13"/>
          <p:cNvSpPr>
            <a:spLocks noChangeShapeType="1"/>
          </p:cNvSpPr>
          <p:nvPr/>
        </p:nvSpPr>
        <p:spPr bwMode="auto">
          <a:xfrm>
            <a:off x="1857375" y="3390900"/>
            <a:ext cx="1666875" cy="182880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9954" name="Picture 18" descr="1-s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82" t="9285" r="21970" b="9285"/>
          <a:stretch>
            <a:fillRect/>
          </a:stretch>
        </p:blipFill>
        <p:spPr bwMode="auto">
          <a:xfrm>
            <a:off x="5487988" y="4871897"/>
            <a:ext cx="1119187" cy="1333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57" name="Text Box 21"/>
          <p:cNvSpPr txBox="1">
            <a:spLocks noChangeArrowheads="1"/>
          </p:cNvSpPr>
          <p:nvPr/>
        </p:nvSpPr>
        <p:spPr bwMode="auto">
          <a:xfrm>
            <a:off x="6628725" y="4882100"/>
            <a:ext cx="1373188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i="1" dirty="0">
                <a:solidFill>
                  <a:schemeClr val="bg2"/>
                </a:solidFill>
              </a:rPr>
              <a:t>R</a:t>
            </a:r>
            <a:r>
              <a:rPr lang="en-US" sz="1600" i="1" dirty="0" smtClean="0">
                <a:solidFill>
                  <a:schemeClr val="bg2"/>
                </a:solidFill>
              </a:rPr>
              <a:t>andom</a:t>
            </a:r>
            <a:r>
              <a:rPr lang="en-US" sz="1600" i="1" dirty="0">
                <a:solidFill>
                  <a:schemeClr val="bg2"/>
                </a:solidFill>
              </a:rPr>
              <a:t/>
            </a:r>
            <a:br>
              <a:rPr lang="en-US" sz="1600" i="1" dirty="0">
                <a:solidFill>
                  <a:schemeClr val="bg2"/>
                </a:solidFill>
              </a:rPr>
            </a:br>
            <a:r>
              <a:rPr lang="en-US" sz="1600" i="1" dirty="0">
                <a:solidFill>
                  <a:schemeClr val="bg2"/>
                </a:solidFill>
              </a:rPr>
              <a:t>log-normal </a:t>
            </a:r>
            <a:r>
              <a:rPr lang="en-US" sz="1600" i="1" dirty="0" smtClean="0">
                <a:solidFill>
                  <a:schemeClr val="bg2"/>
                </a:solidFill>
              </a:rPr>
              <a:t>map with correlated values</a:t>
            </a:r>
            <a:endParaRPr lang="en-US" sz="1600" i="1" dirty="0">
              <a:solidFill>
                <a:schemeClr val="bg2"/>
              </a:solidFill>
            </a:endParaRPr>
          </a:p>
        </p:txBody>
      </p:sp>
      <p:sp>
        <p:nvSpPr>
          <p:cNvPr id="39958" name="Text Box 22"/>
          <p:cNvSpPr txBox="1">
            <a:spLocks noChangeArrowheads="1"/>
          </p:cNvSpPr>
          <p:nvPr/>
        </p:nvSpPr>
        <p:spPr bwMode="auto">
          <a:xfrm>
            <a:off x="2506663" y="5403850"/>
            <a:ext cx="10175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hlink"/>
                </a:solidFill>
              </a:rPr>
              <a:t>Point C</a:t>
            </a:r>
          </a:p>
        </p:txBody>
      </p:sp>
      <p:sp>
        <p:nvSpPr>
          <p:cNvPr id="39959" name="Text Box 23"/>
          <p:cNvSpPr txBox="1">
            <a:spLocks noChangeArrowheads="1"/>
          </p:cNvSpPr>
          <p:nvPr/>
        </p:nvSpPr>
        <p:spPr bwMode="auto">
          <a:xfrm>
            <a:off x="847725" y="3506788"/>
            <a:ext cx="1003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chemeClr val="hlink"/>
                </a:solidFill>
              </a:rPr>
              <a:t>Point A</a:t>
            </a:r>
          </a:p>
        </p:txBody>
      </p:sp>
      <p:sp>
        <p:nvSpPr>
          <p:cNvPr id="39960" name="Text Box 24"/>
          <p:cNvSpPr txBox="1">
            <a:spLocks noChangeArrowheads="1"/>
          </p:cNvSpPr>
          <p:nvPr/>
        </p:nvSpPr>
        <p:spPr bwMode="auto">
          <a:xfrm>
            <a:off x="2360614" y="2331044"/>
            <a:ext cx="13096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chemeClr val="hlink"/>
                </a:solidFill>
              </a:rPr>
              <a:t>Point B</a:t>
            </a:r>
          </a:p>
        </p:txBody>
      </p:sp>
      <p:sp>
        <p:nvSpPr>
          <p:cNvPr id="39964" name="Text Box 28"/>
          <p:cNvSpPr txBox="1">
            <a:spLocks noChangeArrowheads="1"/>
          </p:cNvSpPr>
          <p:nvPr/>
        </p:nvSpPr>
        <p:spPr bwMode="auto">
          <a:xfrm>
            <a:off x="5737225" y="5688013"/>
            <a:ext cx="389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39965" name="Text Box 29"/>
          <p:cNvSpPr txBox="1">
            <a:spLocks noChangeArrowheads="1"/>
          </p:cNvSpPr>
          <p:nvPr/>
        </p:nvSpPr>
        <p:spPr bwMode="auto">
          <a:xfrm>
            <a:off x="6238875" y="5272088"/>
            <a:ext cx="389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969" name="Text Box 33"/>
          <p:cNvSpPr txBox="1">
            <a:spLocks noChangeArrowheads="1"/>
          </p:cNvSpPr>
          <p:nvPr/>
        </p:nvSpPr>
        <p:spPr bwMode="auto">
          <a:xfrm>
            <a:off x="4019550" y="5854700"/>
            <a:ext cx="14684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/>
              <a:t>Mapping</a:t>
            </a:r>
            <a:br>
              <a:rPr lang="en-US"/>
            </a:br>
            <a:r>
              <a:rPr lang="en-US"/>
              <a:t>of positions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Correlated shadow fading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413250" y="2053104"/>
            <a:ext cx="43878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The shadow fading is taken as a combination of map values for A and C for link AC and B and C for link BC in order to capture correlations. This means less difference between AC and BC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Text Box 29"/>
          <p:cNvSpPr txBox="1">
            <a:spLocks noChangeArrowheads="1"/>
          </p:cNvSpPr>
          <p:nvPr/>
        </p:nvSpPr>
        <p:spPr bwMode="auto">
          <a:xfrm>
            <a:off x="5640097" y="5086350"/>
            <a:ext cx="4074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Line 13"/>
          <p:cNvSpPr>
            <a:spLocks noChangeShapeType="1"/>
          </p:cNvSpPr>
          <p:nvPr/>
        </p:nvSpPr>
        <p:spPr bwMode="auto">
          <a:xfrm flipH="1">
            <a:off x="3767930" y="3543300"/>
            <a:ext cx="0" cy="154305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2360614" y="4512796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226732" y="3903663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September</a:t>
            </a: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2014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153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6143636" y="6475413"/>
            <a:ext cx="2398702" cy="18097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C</a:t>
            </a:r>
            <a:r>
              <a:rPr lang="en-US" dirty="0" smtClean="0"/>
              <a:t>orrelated shadow fading – impact on SINR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b="0" dirty="0" smtClean="0"/>
              <a:t>The reduced variation in gain to different transmitters for a node will result in smaller tails in the SINR distribution, since S and I will vary in the same direction to a larger extent.</a:t>
            </a:r>
          </a:p>
          <a:p>
            <a:endParaRPr lang="en-US" b="0" dirty="0"/>
          </a:p>
          <a:p>
            <a:r>
              <a:rPr lang="en-US" b="0" dirty="0" smtClean="0"/>
              <a:t>To exemplify, </a:t>
            </a:r>
            <a:r>
              <a:rPr lang="en-US" b="0" dirty="0" smtClean="0"/>
              <a:t>we </a:t>
            </a:r>
            <a:r>
              <a:rPr lang="en-US" b="0" dirty="0" smtClean="0"/>
              <a:t>have used a </a:t>
            </a:r>
            <a:r>
              <a:rPr lang="en-US" b="0" dirty="0" smtClean="0"/>
              <a:t>shadowing </a:t>
            </a:r>
            <a:r>
              <a:rPr lang="en-US" b="0" dirty="0" smtClean="0"/>
              <a:t>with a correlation distance  </a:t>
            </a:r>
            <a:r>
              <a:rPr lang="el-GR" b="0" dirty="0" smtClean="0"/>
              <a:t>γ</a:t>
            </a:r>
            <a:r>
              <a:rPr lang="en-US" b="0" dirty="0" smtClean="0"/>
              <a:t>=1 m and 10 m, representing the range of typical indoor values </a:t>
            </a:r>
            <a:r>
              <a:rPr lang="en-US" b="0" dirty="0" smtClean="0"/>
              <a:t>[7].</a:t>
            </a:r>
            <a:endParaRPr lang="en-US" b="0" dirty="0" smtClean="0"/>
          </a:p>
          <a:p>
            <a:r>
              <a:rPr lang="en-US" b="0" dirty="0" smtClean="0"/>
              <a:t> The total shadow fading is taken as the equal weighted sum of the values for each pair of nodes.</a:t>
            </a:r>
            <a:endParaRPr lang="en-US" b="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September</a:t>
            </a: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2014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81794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6072198" y="6475413"/>
            <a:ext cx="2470140" cy="18097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9</a:t>
            </a:fld>
            <a:endParaRPr lang="en-GB"/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Numerical examples: </a:t>
            </a:r>
            <a:r>
              <a:rPr lang="en-GB" dirty="0" smtClean="0"/>
              <a:t>Box </a:t>
            </a:r>
            <a:r>
              <a:rPr lang="en-GB" dirty="0" smtClean="0"/>
              <a:t>1 calibrations</a:t>
            </a:r>
            <a:endParaRPr lang="en-GB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32288"/>
          </a:xfrm>
          <a:ln/>
        </p:spPr>
        <p:txBody>
          <a:bodyPr/>
          <a:lstStyle/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In our system simulator we have implemented the Enterprise scenario (ss2) [1] and evaluated the five tests specified for the Box 1 calibration as described in [2].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Results are compared to those from other companies compiled in [3</a:t>
            </a:r>
            <a:r>
              <a:rPr lang="en-GB" dirty="0" smtClean="0"/>
              <a:t>] in case of uncorrelated shadowing.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The simulations are then redone, but with correlated shadowing to see the impact. For purpose of illustration we have used correlation distance 1m and 10m.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September</a:t>
            </a: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2014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55478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 (1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10</TotalTime>
  <Words>1120</Words>
  <Application>Microsoft Office PowerPoint</Application>
  <PresentationFormat>On-screen Show (4:3)</PresentationFormat>
  <Paragraphs>163</Paragraphs>
  <Slides>19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802-11-Submission (1)</vt:lpstr>
      <vt:lpstr>Microsoft Word 97 - 2003 Document</vt:lpstr>
      <vt:lpstr>Impact of correlated shadowing in 802.11ax system evaluations</vt:lpstr>
      <vt:lpstr>Contents</vt:lpstr>
      <vt:lpstr>Background</vt:lpstr>
      <vt:lpstr>Uncorrelated shadowing</vt:lpstr>
      <vt:lpstr>Correlated Shadowing</vt:lpstr>
      <vt:lpstr>Correlated shadow fading</vt:lpstr>
      <vt:lpstr>Correlated shadow fading</vt:lpstr>
      <vt:lpstr>Correlated shadow fading – impact on SINR</vt:lpstr>
      <vt:lpstr>Numerical examples: Box 1 calibrations</vt:lpstr>
      <vt:lpstr>Box 1calibraiton</vt:lpstr>
      <vt:lpstr>Box 1calibraiton</vt:lpstr>
      <vt:lpstr>Box 1calibraiton</vt:lpstr>
      <vt:lpstr>Box 1calibraiton</vt:lpstr>
      <vt:lpstr>Results for correlated shadow fading Test 2 – DL only</vt:lpstr>
      <vt:lpstr>Results for correlated shadow fading Test 3 – UL only</vt:lpstr>
      <vt:lpstr>Proposal</vt:lpstr>
      <vt:lpstr>Summary</vt:lpstr>
      <vt:lpstr>References</vt:lpstr>
      <vt:lpstr>Straw Poll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Dr. Guido R. Hiertz</dc:creator>
  <cp:lastModifiedBy>Leif Wilhelmsson R</cp:lastModifiedBy>
  <cp:revision>2</cp:revision>
  <cp:lastPrinted>1601-01-01T00:00:00Z</cp:lastPrinted>
  <dcterms:created xsi:type="dcterms:W3CDTF">2014-09-15T05:33:08Z</dcterms:created>
  <dcterms:modified xsi:type="dcterms:W3CDTF">2014-09-15T05:47:06Z</dcterms:modified>
</cp:coreProperties>
</file>