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3" r:id="rId2"/>
    <p:sldId id="284" r:id="rId3"/>
    <p:sldId id="270" r:id="rId4"/>
    <p:sldId id="278" r:id="rId5"/>
    <p:sldId id="276" r:id="rId6"/>
    <p:sldId id="277" r:id="rId7"/>
    <p:sldId id="273" r:id="rId8"/>
    <p:sldId id="274" r:id="rId9"/>
    <p:sldId id="275" r:id="rId10"/>
    <p:sldId id="282" r:id="rId11"/>
    <p:sldId id="286" r:id="rId12"/>
    <p:sldId id="28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용호" initials="김" lastIdx="1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86576" autoAdjust="0"/>
  </p:normalViewPr>
  <p:slideViewPr>
    <p:cSldViewPr>
      <p:cViewPr varScale="1">
        <p:scale>
          <a:sx n="100" d="100"/>
          <a:sy n="100" d="100"/>
        </p:scale>
        <p:origin x="19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03CE7-66B1-4F62-81BA-CEC757764AD3}" type="datetimeFigureOut">
              <a:rPr lang="ko-KR" altLang="en-US" smtClean="0"/>
              <a:t>2014-09-15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E331E-99BB-4343-9E94-A8D1CD447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408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3140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2689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Sep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67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922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568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Sep 2014</a:t>
            </a:r>
            <a:endParaRPr lang="en-GB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980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Sep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2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Sep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6759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8486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Sep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595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Rectangle 3"/>
          <p:cNvSpPr txBox="1">
            <a:spLocks noChangeArrowheads="1"/>
          </p:cNvSpPr>
          <p:nvPr userDrawn="1"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l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Sep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970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0101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0764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802.11-14/1208r0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Sep 2014</a:t>
            </a:r>
            <a:endParaRPr lang="en-GB" dirty="0"/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2014</a:t>
            </a:r>
          </a:p>
        </p:txBody>
      </p:sp>
    </p:spTree>
    <p:extLst>
      <p:ext uri="{BB962C8B-B14F-4D97-AF65-F5344CB8AC3E}">
        <p14:creationId xmlns:p14="http://schemas.microsoft.com/office/powerpoint/2010/main" val="195957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Visio_2003-2010_Drawing5.vsd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Visio_2003-2010_Drawing2.vsd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Visio_2003-2010_Drawing3.vsd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Visio_2003-2010_Drawing4.vsd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MAC</a:t>
            </a:r>
            <a:r>
              <a:rPr kumimoji="0" lang="en-GB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 </a:t>
            </a:r>
            <a:r>
              <a:rPr lang="en-GB" kern="0" dirty="0" smtClean="0">
                <a:latin typeface="Times New Roman"/>
                <a:ea typeface="MS Gothic"/>
              </a:rPr>
              <a:t>considerations on</a:t>
            </a:r>
            <a:br>
              <a:rPr lang="en-GB" kern="0" dirty="0" smtClean="0">
                <a:latin typeface="Times New Roman"/>
                <a:ea typeface="MS Gothic"/>
              </a:rPr>
            </a:br>
            <a:r>
              <a:rPr lang="en-GB" kern="0" dirty="0" smtClean="0">
                <a:latin typeface="Times New Roman"/>
                <a:ea typeface="MS Gothic"/>
              </a:rPr>
              <a:t>802.11ax OFDMA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2014-09-15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681800"/>
              </p:ext>
            </p:extLst>
          </p:nvPr>
        </p:nvGraphicFramePr>
        <p:xfrm>
          <a:off x="514350" y="2819400"/>
          <a:ext cx="7915275" cy="287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Document" r:id="rId3" imgW="8250056" imgH="2999081" progId="Word.Document.8">
                  <p:embed/>
                </p:oleObj>
              </mc:Choice>
              <mc:Fallback>
                <p:oleObj name="Document" r:id="rId3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819400"/>
                        <a:ext cx="7915275" cy="287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67368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under high density of STAs and OBSSs (RTS/CTS)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OFDMA modified RTS/CTS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All the transmitted modified RTS frames are exactly identical</a:t>
            </a:r>
          </a:p>
          <a:p>
            <a:pPr lvl="1"/>
            <a:r>
              <a:rPr lang="en-US" altLang="ko-KR" dirty="0" smtClean="0"/>
              <a:t>Legacy STAs recognize the modified RTS as a normal RTS</a:t>
            </a:r>
            <a:br>
              <a:rPr lang="en-US" altLang="ko-KR" dirty="0" smtClean="0"/>
            </a:br>
            <a:r>
              <a:rPr lang="en-US" altLang="ko-KR" dirty="0" smtClean="0"/>
              <a:t>(Same frame format as a legacy RTS frame, but different use of receiver address)</a:t>
            </a:r>
          </a:p>
          <a:p>
            <a:pPr lvl="1"/>
            <a:r>
              <a:rPr lang="en-US" altLang="ko-KR" dirty="0" smtClean="0"/>
              <a:t>User and channel assignment information is not included in RTS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766090"/>
              </p:ext>
            </p:extLst>
          </p:nvPr>
        </p:nvGraphicFramePr>
        <p:xfrm>
          <a:off x="107504" y="2132856"/>
          <a:ext cx="8863925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Visio" r:id="rId4" imgW="13239756" imgH="3638520" progId="Visio.Drawing.11">
                  <p:embed/>
                </p:oleObj>
              </mc:Choice>
              <mc:Fallback>
                <p:oleObj name="Visio" r:id="rId4" imgW="13239756" imgH="363852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132856"/>
                        <a:ext cx="8863925" cy="24482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641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Full scanning method makes OFDMA channel access protocol simple, however, it requires high operational overhead</a:t>
            </a:r>
          </a:p>
          <a:p>
            <a:r>
              <a:rPr lang="en-US" altLang="ko-KR" dirty="0" smtClean="0"/>
              <a:t>OFDMA operation </a:t>
            </a:r>
            <a:r>
              <a:rPr lang="en-US" altLang="ko-KR" dirty="0"/>
              <a:t>w/o RTS/CTS </a:t>
            </a:r>
            <a:r>
              <a:rPr lang="en-US" altLang="ko-KR" dirty="0" smtClean="0"/>
              <a:t>relies on </a:t>
            </a:r>
            <a:r>
              <a:rPr lang="en-US" altLang="ko-KR" dirty="0"/>
              <a:t>preamble of its </a:t>
            </a:r>
            <a:r>
              <a:rPr lang="en-US" altLang="ko-KR" dirty="0" smtClean="0"/>
              <a:t>data frame</a:t>
            </a:r>
            <a:endParaRPr lang="en-US" altLang="ko-KR" dirty="0"/>
          </a:p>
          <a:p>
            <a:r>
              <a:rPr lang="en-US" altLang="ko-KR" dirty="0" smtClean="0"/>
              <a:t>CTS-to-self technique requires small operational overhead, but cannot solve hidden terminal problem</a:t>
            </a:r>
          </a:p>
          <a:p>
            <a:r>
              <a:rPr lang="en-US" altLang="ko-KR" dirty="0" smtClean="0"/>
              <a:t>Modified RTS does not cause hidden terminal problem</a:t>
            </a:r>
          </a:p>
          <a:p>
            <a:r>
              <a:rPr lang="en-US" altLang="ko-KR" dirty="0" smtClean="0"/>
              <a:t>Since using OFDMA with RTS/CTS provides good performance</a:t>
            </a:r>
            <a:r>
              <a:rPr lang="en-US" altLang="ko-KR" dirty="0"/>
              <a:t> </a:t>
            </a:r>
            <a:r>
              <a:rPr lang="en-US" altLang="ko-KR" dirty="0" smtClean="0"/>
              <a:t>in </a:t>
            </a:r>
            <a:r>
              <a:rPr lang="en-US" altLang="ko-KR" dirty="0"/>
              <a:t>dense STAs and OBSS scenario</a:t>
            </a:r>
            <a:r>
              <a:rPr lang="en-US" altLang="ko-KR" dirty="0" smtClean="0"/>
              <a:t>, it is recommended to study more in 802.11ax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505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</a:t>
            </a:r>
            <a:r>
              <a:rPr lang="en-US" altLang="ko-KR" dirty="0" smtClean="0"/>
              <a:t>802.11-14/0165r1 “</a:t>
            </a:r>
            <a:r>
              <a:rPr lang="en-GB" altLang="ko-KR" dirty="0" smtClean="0"/>
              <a:t>802.11 </a:t>
            </a:r>
            <a:r>
              <a:rPr lang="en-GB" altLang="ko-KR" dirty="0"/>
              <a:t>HEW SG Proposed </a:t>
            </a:r>
            <a:r>
              <a:rPr lang="en-GB" altLang="ko-KR" dirty="0" smtClean="0"/>
              <a:t>PAR”</a:t>
            </a:r>
            <a:endParaRPr lang="en-US" altLang="ko-KR" dirty="0" smtClean="0"/>
          </a:p>
          <a:p>
            <a:r>
              <a:rPr lang="en-US" altLang="ko-KR" dirty="0" smtClean="0"/>
              <a:t>[2]</a:t>
            </a:r>
            <a:r>
              <a:rPr lang="en-US" altLang="ko-KR" dirty="0"/>
              <a:t> IEEE 802.11-10/0317r1 “DL-OFDMA for Mixed </a:t>
            </a:r>
            <a:r>
              <a:rPr lang="en-US" altLang="ko-KR" dirty="0" smtClean="0"/>
              <a:t>Clients”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802.11-09/0138r3 “OFDMA Related Issues in </a:t>
            </a:r>
            <a:r>
              <a:rPr lang="en-US" altLang="ko-KR" dirty="0" smtClean="0"/>
              <a:t>VHTL6”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798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In IEEE 802.11ax PAR [1], IEEE 802.11ax should provide methods for efficient use of spectrum resources in dense STAs per BSS.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Make more efficient use of spectrum resources in scenarios with a high density of STAs per BSS</a:t>
            </a:r>
            <a:r>
              <a:rPr lang="en-US" altLang="ko-KR" sz="1400" dirty="0" smtClean="0"/>
              <a:t>.</a:t>
            </a:r>
            <a:endParaRPr lang="en-US" altLang="ko-KR" sz="1800" dirty="0" smtClean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Significantly increase spectral frequency reuse and manage interference between neighboring overlapping BSS (OBSS) in scenarios with a high density of both STAs and BSSs.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OFDMA </a:t>
            </a:r>
            <a:r>
              <a:rPr lang="en-US" altLang="ko-KR" sz="1800" dirty="0"/>
              <a:t>could be one of </a:t>
            </a:r>
            <a:r>
              <a:rPr lang="en-US" altLang="ko-KR" sz="1800" dirty="0" smtClean="0"/>
              <a:t>solutions to </a:t>
            </a:r>
            <a:r>
              <a:rPr lang="en-US" altLang="ko-KR" sz="1800" dirty="0"/>
              <a:t>providing efficient spectrum resource </a:t>
            </a:r>
            <a:r>
              <a:rPr lang="en-US" altLang="ko-KR" sz="1800" dirty="0" smtClean="0"/>
              <a:t>utilization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In </a:t>
            </a:r>
            <a:r>
              <a:rPr lang="en-US" altLang="ko-KR" sz="1400" dirty="0">
                <a:solidFill>
                  <a:schemeClr val="tx1"/>
                </a:solidFill>
              </a:rPr>
              <a:t>IEEE 802.11-10/0317r1</a:t>
            </a:r>
            <a:r>
              <a:rPr lang="en-US" altLang="ko-KR" sz="1400" dirty="0"/>
              <a:t>[2] </a:t>
            </a:r>
            <a:r>
              <a:rPr lang="en-US" altLang="ko-KR" sz="1400" dirty="0" smtClean="0">
                <a:ea typeface="굴림" pitchFamily="50" charset="-127"/>
              </a:rPr>
              <a:t>DL-OFDMA </a:t>
            </a:r>
            <a:r>
              <a:rPr lang="en-US" altLang="ko-KR" sz="1400" dirty="0">
                <a:ea typeface="굴림" pitchFamily="50" charset="-127"/>
              </a:rPr>
              <a:t>increase AP utilization and throughput </a:t>
            </a:r>
            <a:r>
              <a:rPr lang="en-US" altLang="ko-KR" sz="1400" dirty="0" smtClean="0">
                <a:ea typeface="굴림" pitchFamily="50" charset="-127"/>
              </a:rPr>
              <a:t>dramatically.</a:t>
            </a:r>
            <a:endParaRPr lang="en-US" altLang="ko-KR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At the same time, OFDMA should be designed to provide interference management under a high density of both STAs and OBSSs.</a:t>
            </a: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Since dense wideband STAs and OBSSs scenarios may cause severe system degradation by contentions, OFDMA with guaranteed TXOP should be studied in 802.11ax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415981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OFDMA without RTS/CTS</a:t>
            </a:r>
          </a:p>
          <a:p>
            <a:pPr lvl="1"/>
            <a:r>
              <a:rPr lang="en-US" altLang="ko-KR" dirty="0" smtClean="0"/>
              <a:t>New Preamble is only way to support OFDMA without RTS/CTS except full scanning case</a:t>
            </a:r>
          </a:p>
          <a:p>
            <a:pPr lvl="2"/>
            <a:r>
              <a:rPr lang="en-US" altLang="ko-KR" dirty="0" smtClean="0"/>
              <a:t>Full scanning means STAs </a:t>
            </a:r>
            <a:r>
              <a:rPr lang="en-US" altLang="ko-KR" dirty="0"/>
              <a:t>are always </a:t>
            </a:r>
            <a:r>
              <a:rPr lang="en-US" altLang="ko-KR" dirty="0" smtClean="0"/>
              <a:t>listening and decoding all the possible channels</a:t>
            </a:r>
          </a:p>
          <a:p>
            <a:pPr lvl="1"/>
            <a:r>
              <a:rPr lang="en-US" altLang="ko-KR" dirty="0" smtClean="0"/>
              <a:t>A parameter indicating group allocation is required (e.g., Group ID of MU-MIMO)</a:t>
            </a:r>
          </a:p>
          <a:p>
            <a:pPr lvl="1"/>
            <a:r>
              <a:rPr lang="en-US" altLang="ko-KR" dirty="0" smtClean="0"/>
              <a:t>Resource indicator for user-resource assignment is also required</a:t>
            </a:r>
          </a:p>
          <a:p>
            <a:pPr lvl="1"/>
            <a:r>
              <a:rPr lang="en-US" altLang="ko-KR" dirty="0" smtClean="0"/>
              <a:t>However, OFDMA w/o RTS/CTS suffers from severe interference due to a high density of STAs and OBSSs</a:t>
            </a:r>
          </a:p>
          <a:p>
            <a:pPr lvl="2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3429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on OFDMA with RTS/CTS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Requirements for OFDMA operation with RTS/CTS</a:t>
            </a:r>
          </a:p>
          <a:p>
            <a:pPr lvl="1"/>
            <a:r>
              <a:rPr lang="en-US" altLang="ko-KR" dirty="0" smtClean="0"/>
              <a:t>Protection from interference caused by legacy devices as well as 802.11ax devices should be provided</a:t>
            </a:r>
          </a:p>
          <a:p>
            <a:pPr lvl="2"/>
            <a:r>
              <a:rPr lang="en-US" altLang="ko-KR" dirty="0" smtClean="0"/>
              <a:t>Collisions should be minimized</a:t>
            </a:r>
          </a:p>
          <a:p>
            <a:pPr lvl="1"/>
            <a:r>
              <a:rPr lang="en-US" altLang="ko-KR" dirty="0" smtClean="0"/>
              <a:t>Using legacy control frames is recommended</a:t>
            </a:r>
          </a:p>
          <a:p>
            <a:pPr lvl="2"/>
            <a:r>
              <a:rPr lang="en-US" altLang="ko-KR" dirty="0" smtClean="0"/>
              <a:t>Modification </a:t>
            </a:r>
            <a:r>
              <a:rPr lang="en-US" altLang="ko-KR" dirty="0"/>
              <a:t>on control </a:t>
            </a:r>
            <a:r>
              <a:rPr lang="en-US" altLang="ko-KR" dirty="0" smtClean="0"/>
              <a:t>frames for OFDMA should be minimized</a:t>
            </a:r>
          </a:p>
          <a:p>
            <a:pPr lvl="1"/>
            <a:r>
              <a:rPr lang="en-US" altLang="ko-KR" dirty="0" smtClean="0"/>
              <a:t>Operational overhead should be minimized</a:t>
            </a:r>
          </a:p>
          <a:p>
            <a:pPr lvl="2"/>
            <a:r>
              <a:rPr lang="en-US" altLang="ko-KR" dirty="0" smtClean="0"/>
              <a:t>Power consumption should be minimized</a:t>
            </a:r>
          </a:p>
          <a:p>
            <a:pPr lvl="1"/>
            <a:r>
              <a:rPr lang="en-US" altLang="ko-KR" dirty="0" smtClean="0"/>
              <a:t>Procedure overhead for OFDMA transmission should be minimized</a:t>
            </a:r>
          </a:p>
          <a:p>
            <a:pPr lvl="2"/>
            <a:r>
              <a:rPr lang="en-US" altLang="ko-KR" dirty="0" smtClean="0"/>
              <a:t>When OFDMA is unusable, 802.11ax devices act like non-OFDMA devices</a:t>
            </a:r>
          </a:p>
        </p:txBody>
      </p:sp>
    </p:spTree>
    <p:extLst>
      <p:ext uri="{BB962C8B-B14F-4D97-AF65-F5344CB8AC3E}">
        <p14:creationId xmlns:p14="http://schemas.microsoft.com/office/powerpoint/2010/main" val="37287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under high density of STAs and OBSSs (CTS-to-Self)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OFDMA CTS-to-Self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423858"/>
              </p:ext>
            </p:extLst>
          </p:nvPr>
        </p:nvGraphicFramePr>
        <p:xfrm>
          <a:off x="2195736" y="2435126"/>
          <a:ext cx="4785580" cy="403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Visio" r:id="rId4" imgW="7211622" imgH="6082086" progId="Visio.Drawing.11">
                  <p:embed/>
                </p:oleObj>
              </mc:Choice>
              <mc:Fallback>
                <p:oleObj name="Visio" r:id="rId4" imgW="7211622" imgH="6082086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435126"/>
                        <a:ext cx="4785580" cy="4037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15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 </a:t>
            </a:r>
            <a:r>
              <a:rPr lang="en-US" altLang="ko-KR" dirty="0"/>
              <a:t>under high density of STAs and </a:t>
            </a:r>
            <a:r>
              <a:rPr lang="en-US" altLang="ko-KR" dirty="0" smtClean="0"/>
              <a:t>OBSSs (CTS-to-Self)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OFDMA CTS-to-Self[3]</a:t>
            </a:r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Disadvantage</a:t>
            </a:r>
          </a:p>
          <a:p>
            <a:pPr lvl="2"/>
            <a:r>
              <a:rPr lang="en-US" altLang="ko-KR" dirty="0" smtClean="0"/>
              <a:t>CTS-to-Self cannot solve Hidden terminal problem (severe interference)</a:t>
            </a:r>
          </a:p>
          <a:p>
            <a:pPr lvl="1"/>
            <a:r>
              <a:rPr lang="en-US" altLang="ko-KR" dirty="0" smtClean="0"/>
              <a:t>Advantage</a:t>
            </a:r>
          </a:p>
          <a:p>
            <a:pPr lvl="2"/>
            <a:r>
              <a:rPr lang="en-US" altLang="ko-KR" dirty="0" smtClean="0"/>
              <a:t>Primary channel based simple scanning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36924"/>
              </p:ext>
            </p:extLst>
          </p:nvPr>
        </p:nvGraphicFramePr>
        <p:xfrm>
          <a:off x="107504" y="2276872"/>
          <a:ext cx="8747440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Visio" r:id="rId4" imgW="11639488" imgH="3638520" progId="Visio.Drawing.11">
                  <p:embed/>
                </p:oleObj>
              </mc:Choice>
              <mc:Fallback>
                <p:oleObj name="Visio" r:id="rId4" imgW="11639488" imgH="363852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276872"/>
                        <a:ext cx="8747440" cy="27363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422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under high density of STAs and OBSSs </a:t>
            </a:r>
            <a:r>
              <a:rPr lang="en-US" altLang="ko-KR" dirty="0" smtClean="0"/>
              <a:t>(RTS/CTS)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OFDMA RTS/CTS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48584"/>
              </p:ext>
            </p:extLst>
          </p:nvPr>
        </p:nvGraphicFramePr>
        <p:xfrm>
          <a:off x="2160132" y="2358082"/>
          <a:ext cx="4823735" cy="4005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Visio" r:id="rId4" imgW="7211622" imgH="5987522" progId="Visio.Drawing.11">
                  <p:embed/>
                </p:oleObj>
              </mc:Choice>
              <mc:Fallback>
                <p:oleObj name="Visio" r:id="rId4" imgW="7211622" imgH="5987522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132" y="2358082"/>
                        <a:ext cx="4823735" cy="40050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18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under high density of STAs and OBSSs (RTS/CTS)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Ideal form of OFDMA RTS/CTS Procedure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Channel extended form of legacy RTS/CTS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649586"/>
              </p:ext>
            </p:extLst>
          </p:nvPr>
        </p:nvGraphicFramePr>
        <p:xfrm>
          <a:off x="315265" y="2492896"/>
          <a:ext cx="8513470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Visio" r:id="rId4" imgW="11839657" imgH="3581280" progId="Visio.Drawing.11">
                  <p:embed/>
                </p:oleObj>
              </mc:Choice>
              <mc:Fallback>
                <p:oleObj name="Visio" r:id="rId4" imgW="11839657" imgH="3581280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265" y="2492896"/>
                        <a:ext cx="8513470" cy="2592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023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under high density of STAs and OBSSs (RTS/CTS)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Example protocol of Full Scanning OFDMA RTS/CTS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Each STAs are scanning all the possible channel always</a:t>
            </a:r>
          </a:p>
          <a:p>
            <a:pPr lvl="1"/>
            <a:r>
              <a:rPr lang="en-US" altLang="ko-KR" dirty="0" smtClean="0"/>
              <a:t>Large operational overhead but similar to ideal form</a:t>
            </a:r>
          </a:p>
          <a:p>
            <a:pPr lvl="2"/>
            <a:r>
              <a:rPr lang="en-US" altLang="ko-KR" dirty="0" smtClean="0"/>
              <a:t>Does not satisfy the requirement of operational overhead reduction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858885"/>
              </p:ext>
            </p:extLst>
          </p:nvPr>
        </p:nvGraphicFramePr>
        <p:xfrm>
          <a:off x="431540" y="2348880"/>
          <a:ext cx="8280920" cy="2590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Visio" r:id="rId4" imgW="11687302" imgH="3638520" progId="Visio.Drawing.11">
                  <p:embed/>
                </p:oleObj>
              </mc:Choice>
              <mc:Fallback>
                <p:oleObj name="Visio" r:id="rId4" imgW="11687302" imgH="363852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540" y="2348880"/>
                        <a:ext cx="8280920" cy="25903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17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513</Words>
  <Application>Microsoft Office PowerPoint</Application>
  <PresentationFormat>화면 슬라이드 쇼(4:3)</PresentationFormat>
  <Paragraphs>99</Paragraphs>
  <Slides>12</Slides>
  <Notes>10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MS Gothic</vt:lpstr>
      <vt:lpstr>굴림</vt:lpstr>
      <vt:lpstr>맑은 고딕</vt:lpstr>
      <vt:lpstr>Arial</vt:lpstr>
      <vt:lpstr>Times New Roman</vt:lpstr>
      <vt:lpstr>Office 테마</vt:lpstr>
      <vt:lpstr>Document</vt:lpstr>
      <vt:lpstr>Visio</vt:lpstr>
      <vt:lpstr>PowerPoint 프레젠테이션</vt:lpstr>
      <vt:lpstr>Introduction</vt:lpstr>
      <vt:lpstr>OFDMA operation</vt:lpstr>
      <vt:lpstr>Considerations on OFDMA with RTS/CTS</vt:lpstr>
      <vt:lpstr>OFDMA under high density of STAs and OBSSs (CTS-to-Self)</vt:lpstr>
      <vt:lpstr>OFDMA under high density of STAs and OBSSs (CTS-to-Self)</vt:lpstr>
      <vt:lpstr>OFDMA under high density of STAs and OBSSs (RTS/CTS)</vt:lpstr>
      <vt:lpstr>OFDMA under high density of STAs and OBSSs (RTS/CTS)</vt:lpstr>
      <vt:lpstr>OFDMA under high density of STAs and OBSSs (RTS/CTS)</vt:lpstr>
      <vt:lpstr>OFDMA under high density of STAs and OBSSs (RTS/CTS)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JinsooAhn</dc:creator>
  <cp:lastModifiedBy>JinsooAhn</cp:lastModifiedBy>
  <cp:revision>83</cp:revision>
  <dcterms:created xsi:type="dcterms:W3CDTF">2014-08-21T05:17:57Z</dcterms:created>
  <dcterms:modified xsi:type="dcterms:W3CDTF">2014-09-15T03:38:12Z</dcterms:modified>
</cp:coreProperties>
</file>